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94" r:id="rId3"/>
    <p:sldMasterId id="2147483709" r:id="rId4"/>
  </p:sldMasterIdLst>
  <p:notesMasterIdLst>
    <p:notesMasterId r:id="rId15"/>
  </p:notesMasterIdLst>
  <p:sldIdLst>
    <p:sldId id="264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6E5EA-365A-4EEA-AB5B-50843F9AD88F}" type="datetimeFigureOut">
              <a:rPr lang="en-US" smtClean="0"/>
              <a:t>19/5/2025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E5727-89B7-459E-9E78-7C210A3D9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1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4572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004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53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81256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5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60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5794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193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3888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3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556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270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6082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336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1681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29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058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192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9774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28391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54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366195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6727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8522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8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6958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187903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954417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39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9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77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877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4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94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36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1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88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762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75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618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611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019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997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>
              <a:defRPr/>
            </a:pPr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16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723" r:id="rId7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2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6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617BD64-3631-4195-ABF3-1A7D72513797}"/>
              </a:ext>
            </a:extLst>
          </p:cNvPr>
          <p:cNvSpPr txBox="1">
            <a:spLocks/>
          </p:cNvSpPr>
          <p:nvPr/>
        </p:nvSpPr>
        <p:spPr>
          <a:xfrm>
            <a:off x="692458" y="3915682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vi-VN" sz="4800" b="1" dirty="0">
              <a:solidFill>
                <a:srgbClr val="0070C0"/>
              </a:solidFill>
              <a:cs typeface="Arial-Rounded" panose="020B0500000000000000" charset="0"/>
              <a:sym typeface="+mn-ea"/>
            </a:endParaRPr>
          </a:p>
        </p:txBody>
      </p:sp>
      <p:sp>
        <p:nvSpPr>
          <p:cNvPr id="11" name="WordArt 12">
            <a:extLst>
              <a:ext uri="{FF2B5EF4-FFF2-40B4-BE49-F238E27FC236}">
                <a16:creationId xmlns:a16="http://schemas.microsoft.com/office/drawing/2014/main" id="{F7ADFA6C-62B0-433F-BF39-2C29E971AC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9046" y="1996126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itchFamily="18" charset="0"/>
              </a:rPr>
              <a:t>MÔN: TOÁN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C4E161B-F9DD-4B77-8B06-5F400B184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158" y="220739"/>
            <a:ext cx="9331036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b="1" smtClean="0">
                <a:solidFill>
                  <a:srgbClr val="002060"/>
                </a:solidFill>
                <a:latin typeface="Arial"/>
                <a:cs typeface="Times New Roman" pitchFamily="18" charset="0"/>
              </a:rPr>
              <a:t>TRƯỜNG </a:t>
            </a:r>
            <a:r>
              <a:rPr lang="en-US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TIỂU </a:t>
            </a:r>
            <a:r>
              <a:rPr lang="en-US" b="1" dirty="0" smtClean="0">
                <a:solidFill>
                  <a:srgbClr val="002060"/>
                </a:solidFill>
                <a:latin typeface="Arial"/>
                <a:cs typeface="Times New Roman" pitchFamily="18" charset="0"/>
              </a:rPr>
              <a:t>HỌC NGỌC LÂM</a:t>
            </a:r>
            <a:endParaRPr lang="en-US" b="1" dirty="0">
              <a:solidFill>
                <a:srgbClr val="00206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B10385B-F046-4438-8FC1-E8CE3816D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741" y="3340193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4058980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736" y="2338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+mn-lt"/>
              </a:rPr>
              <a:t>CHÀO TẠM BIỆT!</a:t>
            </a:r>
            <a:endParaRPr lang="en-US" sz="6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1091488"/>
            <a:chOff x="1523998" y="0"/>
            <a:chExt cx="2190751" cy="10914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23998" y="14270"/>
              <a:ext cx="219075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</a:rPr>
                <a:t>14</a:t>
              </a:r>
              <a:endParaRPr lang="vi-VN" sz="3200" dirty="0"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92775" y="440347"/>
            <a:ext cx="4880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</a:rPr>
              <a:t>ÔN TẬP </a:t>
            </a:r>
            <a:r>
              <a:rPr lang="en-US" sz="3600" dirty="0">
                <a:solidFill>
                  <a:srgbClr val="7030A0"/>
                </a:solidFill>
              </a:rPr>
              <a:t>CUỐI NĂM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464174" y="1587518"/>
            <a:ext cx="9035459" cy="29361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BÀI </a:t>
            </a:r>
            <a:r>
              <a:rPr lang="en-US" sz="60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75</a:t>
            </a:r>
            <a:endParaRPr lang="vi-VN" sz="6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ÔN </a:t>
            </a:r>
            <a:r>
              <a:rPr lang="vi-VN" sz="5400" b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TẬP </a:t>
            </a:r>
            <a:r>
              <a:rPr lang="en-US" sz="5400" b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CHUNG</a:t>
            </a:r>
          </a:p>
          <a:p>
            <a:pPr algn="ctr">
              <a:lnSpc>
                <a:spcPct val="120000"/>
              </a:lnSpc>
            </a:pPr>
            <a:r>
              <a:rPr lang="en-US" sz="4000" b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(Tiết 2 – Luyện tập, tr 137)</a:t>
            </a:r>
            <a:endParaRPr lang="vi-VN" sz="4000" b="1" dirty="0">
              <a:ln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02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5801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1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31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</a:rPr>
              <a:t>a) </a:t>
            </a:r>
            <a:r>
              <a:rPr lang="en-US" sz="2800" dirty="0" err="1">
                <a:solidFill>
                  <a:prstClr val="black"/>
                </a:solidFill>
              </a:rPr>
              <a:t>Đặt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vi-VN" sz="2800" dirty="0">
              <a:solidFill>
                <a:prstClr val="black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10287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47</a:t>
              </a:r>
              <a:endParaRPr lang="vi-VN" sz="280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35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4040508" y="1656771"/>
            <a:ext cx="1037625" cy="1421838"/>
            <a:chOff x="1933616" y="4498692"/>
            <a:chExt cx="1037625" cy="1421838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82</a:t>
              </a:r>
              <a:endParaRPr lang="vi-VN" sz="280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47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–</a:t>
              </a:r>
            </a:p>
            <a:p>
              <a:endParaRPr lang="vi-VN" sz="2800" dirty="0">
                <a:solidFill>
                  <a:prstClr val="black"/>
                </a:solidFill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7071397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526</a:t>
              </a:r>
              <a:endParaRPr lang="vi-VN" sz="280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147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12260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4237838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7295231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673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1317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</a:rPr>
              <a:t>b)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Tính</a:t>
            </a:r>
            <a:endParaRPr lang="vi-VN" sz="2800" dirty="0">
              <a:solidFill>
                <a:prstClr val="black"/>
              </a:solidFill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9935125" y="1663819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673</a:t>
              </a:r>
              <a:endParaRPr lang="vi-VN" sz="2800" dirty="0">
                <a:solidFill>
                  <a:prstClr val="black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147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prstClr val="black"/>
                  </a:solidFill>
                </a:rPr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10132455" y="3004911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526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5A63C-29E9-4FD0-BDE7-FD1F05D3FD33}"/>
              </a:ext>
            </a:extLst>
          </p:cNvPr>
          <p:cNvGrpSpPr/>
          <p:nvPr/>
        </p:nvGrpSpPr>
        <p:grpSpPr>
          <a:xfrm>
            <a:off x="875173" y="1131710"/>
            <a:ext cx="10589316" cy="661130"/>
            <a:chOff x="875173" y="1131710"/>
            <a:chExt cx="10589316" cy="66113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A13A828-588C-4B46-89B2-0C97BF23FC6F}"/>
                </a:ext>
              </a:extLst>
            </p:cNvPr>
            <p:cNvGrpSpPr/>
            <p:nvPr/>
          </p:nvGrpSpPr>
          <p:grpSpPr>
            <a:xfrm>
              <a:off x="875173" y="1131710"/>
              <a:ext cx="7705731" cy="658837"/>
              <a:chOff x="1824226" y="3918824"/>
              <a:chExt cx="7705731" cy="658837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4AB7751-4D18-418B-BD7C-975EB308B5C5}"/>
                  </a:ext>
                </a:extLst>
              </p:cNvPr>
              <p:cNvSpPr/>
              <p:nvPr/>
            </p:nvSpPr>
            <p:spPr>
              <a:xfrm>
                <a:off x="1824226" y="3918826"/>
                <a:ext cx="139493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prstClr val="black"/>
                    </a:solidFill>
                  </a:rPr>
                  <a:t>47 + 35</a:t>
                </a:r>
                <a:endParaRPr lang="vi-VN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A011C59F-0534-4F1D-9EF0-20C9FB4695E6}"/>
                  </a:ext>
                </a:extLst>
              </p:cNvPr>
              <p:cNvSpPr/>
              <p:nvPr/>
            </p:nvSpPr>
            <p:spPr>
              <a:xfrm>
                <a:off x="4859079" y="3918825"/>
                <a:ext cx="1484702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prstClr val="black"/>
                    </a:solidFill>
                  </a:rPr>
                  <a:t>82 – 47 </a:t>
                </a:r>
                <a:endParaRPr lang="vi-VN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EEBC333-CEC9-472D-8696-A30FF744D7E9}"/>
                  </a:ext>
                </a:extLst>
              </p:cNvPr>
              <p:cNvSpPr/>
              <p:nvPr/>
            </p:nvSpPr>
            <p:spPr>
              <a:xfrm>
                <a:off x="7734273" y="3918824"/>
                <a:ext cx="1795684" cy="6588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prstClr val="black"/>
                    </a:solidFill>
                  </a:rPr>
                  <a:t>526 + 147</a:t>
                </a:r>
                <a:endParaRPr lang="vi-VN" sz="28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220AD6-3A89-4C45-A265-C6AEB14A47BC}"/>
                </a:ext>
              </a:extLst>
            </p:cNvPr>
            <p:cNvSpPr/>
            <p:nvPr/>
          </p:nvSpPr>
          <p:spPr>
            <a:xfrm>
              <a:off x="9579036" y="1134005"/>
              <a:ext cx="1885453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prstClr val="black"/>
                  </a:solidFill>
                </a:rPr>
                <a:t>673 – 147 </a:t>
              </a:r>
              <a:endParaRPr lang="vi-VN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74482E-8B98-4A4F-969D-AE6D5875CF23}"/>
              </a:ext>
            </a:extLst>
          </p:cNvPr>
          <p:cNvGrpSpPr/>
          <p:nvPr/>
        </p:nvGrpSpPr>
        <p:grpSpPr>
          <a:xfrm>
            <a:off x="2162688" y="4607255"/>
            <a:ext cx="2966901" cy="685800"/>
            <a:chOff x="1508520" y="4738254"/>
            <a:chExt cx="2966901" cy="685800"/>
          </a:xfrm>
          <a:solidFill>
            <a:srgbClr val="FCD5B5"/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5FED70B-2C5A-42A4-ADD8-9E6522F5CEFB}"/>
                </a:ext>
              </a:extLst>
            </p:cNvPr>
            <p:cNvSpPr/>
            <p:nvPr/>
          </p:nvSpPr>
          <p:spPr>
            <a:xfrm>
              <a:off x="1508520" y="4738254"/>
              <a:ext cx="296690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93C3EA-46AC-447E-9A95-093C3F425058}"/>
                </a:ext>
              </a:extLst>
            </p:cNvPr>
            <p:cNvSpPr txBox="1"/>
            <p:nvPr/>
          </p:nvSpPr>
          <p:spPr>
            <a:xfrm>
              <a:off x="1659615" y="4819544"/>
              <a:ext cx="269496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350 + 42 – 105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C959F40-0434-42B6-9614-62AE71DD2E2E}"/>
              </a:ext>
            </a:extLst>
          </p:cNvPr>
          <p:cNvGrpSpPr/>
          <p:nvPr/>
        </p:nvGrpSpPr>
        <p:grpSpPr>
          <a:xfrm>
            <a:off x="7439231" y="4607255"/>
            <a:ext cx="3123994" cy="685800"/>
            <a:chOff x="1508520" y="4738254"/>
            <a:chExt cx="3123994" cy="685800"/>
          </a:xfrm>
          <a:solidFill>
            <a:srgbClr val="FFFF99"/>
          </a:solidFill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47ABDD2-0C84-44FA-AF32-20AABD581DB8}"/>
                </a:ext>
              </a:extLst>
            </p:cNvPr>
            <p:cNvSpPr/>
            <p:nvPr/>
          </p:nvSpPr>
          <p:spPr>
            <a:xfrm>
              <a:off x="1508520" y="4738254"/>
              <a:ext cx="3123994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975384B-E9FE-4E01-98DA-95A2DF332E96}"/>
                </a:ext>
              </a:extLst>
            </p:cNvPr>
            <p:cNvSpPr txBox="1"/>
            <p:nvPr/>
          </p:nvSpPr>
          <p:spPr>
            <a:xfrm>
              <a:off x="1659615" y="4819544"/>
              <a:ext cx="289987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1000 – 300 + 77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F5CDDB3-E7F0-4590-A56B-6D25FAE58649}"/>
              </a:ext>
            </a:extLst>
          </p:cNvPr>
          <p:cNvGrpSpPr/>
          <p:nvPr/>
        </p:nvGrpSpPr>
        <p:grpSpPr>
          <a:xfrm rot="10800000">
            <a:off x="2162686" y="5101985"/>
            <a:ext cx="2966900" cy="1036374"/>
            <a:chOff x="1508520" y="4738253"/>
            <a:chExt cx="2524177" cy="1036374"/>
          </a:xfrm>
          <a:solidFill>
            <a:srgbClr val="FCD5B5"/>
          </a:solidFill>
        </p:grpSpPr>
        <p:sp>
          <p:nvSpPr>
            <p:cNvPr id="55" name="Rectangle 82">
              <a:extLst>
                <a:ext uri="{FF2B5EF4-FFF2-40B4-BE49-F238E27FC236}">
                  <a16:creationId xmlns:a16="http://schemas.microsoft.com/office/drawing/2014/main" id="{13E1DBD5-EA72-4CBE-BBA5-D9D156C15FA7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B31FCE-ADEA-481F-9DBF-6B85345A9B9A}"/>
                </a:ext>
              </a:extLst>
            </p:cNvPr>
            <p:cNvSpPr txBox="1"/>
            <p:nvPr/>
          </p:nvSpPr>
          <p:spPr>
            <a:xfrm rot="10800000">
              <a:off x="1737425" y="4774383"/>
              <a:ext cx="2269530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392 – 105  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287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6CC3D59-025A-461B-B9C5-44D37F1D2BAB}"/>
              </a:ext>
            </a:extLst>
          </p:cNvPr>
          <p:cNvGrpSpPr/>
          <p:nvPr/>
        </p:nvGrpSpPr>
        <p:grpSpPr>
          <a:xfrm rot="10800000">
            <a:off x="7414028" y="5101984"/>
            <a:ext cx="3149194" cy="1035398"/>
            <a:chOff x="1508520" y="4738252"/>
            <a:chExt cx="2544539" cy="1035398"/>
          </a:xfrm>
          <a:solidFill>
            <a:srgbClr val="FFFF99"/>
          </a:solidFill>
        </p:grpSpPr>
        <p:sp>
          <p:nvSpPr>
            <p:cNvPr id="58" name="Rectangle 82">
              <a:extLst>
                <a:ext uri="{FF2B5EF4-FFF2-40B4-BE49-F238E27FC236}">
                  <a16:creationId xmlns:a16="http://schemas.microsoft.com/office/drawing/2014/main" id="{9E2320BE-5112-4E8D-9C52-D103C84789CF}"/>
                </a:ext>
              </a:extLst>
            </p:cNvPr>
            <p:cNvSpPr/>
            <p:nvPr/>
          </p:nvSpPr>
          <p:spPr>
            <a:xfrm>
              <a:off x="1508520" y="4738253"/>
              <a:ext cx="2524177" cy="1035397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B2FF9C8-EF76-4104-A784-236BE3B7E838}"/>
                </a:ext>
              </a:extLst>
            </p:cNvPr>
            <p:cNvSpPr txBox="1"/>
            <p:nvPr/>
          </p:nvSpPr>
          <p:spPr>
            <a:xfrm rot="10800000">
              <a:off x="1973623" y="4738252"/>
              <a:ext cx="2079436" cy="1000244"/>
            </a:xfrm>
            <a:prstGeom prst="round2Same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=       700 + 77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=            777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80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7" grpId="0"/>
      <p:bldP spid="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2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124967" y="454400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Cân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nặng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bò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được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  <a:endParaRPr lang="vi-VN" sz="28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84B77-D8E8-49A0-A5BC-300183E28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1141" b="33786"/>
          <a:stretch/>
        </p:blipFill>
        <p:spPr>
          <a:xfrm>
            <a:off x="435236" y="1279022"/>
            <a:ext cx="10934748" cy="14983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DD83A1-3CE7-4B7B-9F32-50BBA3AFA3D7}"/>
              </a:ext>
            </a:extLst>
          </p:cNvPr>
          <p:cNvSpPr txBox="1"/>
          <p:nvPr/>
        </p:nvSpPr>
        <p:spPr>
          <a:xfrm>
            <a:off x="822016" y="267791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en-US" sz="2800" dirty="0">
                <a:solidFill>
                  <a:prstClr val="black"/>
                </a:solidFill>
              </a:rPr>
              <a:t>Con </a:t>
            </a:r>
            <a:r>
              <a:rPr lang="en-US" sz="2800" dirty="0" err="1">
                <a:solidFill>
                  <a:prstClr val="black"/>
                </a:solidFill>
              </a:rPr>
              <a:t>bò</a:t>
            </a:r>
            <a:r>
              <a:rPr lang="en-US" sz="2800" dirty="0">
                <a:solidFill>
                  <a:prstClr val="black"/>
                </a:solidFill>
              </a:rPr>
              <a:t> A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bò</a:t>
            </a:r>
            <a:r>
              <a:rPr lang="en-US" sz="2800" dirty="0">
                <a:solidFill>
                  <a:prstClr val="black"/>
                </a:solidFill>
              </a:rPr>
              <a:t> C </a:t>
            </a:r>
            <a:r>
              <a:rPr lang="en-US" sz="2800" dirty="0" err="1">
                <a:solidFill>
                  <a:prstClr val="black"/>
                </a:solidFill>
              </a:rPr>
              <a:t>cân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nặng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cả</a:t>
            </a:r>
            <a:r>
              <a:rPr lang="en-US" sz="2800" dirty="0">
                <a:solidFill>
                  <a:prstClr val="black"/>
                </a:solidFill>
              </a:rPr>
              <a:t> bao </a:t>
            </a:r>
            <a:r>
              <a:rPr lang="en-US" sz="2800" dirty="0" err="1">
                <a:solidFill>
                  <a:prstClr val="black"/>
                </a:solidFill>
              </a:rPr>
              <a:t>nhiêu</a:t>
            </a:r>
            <a:r>
              <a:rPr lang="en-US" sz="2800" dirty="0">
                <a:solidFill>
                  <a:prstClr val="black"/>
                </a:solidFill>
              </a:rPr>
              <a:t> ki-</a:t>
            </a:r>
            <a:r>
              <a:rPr lang="en-US" sz="2800" dirty="0" err="1">
                <a:solidFill>
                  <a:prstClr val="black"/>
                </a:solidFill>
              </a:rPr>
              <a:t>lô</a:t>
            </a:r>
            <a:r>
              <a:rPr lang="en-US" sz="2800" dirty="0">
                <a:solidFill>
                  <a:prstClr val="black"/>
                </a:solidFill>
              </a:rPr>
              <a:t>-gam?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41C9D-205A-4A16-8C88-E5445BBD02D9}"/>
              </a:ext>
            </a:extLst>
          </p:cNvPr>
          <p:cNvSpPr txBox="1"/>
          <p:nvPr/>
        </p:nvSpPr>
        <p:spPr>
          <a:xfrm>
            <a:off x="1483648" y="333675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tất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405 + 389 = 794 (kg)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0BCA6-DF35-4BE0-8832-197BC60683DD}"/>
              </a:ext>
            </a:extLst>
          </p:cNvPr>
          <p:cNvSpPr txBox="1"/>
          <p:nvPr/>
        </p:nvSpPr>
        <p:spPr>
          <a:xfrm>
            <a:off x="822016" y="4568178"/>
            <a:ext cx="1024501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Con </a:t>
            </a:r>
            <a:r>
              <a:rPr lang="en-US" sz="2800" dirty="0" err="1">
                <a:solidFill>
                  <a:prstClr val="black"/>
                </a:solidFill>
              </a:rPr>
              <a:t>bò</a:t>
            </a:r>
            <a:r>
              <a:rPr lang="en-US" sz="2800" dirty="0">
                <a:solidFill>
                  <a:prstClr val="black"/>
                </a:solidFill>
              </a:rPr>
              <a:t> B </a:t>
            </a:r>
            <a:r>
              <a:rPr lang="en-US" sz="2800" dirty="0" err="1">
                <a:solidFill>
                  <a:prstClr val="black"/>
                </a:solidFill>
              </a:rPr>
              <a:t>nặng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bò</a:t>
            </a:r>
            <a:r>
              <a:rPr lang="en-US" sz="2800" dirty="0">
                <a:solidFill>
                  <a:prstClr val="black"/>
                </a:solidFill>
              </a:rPr>
              <a:t> D bao </a:t>
            </a:r>
            <a:r>
              <a:rPr lang="en-US" sz="2800" dirty="0" err="1">
                <a:solidFill>
                  <a:prstClr val="black"/>
                </a:solidFill>
              </a:rPr>
              <a:t>nhiêu</a:t>
            </a:r>
            <a:r>
              <a:rPr lang="en-US" sz="2800" dirty="0">
                <a:solidFill>
                  <a:prstClr val="black"/>
                </a:solidFill>
              </a:rPr>
              <a:t> ki-</a:t>
            </a:r>
            <a:r>
              <a:rPr lang="en-US" sz="2800" dirty="0" err="1">
                <a:solidFill>
                  <a:prstClr val="black"/>
                </a:solidFill>
              </a:rPr>
              <a:t>lô</a:t>
            </a:r>
            <a:r>
              <a:rPr lang="en-US" sz="2800" dirty="0">
                <a:solidFill>
                  <a:prstClr val="black"/>
                </a:solidFill>
              </a:rPr>
              <a:t>-gam?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3D2D14-6F3B-4473-A4CA-B801F56A0DEE}"/>
              </a:ext>
            </a:extLst>
          </p:cNvPr>
          <p:cNvSpPr txBox="1"/>
          <p:nvPr/>
        </p:nvSpPr>
        <p:spPr>
          <a:xfrm>
            <a:off x="1483648" y="5085103"/>
            <a:ext cx="892175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B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bò</a:t>
            </a:r>
            <a:r>
              <a:rPr lang="en-US" sz="2800" dirty="0">
                <a:solidFill>
                  <a:srgbClr val="FF0000"/>
                </a:solidFill>
              </a:rPr>
              <a:t> D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ki-</a:t>
            </a:r>
            <a:r>
              <a:rPr lang="en-US" sz="2800" dirty="0" err="1">
                <a:solidFill>
                  <a:srgbClr val="FF0000"/>
                </a:solidFill>
              </a:rPr>
              <a:t>lô</a:t>
            </a:r>
            <a:r>
              <a:rPr lang="en-US" sz="2800" dirty="0">
                <a:solidFill>
                  <a:srgbClr val="FF0000"/>
                </a:solidFill>
              </a:rPr>
              <a:t>-gam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392 – 352 = 40 (kg)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7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0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34CEB30-D2DD-4923-9FEE-1AEF0AB5658D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3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7D25E-04ED-4586-88F6-38165E3B1D7A}"/>
              </a:ext>
            </a:extLst>
          </p:cNvPr>
          <p:cNvSpPr txBox="1"/>
          <p:nvPr/>
        </p:nvSpPr>
        <p:spPr>
          <a:xfrm>
            <a:off x="1124967" y="454400"/>
            <a:ext cx="64999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  <a:endParaRPr lang="vi-VN" sz="2800" dirty="0">
              <a:solidFill>
                <a:prstClr val="black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9425D-3327-418D-A237-A6133F84BF8C}"/>
              </a:ext>
            </a:extLst>
          </p:cNvPr>
          <p:cNvGrpSpPr/>
          <p:nvPr/>
        </p:nvGrpSpPr>
        <p:grpSpPr>
          <a:xfrm>
            <a:off x="7624916" y="628541"/>
            <a:ext cx="3108552" cy="1895475"/>
            <a:chOff x="4506685" y="2481262"/>
            <a:chExt cx="3108552" cy="18954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83F80A-B0DE-4B75-ADB2-EA7EA4FB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6762" y="2481262"/>
              <a:ext cx="3038475" cy="18954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7494F3-0E56-4663-A7D4-43B030ABD389}"/>
                </a:ext>
              </a:extLst>
            </p:cNvPr>
            <p:cNvSpPr/>
            <p:nvPr/>
          </p:nvSpPr>
          <p:spPr>
            <a:xfrm>
              <a:off x="4506685" y="2844800"/>
              <a:ext cx="275772" cy="377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9E714A5-5E26-4837-A639-C70EC5182852}"/>
              </a:ext>
            </a:extLst>
          </p:cNvPr>
          <p:cNvSpPr txBox="1"/>
          <p:nvPr/>
        </p:nvSpPr>
        <p:spPr>
          <a:xfrm>
            <a:off x="1107395" y="2445631"/>
            <a:ext cx="6499949" cy="2182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đúng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en-US" sz="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thích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hợp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dấu</a:t>
            </a:r>
            <a:r>
              <a:rPr lang="en-US" sz="2800" dirty="0">
                <a:solidFill>
                  <a:prstClr val="black"/>
                </a:solidFill>
              </a:rPr>
              <a:t> “?”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  <a:endParaRPr lang="vi-VN" sz="28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18787D-26E0-4DAC-8711-649FF66C1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34" y="3194237"/>
            <a:ext cx="10208416" cy="811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D22A81-1B4D-4B6B-9C16-55B9A8EE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067" y="4669209"/>
            <a:ext cx="6195113" cy="1022914"/>
          </a:xfrm>
          <a:prstGeom prst="rect">
            <a:avLst/>
          </a:prstGeom>
        </p:spPr>
      </p:pic>
      <p:sp>
        <p:nvSpPr>
          <p:cNvPr id="19" name="Trapezoid 30">
            <a:extLst>
              <a:ext uri="{FF2B5EF4-FFF2-40B4-BE49-F238E27FC236}">
                <a16:creationId xmlns:a16="http://schemas.microsoft.com/office/drawing/2014/main" id="{7931CC70-79A4-4FF5-A09D-EC394022B486}"/>
              </a:ext>
            </a:extLst>
          </p:cNvPr>
          <p:cNvSpPr/>
          <p:nvPr/>
        </p:nvSpPr>
        <p:spPr>
          <a:xfrm>
            <a:off x="7819678" y="733139"/>
            <a:ext cx="2819584" cy="169135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4575" h="1559910">
                <a:moveTo>
                  <a:pt x="0" y="1559910"/>
                </a:moveTo>
                <a:lnTo>
                  <a:pt x="802181" y="3694"/>
                </a:lnTo>
                <a:lnTo>
                  <a:pt x="2303217" y="0"/>
                </a:lnTo>
                <a:lnTo>
                  <a:pt x="4224575" y="1546990"/>
                </a:lnTo>
                <a:lnTo>
                  <a:pt x="0" y="15599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rapezoid 30">
            <a:extLst>
              <a:ext uri="{FF2B5EF4-FFF2-40B4-BE49-F238E27FC236}">
                <a16:creationId xmlns:a16="http://schemas.microsoft.com/office/drawing/2014/main" id="{5CFA8075-1296-426C-BC5F-AA6C1C24153E}"/>
              </a:ext>
            </a:extLst>
          </p:cNvPr>
          <p:cNvSpPr/>
          <p:nvPr/>
        </p:nvSpPr>
        <p:spPr>
          <a:xfrm flipH="1">
            <a:off x="7813511" y="717899"/>
            <a:ext cx="2867209" cy="1710407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  <a:gd name="connsiteX0" fmla="*/ 0 w 3296942"/>
              <a:gd name="connsiteY0" fmla="*/ 1594265 h 1594265"/>
              <a:gd name="connsiteX1" fmla="*/ 759367 w 3296942"/>
              <a:gd name="connsiteY1" fmla="*/ 55618 h 1594265"/>
              <a:gd name="connsiteX2" fmla="*/ 2381370 w 3296942"/>
              <a:gd name="connsiteY2" fmla="*/ 0 h 1594265"/>
              <a:gd name="connsiteX3" fmla="*/ 3296942 w 3296942"/>
              <a:gd name="connsiteY3" fmla="*/ 1572560 h 1594265"/>
              <a:gd name="connsiteX4" fmla="*/ 0 w 3296942"/>
              <a:gd name="connsiteY4" fmla="*/ 1594265 h 1594265"/>
              <a:gd name="connsiteX0" fmla="*/ 0 w 3296942"/>
              <a:gd name="connsiteY0" fmla="*/ 1551125 h 1551125"/>
              <a:gd name="connsiteX1" fmla="*/ 759367 w 3296942"/>
              <a:gd name="connsiteY1" fmla="*/ 12478 h 1551125"/>
              <a:gd name="connsiteX2" fmla="*/ 2403116 w 3296942"/>
              <a:gd name="connsiteY2" fmla="*/ 0 h 1551125"/>
              <a:gd name="connsiteX3" fmla="*/ 3296942 w 3296942"/>
              <a:gd name="connsiteY3" fmla="*/ 1529420 h 1551125"/>
              <a:gd name="connsiteX4" fmla="*/ 0 w 3296942"/>
              <a:gd name="connsiteY4" fmla="*/ 1551125 h 1551125"/>
              <a:gd name="connsiteX0" fmla="*/ 0 w 3354027"/>
              <a:gd name="connsiteY0" fmla="*/ 1551125 h 1551125"/>
              <a:gd name="connsiteX1" fmla="*/ 816452 w 3354027"/>
              <a:gd name="connsiteY1" fmla="*/ 12478 h 1551125"/>
              <a:gd name="connsiteX2" fmla="*/ 2460201 w 3354027"/>
              <a:gd name="connsiteY2" fmla="*/ 0 h 1551125"/>
              <a:gd name="connsiteX3" fmla="*/ 3354027 w 3354027"/>
              <a:gd name="connsiteY3" fmla="*/ 1529420 h 1551125"/>
              <a:gd name="connsiteX4" fmla="*/ 0 w 3354027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460201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1125 h 1551125"/>
              <a:gd name="connsiteX1" fmla="*/ 816452 w 4224575"/>
              <a:gd name="connsiteY1" fmla="*/ 12478 h 1551125"/>
              <a:gd name="connsiteX2" fmla="*/ 2374573 w 4224575"/>
              <a:gd name="connsiteY2" fmla="*/ 0 h 1551125"/>
              <a:gd name="connsiteX3" fmla="*/ 4224575 w 4224575"/>
              <a:gd name="connsiteY3" fmla="*/ 1538205 h 1551125"/>
              <a:gd name="connsiteX4" fmla="*/ 0 w 4224575"/>
              <a:gd name="connsiteY4" fmla="*/ 1551125 h 1551125"/>
              <a:gd name="connsiteX0" fmla="*/ 0 w 4224575"/>
              <a:gd name="connsiteY0" fmla="*/ 1559910 h 1559910"/>
              <a:gd name="connsiteX1" fmla="*/ 816452 w 4224575"/>
              <a:gd name="connsiteY1" fmla="*/ 21263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224575"/>
              <a:gd name="connsiteY0" fmla="*/ 1559910 h 1559910"/>
              <a:gd name="connsiteX1" fmla="*/ 802181 w 4224575"/>
              <a:gd name="connsiteY1" fmla="*/ 3694 h 1559910"/>
              <a:gd name="connsiteX2" fmla="*/ 2303217 w 4224575"/>
              <a:gd name="connsiteY2" fmla="*/ 0 h 1559910"/>
              <a:gd name="connsiteX3" fmla="*/ 4224575 w 4224575"/>
              <a:gd name="connsiteY3" fmla="*/ 1546990 h 1559910"/>
              <a:gd name="connsiteX4" fmla="*/ 0 w 4224575"/>
              <a:gd name="connsiteY4" fmla="*/ 1559910 h 1559910"/>
              <a:gd name="connsiteX0" fmla="*/ 0 w 4638442"/>
              <a:gd name="connsiteY0" fmla="*/ 1559910 h 1559910"/>
              <a:gd name="connsiteX1" fmla="*/ 802181 w 4638442"/>
              <a:gd name="connsiteY1" fmla="*/ 3694 h 1559910"/>
              <a:gd name="connsiteX2" fmla="*/ 2303217 w 4638442"/>
              <a:gd name="connsiteY2" fmla="*/ 0 h 1559910"/>
              <a:gd name="connsiteX3" fmla="*/ 4638442 w 4638442"/>
              <a:gd name="connsiteY3" fmla="*/ 1555774 h 1559910"/>
              <a:gd name="connsiteX4" fmla="*/ 0 w 4638442"/>
              <a:gd name="connsiteY4" fmla="*/ 1559910 h 1559910"/>
              <a:gd name="connsiteX0" fmla="*/ 0 w 4338745"/>
              <a:gd name="connsiteY0" fmla="*/ 1568695 h 1568695"/>
              <a:gd name="connsiteX1" fmla="*/ 502484 w 4338745"/>
              <a:gd name="connsiteY1" fmla="*/ 3694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338745"/>
              <a:gd name="connsiteY0" fmla="*/ 1568695 h 1568695"/>
              <a:gd name="connsiteX1" fmla="*/ 602383 w 4338745"/>
              <a:gd name="connsiteY1" fmla="*/ 21263 h 1568695"/>
              <a:gd name="connsiteX2" fmla="*/ 2003520 w 4338745"/>
              <a:gd name="connsiteY2" fmla="*/ 0 h 1568695"/>
              <a:gd name="connsiteX3" fmla="*/ 4338745 w 4338745"/>
              <a:gd name="connsiteY3" fmla="*/ 1555774 h 1568695"/>
              <a:gd name="connsiteX4" fmla="*/ 0 w 4338745"/>
              <a:gd name="connsiteY4" fmla="*/ 1568695 h 1568695"/>
              <a:gd name="connsiteX0" fmla="*/ 0 w 4281660"/>
              <a:gd name="connsiteY0" fmla="*/ 1577480 h 1577480"/>
              <a:gd name="connsiteX1" fmla="*/ 545298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81660"/>
              <a:gd name="connsiteY0" fmla="*/ 1577480 h 1577480"/>
              <a:gd name="connsiteX1" fmla="*/ 502484 w 4281660"/>
              <a:gd name="connsiteY1" fmla="*/ 21263 h 1577480"/>
              <a:gd name="connsiteX2" fmla="*/ 1946435 w 4281660"/>
              <a:gd name="connsiteY2" fmla="*/ 0 h 1577480"/>
              <a:gd name="connsiteX3" fmla="*/ 4281660 w 4281660"/>
              <a:gd name="connsiteY3" fmla="*/ 1555774 h 1577480"/>
              <a:gd name="connsiteX4" fmla="*/ 0 w 4281660"/>
              <a:gd name="connsiteY4" fmla="*/ 1577480 h 1577480"/>
              <a:gd name="connsiteX0" fmla="*/ 0 w 4295931"/>
              <a:gd name="connsiteY0" fmla="*/ 1577480 h 1577480"/>
              <a:gd name="connsiteX1" fmla="*/ 502484 w 4295931"/>
              <a:gd name="connsiteY1" fmla="*/ 21263 h 1577480"/>
              <a:gd name="connsiteX2" fmla="*/ 1946435 w 4295931"/>
              <a:gd name="connsiteY2" fmla="*/ 0 h 1577480"/>
              <a:gd name="connsiteX3" fmla="*/ 4295931 w 4295931"/>
              <a:gd name="connsiteY3" fmla="*/ 1573344 h 1577480"/>
              <a:gd name="connsiteX4" fmla="*/ 0 w 4295931"/>
              <a:gd name="connsiteY4" fmla="*/ 1577480 h 157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931" h="1577480">
                <a:moveTo>
                  <a:pt x="0" y="1577480"/>
                </a:moveTo>
                <a:lnTo>
                  <a:pt x="502484" y="21263"/>
                </a:lnTo>
                <a:lnTo>
                  <a:pt x="1946435" y="0"/>
                </a:lnTo>
                <a:lnTo>
                  <a:pt x="4295931" y="1573344"/>
                </a:lnTo>
                <a:lnTo>
                  <a:pt x="0" y="1577480"/>
                </a:lnTo>
                <a:close/>
              </a:path>
            </a:pathLst>
          </a:custGeom>
          <a:solidFill>
            <a:srgbClr val="FEE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8A6867-7F35-44AF-9DB2-66AED7B0B924}"/>
              </a:ext>
            </a:extLst>
          </p:cNvPr>
          <p:cNvSpPr txBox="1"/>
          <p:nvPr/>
        </p:nvSpPr>
        <p:spPr>
          <a:xfrm>
            <a:off x="945947" y="1374513"/>
            <a:ext cx="6370292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Có</a:t>
            </a:r>
            <a:r>
              <a:rPr lang="en-US" sz="2800" i="1" dirty="0">
                <a:solidFill>
                  <a:srgbClr val="FF0000"/>
                </a:solidFill>
              </a:rPr>
              <a:t> 3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tứ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giác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trong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hình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bên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BF995AD-CE8B-4A2C-A828-76FA43E7948E}"/>
              </a:ext>
            </a:extLst>
          </p:cNvPr>
          <p:cNvSpPr/>
          <p:nvPr/>
        </p:nvSpPr>
        <p:spPr>
          <a:xfrm>
            <a:off x="5004068" y="5082040"/>
            <a:ext cx="595335" cy="5953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38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9" grpId="0" animBg="1"/>
      <p:bldP spid="19" grpId="1" animBg="1"/>
      <p:bldP spid="20" grpId="0" animBg="1"/>
      <p:bldP spid="20" grpId="1" animBg="1"/>
      <p:bldP spid="26" grpId="0" build="p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7453170-2C82-4FBF-A066-8383BB44FB92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4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634395-5752-4D83-B0CE-0099C5C4495E}"/>
              </a:ext>
            </a:extLst>
          </p:cNvPr>
          <p:cNvSpPr txBox="1"/>
          <p:nvPr/>
        </p:nvSpPr>
        <p:spPr>
          <a:xfrm>
            <a:off x="1157532" y="186200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>
                <a:solidFill>
                  <a:prstClr val="black"/>
                </a:solidFill>
              </a:rPr>
              <a:t>Thỏ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và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rùa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cùng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xuất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phát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một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lúc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trên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đường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gấp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khúc</a:t>
            </a:r>
            <a:r>
              <a:rPr lang="en-US" sz="2700" dirty="0">
                <a:solidFill>
                  <a:prstClr val="black"/>
                </a:solidFill>
              </a:rPr>
              <a:t> ABCD, </a:t>
            </a:r>
            <a:r>
              <a:rPr lang="en-US" sz="2700" dirty="0" err="1">
                <a:solidFill>
                  <a:prstClr val="black"/>
                </a:solidFill>
              </a:rPr>
              <a:t>từ</a:t>
            </a:r>
            <a:r>
              <a:rPr lang="en-US" sz="2700" dirty="0">
                <a:solidFill>
                  <a:prstClr val="black"/>
                </a:solidFill>
              </a:rPr>
              <a:t> A </a:t>
            </a:r>
            <a:r>
              <a:rPr lang="en-US" sz="2700" dirty="0" err="1">
                <a:solidFill>
                  <a:prstClr val="black"/>
                </a:solidFill>
              </a:rPr>
              <a:t>đến</a:t>
            </a:r>
            <a:r>
              <a:rPr lang="en-US" sz="2700" dirty="0">
                <a:solidFill>
                  <a:prstClr val="black"/>
                </a:solidFill>
              </a:rPr>
              <a:t> D. Khi </a:t>
            </a:r>
            <a:r>
              <a:rPr lang="en-US" sz="2700" dirty="0" err="1">
                <a:solidFill>
                  <a:prstClr val="black"/>
                </a:solidFill>
              </a:rPr>
              <a:t>thỏ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đến</a:t>
            </a:r>
            <a:r>
              <a:rPr lang="en-US" sz="2700" dirty="0">
                <a:solidFill>
                  <a:prstClr val="black"/>
                </a:solidFill>
              </a:rPr>
              <a:t> D </a:t>
            </a:r>
            <a:r>
              <a:rPr lang="en-US" sz="2700" dirty="0" err="1">
                <a:solidFill>
                  <a:prstClr val="black"/>
                </a:solidFill>
              </a:rPr>
              <a:t>thì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rùa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mới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đến</a:t>
            </a:r>
            <a:r>
              <a:rPr lang="en-US" sz="2700" dirty="0">
                <a:solidFill>
                  <a:prstClr val="black"/>
                </a:solidFill>
              </a:rPr>
              <a:t> C.</a:t>
            </a:r>
            <a:endParaRPr lang="vi-VN" sz="27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B0126-11EC-4A3C-9AB9-C03DBA3E633C}"/>
              </a:ext>
            </a:extLst>
          </p:cNvPr>
          <p:cNvSpPr txBox="1"/>
          <p:nvPr/>
        </p:nvSpPr>
        <p:spPr>
          <a:xfrm>
            <a:off x="1157532" y="5134823"/>
            <a:ext cx="99775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Tx/>
              <a:buAutoNum type="alphaLcParenR"/>
            </a:pPr>
            <a:r>
              <a:rPr lang="en-US" sz="2700" dirty="0" err="1">
                <a:solidFill>
                  <a:prstClr val="black"/>
                </a:solidFill>
              </a:rPr>
              <a:t>Tính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độ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dài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đường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của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rùa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từ</a:t>
            </a:r>
            <a:r>
              <a:rPr lang="en-US" sz="2700" dirty="0">
                <a:solidFill>
                  <a:prstClr val="black"/>
                </a:solidFill>
              </a:rPr>
              <a:t> A </a:t>
            </a:r>
            <a:r>
              <a:rPr lang="en-US" sz="2700" dirty="0" err="1">
                <a:solidFill>
                  <a:prstClr val="black"/>
                </a:solidFill>
              </a:rPr>
              <a:t>đến</a:t>
            </a:r>
            <a:r>
              <a:rPr lang="en-US" sz="2700" dirty="0">
                <a:solidFill>
                  <a:prstClr val="black"/>
                </a:solidFill>
              </a:rPr>
              <a:t> C.</a:t>
            </a:r>
          </a:p>
          <a:p>
            <a:pPr marL="514350" indent="-514350" algn="just">
              <a:lnSpc>
                <a:spcPct val="150000"/>
              </a:lnSpc>
              <a:buFontTx/>
              <a:buAutoNum type="alphaLcParenR"/>
            </a:pPr>
            <a:r>
              <a:rPr lang="en-US" sz="2700" dirty="0" err="1">
                <a:solidFill>
                  <a:prstClr val="black"/>
                </a:solidFill>
              </a:rPr>
              <a:t>Tính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độ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dài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đường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đi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của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thỏ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từ</a:t>
            </a:r>
            <a:r>
              <a:rPr lang="en-US" sz="2700" dirty="0">
                <a:solidFill>
                  <a:prstClr val="black"/>
                </a:solidFill>
              </a:rPr>
              <a:t> A </a:t>
            </a:r>
            <a:r>
              <a:rPr lang="en-US" sz="2700" dirty="0" err="1">
                <a:solidFill>
                  <a:prstClr val="black"/>
                </a:solidFill>
              </a:rPr>
              <a:t>đến</a:t>
            </a:r>
            <a:r>
              <a:rPr lang="en-US" sz="2700" dirty="0">
                <a:solidFill>
                  <a:prstClr val="black"/>
                </a:solidFill>
              </a:rPr>
              <a:t> D.</a:t>
            </a:r>
            <a:endParaRPr lang="vi-VN" sz="2700" dirty="0">
              <a:solidFill>
                <a:prstClr val="black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32D23E-E5BC-4353-BEE8-5009A4BCE43A}"/>
              </a:ext>
            </a:extLst>
          </p:cNvPr>
          <p:cNvGrpSpPr/>
          <p:nvPr/>
        </p:nvGrpSpPr>
        <p:grpSpPr>
          <a:xfrm>
            <a:off x="1520970" y="937910"/>
            <a:ext cx="9192099" cy="4189670"/>
            <a:chOff x="1520970" y="937910"/>
            <a:chExt cx="9192099" cy="418967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3EBB20-6DA1-4F3D-9FEC-2C7E9752C012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04536C0-5D5F-432E-A6D4-797082985B46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F69C6F9-930F-4B67-BCCD-ADD09EE8DBE7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C324CA94-7F44-4D1B-A02F-2058D86E8E14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" name="Flowchart: Connector 6">
                    <a:extLst>
                      <a:ext uri="{FF2B5EF4-FFF2-40B4-BE49-F238E27FC236}">
                        <a16:creationId xmlns:a16="http://schemas.microsoft.com/office/drawing/2014/main" id="{854B3272-D04E-4789-98EA-B5602A4A931C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051A6E8-3B21-435F-A22C-F9315DDC4BA8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" name="Flowchart: Connector 7">
                    <a:extLst>
                      <a:ext uri="{FF2B5EF4-FFF2-40B4-BE49-F238E27FC236}">
                        <a16:creationId xmlns:a16="http://schemas.microsoft.com/office/drawing/2014/main" id="{02C520E6-BA0F-4A2F-B4B9-FA88F530A072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19662EA9-508A-4346-8B8E-3131FE0A1F69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" name="Flowchart: Connector 8">
                    <a:extLst>
                      <a:ext uri="{FF2B5EF4-FFF2-40B4-BE49-F238E27FC236}">
                        <a16:creationId xmlns:a16="http://schemas.microsoft.com/office/drawing/2014/main" id="{61BCDF7C-AACD-49C4-9681-853172AC6D47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</p:grpSp>
            <p:sp>
              <p:nvSpPr>
                <p:cNvPr id="10" name="Flowchart: Connector 9">
                  <a:extLst>
                    <a:ext uri="{FF2B5EF4-FFF2-40B4-BE49-F238E27FC236}">
                      <a16:creationId xmlns:a16="http://schemas.microsoft.com/office/drawing/2014/main" id="{BDE35D6E-B0B3-4417-ADC9-1D44DBD2CF28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prstClr val="white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0A4FF-6713-426D-93FE-EA57F9A3416B}"/>
                  </a:ext>
                </a:extLst>
              </p:cNvPr>
              <p:cNvSpPr txBox="1"/>
              <p:nvPr/>
            </p:nvSpPr>
            <p:spPr>
              <a:xfrm rot="20921632">
                <a:off x="2853751" y="4350647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9 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8F1AAB-AA55-4088-AB5C-66E2C23D9E7C}"/>
                  </a:ext>
                </a:extLst>
              </p:cNvPr>
              <p:cNvSpPr txBox="1"/>
              <p:nvPr/>
            </p:nvSpPr>
            <p:spPr>
              <a:xfrm rot="19899282">
                <a:off x="6601458" y="3553271"/>
                <a:ext cx="98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38 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8D296E-036C-41F4-B96C-E923D938631C}"/>
                  </a:ext>
                </a:extLst>
              </p:cNvPr>
              <p:cNvSpPr txBox="1"/>
              <p:nvPr/>
            </p:nvSpPr>
            <p:spPr>
              <a:xfrm rot="3453289">
                <a:off x="4245936" y="4673715"/>
                <a:ext cx="7841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5 m</a:t>
                </a:r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C54562-150C-44A2-98DB-D77263CC5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6FF62D-E327-4338-9046-414EFFB3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003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C7D7C0-4D81-4627-9207-E327F0C25163}"/>
              </a:ext>
            </a:extLst>
          </p:cNvPr>
          <p:cNvGrpSpPr/>
          <p:nvPr/>
        </p:nvGrpSpPr>
        <p:grpSpPr>
          <a:xfrm>
            <a:off x="884903" y="435017"/>
            <a:ext cx="6568772" cy="2993983"/>
            <a:chOff x="1520970" y="937910"/>
            <a:chExt cx="9192099" cy="418967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FBE121D-0206-473E-B03E-B7CD70ACD397}"/>
                </a:ext>
              </a:extLst>
            </p:cNvPr>
            <p:cNvGrpSpPr/>
            <p:nvPr/>
          </p:nvGrpSpPr>
          <p:grpSpPr>
            <a:xfrm>
              <a:off x="1520970" y="1186049"/>
              <a:ext cx="8505350" cy="3560254"/>
              <a:chOff x="2228893" y="2184243"/>
              <a:chExt cx="8505350" cy="35602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0F57CAE-111F-4E3F-A7C7-F7CBDE655405}"/>
                  </a:ext>
                </a:extLst>
              </p:cNvPr>
              <p:cNvGrpSpPr/>
              <p:nvPr/>
            </p:nvGrpSpPr>
            <p:grpSpPr>
              <a:xfrm>
                <a:off x="2228893" y="2184243"/>
                <a:ext cx="8505350" cy="3560254"/>
                <a:chOff x="2228893" y="2184243"/>
                <a:chExt cx="8505350" cy="356025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E4F9E1B8-4963-4992-97E3-88614883EF1F}"/>
                    </a:ext>
                  </a:extLst>
                </p:cNvPr>
                <p:cNvGrpSpPr/>
                <p:nvPr/>
              </p:nvGrpSpPr>
              <p:grpSpPr>
                <a:xfrm>
                  <a:off x="2228893" y="3827149"/>
                  <a:ext cx="8505350" cy="1917348"/>
                  <a:chOff x="2228893" y="3827149"/>
                  <a:chExt cx="8505350" cy="1917348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775829E-5FD0-44AA-911A-AE0EDAC75A11}"/>
                      </a:ext>
                    </a:extLst>
                  </p:cNvPr>
                  <p:cNvSpPr/>
                  <p:nvPr/>
                </p:nvSpPr>
                <p:spPr>
                  <a:xfrm rot="20970390">
                    <a:off x="2464253" y="4791174"/>
                    <a:ext cx="1686804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" name="Flowchart: Connector 12">
                    <a:extLst>
                      <a:ext uri="{FF2B5EF4-FFF2-40B4-BE49-F238E27FC236}">
                        <a16:creationId xmlns:a16="http://schemas.microsoft.com/office/drawing/2014/main" id="{2A4DF6AE-B718-4E34-8E20-F1C2E9C2E135}"/>
                      </a:ext>
                    </a:extLst>
                  </p:cNvPr>
                  <p:cNvSpPr/>
                  <p:nvPr/>
                </p:nvSpPr>
                <p:spPr>
                  <a:xfrm>
                    <a:off x="2228893" y="48300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0E249CE-09DB-4A3A-8B26-D92B3E6E8111}"/>
                      </a:ext>
                    </a:extLst>
                  </p:cNvPr>
                  <p:cNvSpPr/>
                  <p:nvPr/>
                </p:nvSpPr>
                <p:spPr>
                  <a:xfrm rot="3307816">
                    <a:off x="3930043" y="5108577"/>
                    <a:ext cx="925307" cy="229126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" name="Flowchart: Connector 14">
                    <a:extLst>
                      <a:ext uri="{FF2B5EF4-FFF2-40B4-BE49-F238E27FC236}">
                        <a16:creationId xmlns:a16="http://schemas.microsoft.com/office/drawing/2014/main" id="{123F0113-BB9D-41CA-A07B-6083E14EB80A}"/>
                      </a:ext>
                    </a:extLst>
                  </p:cNvPr>
                  <p:cNvSpPr/>
                  <p:nvPr/>
                </p:nvSpPr>
                <p:spPr>
                  <a:xfrm>
                    <a:off x="3824945" y="4524176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B</a:t>
                    </a: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A60E9B5B-02FB-4C49-BC39-B8AA854C5330}"/>
                      </a:ext>
                    </a:extLst>
                  </p:cNvPr>
                  <p:cNvSpPr/>
                  <p:nvPr/>
                </p:nvSpPr>
                <p:spPr>
                  <a:xfrm rot="19883128">
                    <a:off x="4290141" y="3827149"/>
                    <a:ext cx="6444102" cy="229127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" name="Flowchart: Connector 16">
                    <a:extLst>
                      <a:ext uri="{FF2B5EF4-FFF2-40B4-BE49-F238E27FC236}">
                        <a16:creationId xmlns:a16="http://schemas.microsoft.com/office/drawing/2014/main" id="{C7D5385D-4853-4894-BA11-8008C3EB267B}"/>
                      </a:ext>
                    </a:extLst>
                  </p:cNvPr>
                  <p:cNvSpPr/>
                  <p:nvPr/>
                </p:nvSpPr>
                <p:spPr>
                  <a:xfrm>
                    <a:off x="4392696" y="5287297"/>
                    <a:ext cx="457200" cy="457200"/>
                  </a:xfrm>
                  <a:prstGeom prst="flowChartConnector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prstClr val="white"/>
                        </a:solidFill>
                      </a:rPr>
                      <a:t>C</a:t>
                    </a:r>
                  </a:p>
                </p:txBody>
              </p:sp>
            </p:grpSp>
            <p:sp>
              <p:nvSpPr>
                <p:cNvPr id="11" name="Flowchart: Connector 10">
                  <a:extLst>
                    <a:ext uri="{FF2B5EF4-FFF2-40B4-BE49-F238E27FC236}">
                      <a16:creationId xmlns:a16="http://schemas.microsoft.com/office/drawing/2014/main" id="{E73CE8EC-2864-4530-AE6F-C382A2584DFE}"/>
                    </a:ext>
                  </a:extLst>
                </p:cNvPr>
                <p:cNvSpPr/>
                <p:nvPr/>
              </p:nvSpPr>
              <p:spPr>
                <a:xfrm>
                  <a:off x="10015175" y="2184243"/>
                  <a:ext cx="457200" cy="457200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prstClr val="white"/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C0CD36-D65A-4151-AF7F-A13BFECE30E8}"/>
                  </a:ext>
                </a:extLst>
              </p:cNvPr>
              <p:cNvSpPr txBox="1"/>
              <p:nvPr/>
            </p:nvSpPr>
            <p:spPr>
              <a:xfrm rot="20921632">
                <a:off x="2757729" y="4289239"/>
                <a:ext cx="976234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9 m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D0DECF-3599-4430-BCC7-DDF84C9EEB44}"/>
                  </a:ext>
                </a:extLst>
              </p:cNvPr>
              <p:cNvSpPr txBox="1"/>
              <p:nvPr/>
            </p:nvSpPr>
            <p:spPr>
              <a:xfrm rot="19899282">
                <a:off x="6485614" y="3491862"/>
                <a:ext cx="1216255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38 m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7898DB-3E06-4261-840A-8FA3A539C44E}"/>
                  </a:ext>
                </a:extLst>
              </p:cNvPr>
              <p:cNvSpPr txBox="1"/>
              <p:nvPr/>
            </p:nvSpPr>
            <p:spPr>
              <a:xfrm rot="3453289">
                <a:off x="4149914" y="4612307"/>
                <a:ext cx="976233" cy="6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5 m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558B85-75C5-40B8-B6B7-0A56C4FA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26" b="96512" l="8475" r="898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85059" y="4308430"/>
              <a:ext cx="1123950" cy="8191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DEB62C-1F34-4604-A76D-2D2F145A8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17719" y="937910"/>
              <a:ext cx="895350" cy="7239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879D885-D802-48CA-B746-6BB4EDD2CBA0}"/>
              </a:ext>
            </a:extLst>
          </p:cNvPr>
          <p:cNvSpPr txBox="1"/>
          <p:nvPr/>
        </p:nvSpPr>
        <p:spPr>
          <a:xfrm>
            <a:off x="3133249" y="2300325"/>
            <a:ext cx="8921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a) Độ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rùa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A </a:t>
            </a:r>
            <a:r>
              <a:rPr lang="en-US" sz="2800" dirty="0" err="1">
                <a:solidFill>
                  <a:srgbClr val="FF0000"/>
                </a:solidFill>
              </a:rPr>
              <a:t>đến</a:t>
            </a:r>
            <a:r>
              <a:rPr lang="en-US" sz="2800" dirty="0">
                <a:solidFill>
                  <a:srgbClr val="FF0000"/>
                </a:solidFill>
              </a:rPr>
              <a:t> 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 + 5 = 14 (</a:t>
            </a:r>
            <a:r>
              <a:rPr lang="en-US" sz="2800">
                <a:solidFill>
                  <a:srgbClr val="FF0000"/>
                </a:solidFill>
              </a:rPr>
              <a:t>m</a:t>
            </a:r>
            <a:r>
              <a:rPr lang="en-US" sz="2800" smtClean="0">
                <a:solidFill>
                  <a:srgbClr val="FF000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               Đáp số: 14m</a:t>
            </a:r>
            <a:endParaRPr lang="en-US" sz="28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smtClean="0">
                <a:solidFill>
                  <a:srgbClr val="002060"/>
                </a:solidFill>
              </a:rPr>
              <a:t>b) Độ </a:t>
            </a:r>
            <a:r>
              <a:rPr lang="en-US" sz="2800" dirty="0" err="1">
                <a:solidFill>
                  <a:srgbClr val="002060"/>
                </a:solidFill>
              </a:rPr>
              <a:t>dài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đường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thỏ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từ</a:t>
            </a:r>
            <a:r>
              <a:rPr lang="en-US" sz="2800" dirty="0">
                <a:solidFill>
                  <a:srgbClr val="002060"/>
                </a:solidFill>
              </a:rPr>
              <a:t> A </a:t>
            </a:r>
            <a:r>
              <a:rPr lang="en-US" sz="2800" dirty="0" err="1">
                <a:solidFill>
                  <a:srgbClr val="002060"/>
                </a:solidFill>
              </a:rPr>
              <a:t>đến</a:t>
            </a:r>
            <a:r>
              <a:rPr lang="en-US" sz="2800" dirty="0">
                <a:solidFill>
                  <a:srgbClr val="002060"/>
                </a:solidFill>
              </a:rPr>
              <a:t> D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smtClean="0">
                <a:solidFill>
                  <a:srgbClr val="002060"/>
                </a:solidFill>
              </a:rPr>
              <a:t>9 + 5 + 38 </a:t>
            </a:r>
            <a:r>
              <a:rPr lang="en-US" sz="2800" dirty="0">
                <a:solidFill>
                  <a:srgbClr val="002060"/>
                </a:solidFill>
              </a:rPr>
              <a:t>= 52 (</a:t>
            </a:r>
            <a:r>
              <a:rPr lang="en-US" sz="2800">
                <a:solidFill>
                  <a:srgbClr val="002060"/>
                </a:solidFill>
              </a:rPr>
              <a:t>m</a:t>
            </a:r>
            <a:r>
              <a:rPr lang="en-US" sz="2800" smtClean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smtClean="0">
                <a:solidFill>
                  <a:srgbClr val="002060"/>
                </a:solidFill>
              </a:rPr>
              <a:t>                       Đáp số: 52m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700734-16BF-4D07-B729-6D3C3FF8A2FA}"/>
              </a:ext>
            </a:extLst>
          </p:cNvPr>
          <p:cNvSpPr/>
          <p:nvPr/>
        </p:nvSpPr>
        <p:spPr>
          <a:xfrm>
            <a:off x="884903" y="55703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4</a:t>
            </a:r>
            <a:endParaRPr lang="vi-VN" sz="32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6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5450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5</a:t>
            </a:r>
            <a:endParaRPr lang="vi-VN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363176"/>
            <a:ext cx="9948003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>
                <a:solidFill>
                  <a:prstClr val="black"/>
                </a:solidFill>
              </a:rPr>
              <a:t>Khu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vườn</a:t>
            </a:r>
            <a:r>
              <a:rPr lang="en-US" sz="2700" dirty="0">
                <a:solidFill>
                  <a:prstClr val="black"/>
                </a:solidFill>
              </a:rPr>
              <a:t> A </a:t>
            </a:r>
            <a:r>
              <a:rPr lang="en-US" sz="2700" dirty="0" err="1">
                <a:solidFill>
                  <a:prstClr val="black"/>
                </a:solidFill>
              </a:rPr>
              <a:t>có</a:t>
            </a:r>
            <a:r>
              <a:rPr lang="en-US" sz="2700" dirty="0">
                <a:solidFill>
                  <a:prstClr val="black"/>
                </a:solidFill>
              </a:rPr>
              <a:t> 345 </a:t>
            </a:r>
            <a:r>
              <a:rPr lang="en-US" sz="2700" dirty="0" err="1">
                <a:solidFill>
                  <a:prstClr val="black"/>
                </a:solidFill>
              </a:rPr>
              <a:t>cây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vải</a:t>
            </a:r>
            <a:r>
              <a:rPr lang="en-US" sz="2700" dirty="0">
                <a:solidFill>
                  <a:prstClr val="black"/>
                </a:solidFill>
              </a:rPr>
              <a:t>. </a:t>
            </a:r>
            <a:r>
              <a:rPr lang="en-US" sz="2700" dirty="0" err="1">
                <a:solidFill>
                  <a:prstClr val="black"/>
                </a:solidFill>
              </a:rPr>
              <a:t>Khu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vườn</a:t>
            </a:r>
            <a:r>
              <a:rPr lang="en-US" sz="2700" dirty="0">
                <a:solidFill>
                  <a:prstClr val="black"/>
                </a:solidFill>
              </a:rPr>
              <a:t> B </a:t>
            </a:r>
            <a:r>
              <a:rPr lang="en-US" sz="2700" dirty="0" err="1">
                <a:solidFill>
                  <a:prstClr val="black"/>
                </a:solidFill>
              </a:rPr>
              <a:t>có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ít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hơn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khu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vườn</a:t>
            </a:r>
            <a:r>
              <a:rPr lang="en-US" sz="2700" dirty="0">
                <a:solidFill>
                  <a:prstClr val="black"/>
                </a:solidFill>
              </a:rPr>
              <a:t> A </a:t>
            </a:r>
            <a:r>
              <a:rPr lang="en-US" sz="2700" dirty="0" err="1">
                <a:solidFill>
                  <a:prstClr val="black"/>
                </a:solidFill>
              </a:rPr>
              <a:t>là</a:t>
            </a:r>
            <a:r>
              <a:rPr lang="en-US" sz="2700" dirty="0">
                <a:solidFill>
                  <a:prstClr val="black"/>
                </a:solidFill>
              </a:rPr>
              <a:t> 108 </a:t>
            </a:r>
            <a:r>
              <a:rPr lang="en-US" sz="2700" dirty="0" err="1">
                <a:solidFill>
                  <a:prstClr val="black"/>
                </a:solidFill>
              </a:rPr>
              <a:t>cây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vải</a:t>
            </a:r>
            <a:r>
              <a:rPr lang="en-US" sz="2700" dirty="0">
                <a:solidFill>
                  <a:prstClr val="black"/>
                </a:solidFill>
              </a:rPr>
              <a:t>. </a:t>
            </a:r>
            <a:r>
              <a:rPr lang="en-US" sz="2700" dirty="0" err="1">
                <a:solidFill>
                  <a:prstClr val="black"/>
                </a:solidFill>
              </a:rPr>
              <a:t>Hỏi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khu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vườn</a:t>
            </a:r>
            <a:r>
              <a:rPr lang="en-US" sz="2700" dirty="0">
                <a:solidFill>
                  <a:prstClr val="black"/>
                </a:solidFill>
              </a:rPr>
              <a:t> B </a:t>
            </a:r>
            <a:r>
              <a:rPr lang="en-US" sz="2700" dirty="0" err="1">
                <a:solidFill>
                  <a:prstClr val="black"/>
                </a:solidFill>
              </a:rPr>
              <a:t>có</a:t>
            </a:r>
            <a:r>
              <a:rPr lang="en-US" sz="2700" dirty="0">
                <a:solidFill>
                  <a:prstClr val="black"/>
                </a:solidFill>
              </a:rPr>
              <a:t> bao </a:t>
            </a:r>
            <a:r>
              <a:rPr lang="en-US" sz="2700" dirty="0" err="1">
                <a:solidFill>
                  <a:prstClr val="black"/>
                </a:solidFill>
              </a:rPr>
              <a:t>nhiêu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cây</a:t>
            </a:r>
            <a:r>
              <a:rPr lang="en-US" sz="2700" dirty="0">
                <a:solidFill>
                  <a:prstClr val="black"/>
                </a:solidFill>
              </a:rPr>
              <a:t> </a:t>
            </a:r>
            <a:r>
              <a:rPr lang="en-US" sz="2700" dirty="0" err="1">
                <a:solidFill>
                  <a:prstClr val="black"/>
                </a:solidFill>
              </a:rPr>
              <a:t>vải</a:t>
            </a:r>
            <a:r>
              <a:rPr lang="en-US" sz="2700" dirty="0">
                <a:solidFill>
                  <a:prstClr val="black"/>
                </a:solidFill>
              </a:rPr>
              <a:t>?</a:t>
            </a:r>
            <a:endParaRPr lang="vi-VN" sz="2700" dirty="0">
              <a:solidFill>
                <a:prstClr val="black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FF7DCC-8664-4AA3-B23D-E7840BA54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3" y="2130085"/>
            <a:ext cx="5762625" cy="31337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3BA3EF-99E3-4D1A-AA9F-1C8917430BA8}"/>
              </a:ext>
            </a:extLst>
          </p:cNvPr>
          <p:cNvSpPr txBox="1"/>
          <p:nvPr/>
        </p:nvSpPr>
        <p:spPr>
          <a:xfrm>
            <a:off x="6215638" y="2398035"/>
            <a:ext cx="530941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vải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vườn</a:t>
            </a:r>
            <a:r>
              <a:rPr lang="en-US" sz="2800" i="1" dirty="0">
                <a:solidFill>
                  <a:srgbClr val="002060"/>
                </a:solidFill>
              </a:rPr>
              <a:t> B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345 – 108 = 237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237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51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416</Words>
  <Application>Microsoft Office PowerPoint</Application>
  <PresentationFormat>Widescreen</PresentationFormat>
  <Paragraphs>86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Microsoft YaHei</vt:lpstr>
      <vt:lpstr>Microsoft YaHei</vt:lpstr>
      <vt:lpstr>宋体</vt:lpstr>
      <vt:lpstr>Arial</vt:lpstr>
      <vt:lpstr>Arial-Rounded</vt:lpstr>
      <vt:lpstr>Calibri</vt:lpstr>
      <vt:lpstr>等线</vt:lpstr>
      <vt:lpstr>黑体</vt:lpstr>
      <vt:lpstr>Times New Roman</vt:lpstr>
      <vt:lpstr>UTM Cookies</vt:lpstr>
      <vt:lpstr>Wingdings</vt:lpstr>
      <vt:lpstr>1_Office Theme</vt:lpstr>
      <vt:lpstr>包图主题2</vt:lpstr>
      <vt:lpstr>3_Office 主题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</cp:revision>
  <dcterms:created xsi:type="dcterms:W3CDTF">2022-05-20T02:36:57Z</dcterms:created>
  <dcterms:modified xsi:type="dcterms:W3CDTF">2025-05-19T03:43:07Z</dcterms:modified>
</cp:coreProperties>
</file>