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0"/>
  </p:notesMasterIdLst>
  <p:sldIdLst>
    <p:sldId id="305" r:id="rId2"/>
    <p:sldId id="321" r:id="rId3"/>
    <p:sldId id="306" r:id="rId4"/>
    <p:sldId id="319" r:id="rId5"/>
    <p:sldId id="314" r:id="rId6"/>
    <p:sldId id="322" r:id="rId7"/>
    <p:sldId id="326" r:id="rId8"/>
    <p:sldId id="327" r:id="rId9"/>
  </p:sldIdLst>
  <p:sldSz cx="9144000" cy="5143500" type="screen16x9"/>
  <p:notesSz cx="6858000" cy="9144000"/>
  <p:embeddedFontLst>
    <p:embeddedFont>
      <p:font typeface="Baloo 2" panose="020B0604020202020204" charset="-93"/>
      <p:regular r:id="rId11"/>
      <p:bold r:id="rId12"/>
    </p:embeddedFont>
    <p:embeddedFont>
      <p:font typeface="Pangolin" panose="020B0604020202020204" charset="-93"/>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5E6"/>
    <a:srgbClr val="1A8C54"/>
    <a:srgbClr val="62BB47"/>
    <a:srgbClr val="AC98C9"/>
    <a:srgbClr val="E5E1EE"/>
    <a:srgbClr val="BDD646"/>
    <a:srgbClr val="FED9D0"/>
    <a:srgbClr val="00A651"/>
    <a:srgbClr val="A165AB"/>
    <a:srgbClr val="E8F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6" d="100"/>
          <a:sy n="96" d="100"/>
        </p:scale>
        <p:origin x="57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49190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smtClean="0">
                <a:solidFill>
                  <a:srgbClr val="AC98C9"/>
                </a:solidFill>
              </a:rPr>
              <a:t>FeistyForwarders_0968120672</a:t>
            </a:r>
            <a:endParaRPr lang="en-US" sz="800" dirty="0">
              <a:solidFill>
                <a:srgbClr val="AC98C9"/>
              </a:solidFill>
            </a:endParaRP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smtClean="0">
                  <a:ln>
                    <a:solidFill>
                      <a:srgbClr val="A165AB"/>
                    </a:solidFill>
                  </a:ln>
                  <a:solidFill>
                    <a:srgbClr val="BA8CBA"/>
                  </a:solidFill>
                  <a:latin typeface="UTM Cookies" panose="02040603050506020204" pitchFamily="18" charset="0"/>
                </a:rPr>
                <a:t>CHỦ</a:t>
              </a:r>
              <a:r>
                <a:rPr lang="en-US" sz="2800" baseline="0" dirty="0" smtClean="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smtClean="0">
                <a:ln w="9525" cmpd="thickThin">
                  <a:solidFill>
                    <a:srgbClr val="7030A0"/>
                  </a:solidFill>
                </a:ln>
                <a:solidFill>
                  <a:srgbClr val="FFC000"/>
                </a:solidFill>
                <a:latin typeface="UTM Cookies" panose="02040603050506020204" pitchFamily="18" charset="0"/>
              </a:rPr>
              <a:t>MÔI</a:t>
            </a:r>
            <a:r>
              <a:rPr lang="en-US" sz="4400" baseline="0" dirty="0" smtClean="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2" name="Google Shape;51;p8"/>
          <p:cNvSpPr/>
          <p:nvPr userDrawn="1"/>
        </p:nvSpPr>
        <p:spPr>
          <a:xfrm rot="10800000">
            <a:off x="4212134" y="2071547"/>
            <a:ext cx="4931512" cy="307147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2;p8"/>
          <p:cNvSpPr/>
          <p:nvPr userDrawn="1"/>
        </p:nvSpPr>
        <p:spPr>
          <a:xfrm>
            <a:off x="11" y="-7050"/>
            <a:ext cx="4768588" cy="2356541"/>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3;p8"/>
          <p:cNvSpPr/>
          <p:nvPr userDrawn="1"/>
        </p:nvSpPr>
        <p:spPr>
          <a:xfrm rot="10800000">
            <a:off x="4345570" y="2181385"/>
            <a:ext cx="4826380" cy="30040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lumMod val="20000"/>
                <a:lumOff val="8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4;p8"/>
          <p:cNvSpPr txBox="1">
            <a:spLocks noGrp="1"/>
          </p:cNvSpPr>
          <p:nvPr>
            <p:ph type="title"/>
          </p:nvPr>
        </p:nvSpPr>
        <p:spPr>
          <a:xfrm>
            <a:off x="2125950" y="1116275"/>
            <a:ext cx="4892100" cy="247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771615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smtClean="0">
                <a:solidFill>
                  <a:schemeClr val="tx1"/>
                </a:solidFill>
              </a:rPr>
              <a:t>FeistyForwarders_0968120672</a:t>
            </a:r>
            <a:endParaRPr lang="en-US" sz="800" dirty="0">
              <a:solidFill>
                <a:schemeClr val="tx1"/>
              </a:solidFill>
            </a:endParaRPr>
          </a:p>
        </p:txBody>
      </p:sp>
    </p:spTree>
  </p:cSld>
  <p:clrMap bg1="lt1" tx1="dk1" bg2="dk2" tx2="lt2" accent1="accent1" accent2="accent2" accent3="accent3" accent4="accent4" accent5="accent5" accent6="accent6" hlink="hlink" folHlink="folHlink"/>
  <p:sldLayoutIdLst>
    <p:sldLayoutId id="2147483677" r:id="rId1"/>
    <p:sldLayoutId id="2147483685" r:id="rId2"/>
    <p:sldLayoutId id="2147483678" r:id="rId3"/>
    <p:sldLayoutId id="2147483686" r:id="rId4"/>
    <p:sldLayoutId id="2147483655"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323" y="2621748"/>
            <a:ext cx="4503668" cy="1426500"/>
          </a:xfrm>
        </p:spPr>
        <p:txBody>
          <a:bodyPr/>
          <a:lstStyle/>
          <a:p>
            <a:r>
              <a:rPr lang="en-US" dirty="0" err="1" smtClean="0"/>
              <a:t>Bài</a:t>
            </a:r>
            <a:r>
              <a:rPr lang="en-US" dirty="0" smtClean="0"/>
              <a:t> 31: </a:t>
            </a:r>
            <a:br>
              <a:rPr lang="en-US" dirty="0" smtClean="0"/>
            </a:br>
            <a:r>
              <a:rPr lang="en-US" dirty="0" err="1" smtClean="0"/>
              <a:t>Lớp</a:t>
            </a:r>
            <a:r>
              <a:rPr lang="en-US" dirty="0" smtClean="0"/>
              <a:t> </a:t>
            </a:r>
            <a:r>
              <a:rPr lang="en-US" dirty="0" err="1" smtClean="0"/>
              <a:t>học</a:t>
            </a:r>
            <a:r>
              <a:rPr lang="en-US" dirty="0" smtClean="0"/>
              <a:t> </a:t>
            </a:r>
            <a:r>
              <a:rPr lang="en-US" dirty="0" err="1" smtClean="0"/>
              <a:t>xanh</a:t>
            </a:r>
            <a:endParaRPr lang="en-US" dirty="0"/>
          </a:p>
        </p:txBody>
      </p:sp>
      <p:sp>
        <p:nvSpPr>
          <p:cNvPr id="3" name="Subtitle 2"/>
          <p:cNvSpPr>
            <a:spLocks noGrp="1"/>
          </p:cNvSpPr>
          <p:nvPr>
            <p:ph type="subTitle" idx="1"/>
          </p:nvPr>
        </p:nvSpPr>
        <p:spPr>
          <a:xfrm>
            <a:off x="307323" y="4048248"/>
            <a:ext cx="3657600" cy="567000"/>
          </a:xfrm>
        </p:spPr>
        <p:txBody>
          <a:bodyPr/>
          <a:lstStyle/>
          <a:p>
            <a:r>
              <a:rPr lang="en-US" dirty="0" err="1" smtClean="0"/>
              <a:t>Lớp</a:t>
            </a:r>
            <a:r>
              <a:rPr lang="en-US" dirty="0" smtClean="0"/>
              <a:t>: 2</a:t>
            </a:r>
            <a:endParaRPr lang="en-US" dirty="0"/>
          </a:p>
        </p:txBody>
      </p:sp>
    </p:spTree>
    <p:extLst>
      <p:ext uri="{BB962C8B-B14F-4D97-AF65-F5344CB8AC3E}">
        <p14:creationId xmlns:p14="http://schemas.microsoft.com/office/powerpoint/2010/main" val="1178723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154" y="1479956"/>
            <a:ext cx="5881255" cy="1699662"/>
          </a:xfrm>
        </p:spPr>
        <p:txBody>
          <a:bodyPr/>
          <a:lstStyle/>
          <a:p>
            <a:r>
              <a:rPr lang="en-US" sz="3600" dirty="0" err="1" smtClean="0">
                <a:latin typeface="Times New Roman" pitchFamily="18" charset="0"/>
                <a:cs typeface="Times New Roman" pitchFamily="18" charset="0"/>
              </a:rPr>
              <a:t>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endParaRPr lang="en-US" sz="3600" dirty="0">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453844" y="151246"/>
            <a:ext cx="713294" cy="786452"/>
          </a:xfrm>
          <a:prstGeom prst="rect">
            <a:avLst/>
          </a:prstGeom>
        </p:spPr>
      </p:pic>
      <p:sp>
        <p:nvSpPr>
          <p:cNvPr id="7" name="TextBox 6"/>
          <p:cNvSpPr txBox="1"/>
          <p:nvPr/>
        </p:nvSpPr>
        <p:spPr>
          <a:xfrm>
            <a:off x="1277579" y="282862"/>
            <a:ext cx="1811714" cy="523220"/>
          </a:xfrm>
          <a:prstGeom prst="rect">
            <a:avLst/>
          </a:prstGeom>
          <a:noFill/>
        </p:spPr>
        <p:txBody>
          <a:bodyPr wrap="none" rtlCol="0">
            <a:spAutoFit/>
          </a:bodyPr>
          <a:lstStyle/>
          <a:p>
            <a:r>
              <a:rPr lang="en-US" sz="2800" b="1" dirty="0" err="1" smtClean="0">
                <a:solidFill>
                  <a:schemeClr val="accent1">
                    <a:lumMod val="75000"/>
                  </a:schemeClr>
                </a:solidFill>
                <a:latin typeface="Times New Roman" pitchFamily="18" charset="0"/>
                <a:cs typeface="Times New Roman" pitchFamily="18" charset="0"/>
              </a:rPr>
              <a:t>Khởi</a:t>
            </a:r>
            <a:r>
              <a:rPr lang="en-US" sz="2800" b="1" dirty="0" smtClean="0">
                <a:solidFill>
                  <a:schemeClr val="accent1">
                    <a:lumMod val="75000"/>
                  </a:schemeClr>
                </a:solidFill>
                <a:latin typeface="Times New Roman" pitchFamily="18" charset="0"/>
                <a:cs typeface="Times New Roman" pitchFamily="18" charset="0"/>
              </a:rPr>
              <a:t> </a:t>
            </a:r>
            <a:r>
              <a:rPr lang="en-US" sz="2800" b="1" dirty="0" err="1" smtClean="0">
                <a:solidFill>
                  <a:schemeClr val="accent1">
                    <a:lumMod val="75000"/>
                  </a:schemeClr>
                </a:solidFill>
                <a:latin typeface="Times New Roman" pitchFamily="18" charset="0"/>
                <a:cs typeface="Times New Roman" pitchFamily="18" charset="0"/>
              </a:rPr>
              <a:t>động</a:t>
            </a:r>
            <a:endParaRPr lang="en-US" sz="28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17811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183537"/>
            <a:ext cx="710478" cy="784830"/>
          </a:xfrm>
          <a:prstGeom prst="rect">
            <a:avLst/>
          </a:prstGeom>
        </p:spPr>
      </p:pic>
      <p:sp>
        <p:nvSpPr>
          <p:cNvPr id="4" name="TextBox 3"/>
          <p:cNvSpPr txBox="1"/>
          <p:nvPr/>
        </p:nvSpPr>
        <p:spPr>
          <a:xfrm>
            <a:off x="609699" y="326570"/>
            <a:ext cx="8077101" cy="1569660"/>
          </a:xfrm>
          <a:prstGeom prst="rect">
            <a:avLst/>
          </a:prstGeom>
          <a:noFill/>
        </p:spPr>
        <p:txBody>
          <a:bodyPr wrap="square" rtlCol="0">
            <a:spAutoFit/>
          </a:bodyPr>
          <a:lstStyle/>
          <a:p>
            <a:r>
              <a:rPr lang="en-US" sz="2400" b="1" dirty="0" smtClean="0">
                <a:solidFill>
                  <a:srgbClr val="FF7C0A"/>
                </a:solidFill>
              </a:rPr>
              <a:t>         </a:t>
            </a:r>
            <a:r>
              <a:rPr lang="en-US" sz="2400" b="1" dirty="0" err="1" smtClean="0">
                <a:solidFill>
                  <a:srgbClr val="FF7C0A"/>
                </a:solidFill>
                <a:latin typeface="Times New Roman" pitchFamily="18" charset="0"/>
                <a:cs typeface="Times New Roman" pitchFamily="18" charset="0"/>
              </a:rPr>
              <a:t>Khám</a:t>
            </a:r>
            <a:r>
              <a:rPr lang="en-US" sz="2400" b="1" dirty="0" smtClean="0">
                <a:solidFill>
                  <a:srgbClr val="FF7C0A"/>
                </a:solidFill>
                <a:latin typeface="Times New Roman" pitchFamily="18" charset="0"/>
                <a:cs typeface="Times New Roman" pitchFamily="18" charset="0"/>
              </a:rPr>
              <a:t> </a:t>
            </a:r>
            <a:r>
              <a:rPr lang="en-US" sz="2400" b="1" dirty="0" err="1" smtClean="0">
                <a:solidFill>
                  <a:srgbClr val="FF7C0A"/>
                </a:solidFill>
                <a:latin typeface="Times New Roman" pitchFamily="18" charset="0"/>
                <a:cs typeface="Times New Roman" pitchFamily="18" charset="0"/>
              </a:rPr>
              <a:t>phá</a:t>
            </a:r>
            <a:r>
              <a:rPr lang="en-US" sz="2400" b="1" dirty="0" smtClean="0">
                <a:solidFill>
                  <a:srgbClr val="FF7C0A"/>
                </a:solidFill>
                <a:latin typeface="Times New Roman" pitchFamily="18" charset="0"/>
                <a:cs typeface="Times New Roman" pitchFamily="18" charset="0"/>
              </a:rPr>
              <a:t> </a:t>
            </a:r>
            <a:r>
              <a:rPr lang="en-US" sz="2400" b="1" dirty="0" err="1" smtClean="0">
                <a:solidFill>
                  <a:srgbClr val="FF7C0A"/>
                </a:solidFill>
                <a:latin typeface="Times New Roman" pitchFamily="18" charset="0"/>
                <a:cs typeface="Times New Roman" pitchFamily="18" charset="0"/>
              </a:rPr>
              <a:t>chủ</a:t>
            </a:r>
            <a:r>
              <a:rPr lang="en-US" sz="2400" b="1" dirty="0" smtClean="0">
                <a:solidFill>
                  <a:srgbClr val="FF7C0A"/>
                </a:solidFill>
                <a:latin typeface="Times New Roman" pitchFamily="18" charset="0"/>
                <a:cs typeface="Times New Roman" pitchFamily="18" charset="0"/>
              </a:rPr>
              <a:t> </a:t>
            </a:r>
            <a:r>
              <a:rPr lang="en-US" sz="2400" b="1" dirty="0" err="1" smtClean="0">
                <a:solidFill>
                  <a:srgbClr val="FF7C0A"/>
                </a:solidFill>
                <a:latin typeface="Times New Roman" pitchFamily="18" charset="0"/>
                <a:cs typeface="Times New Roman" pitchFamily="18" charset="0"/>
              </a:rPr>
              <a:t>đề</a:t>
            </a:r>
            <a:r>
              <a:rPr lang="en-US" sz="2400" b="1" dirty="0" smtClean="0">
                <a:solidFill>
                  <a:srgbClr val="FF7C0A"/>
                </a:solidFill>
                <a:latin typeface="Times New Roman" pitchFamily="18" charset="0"/>
                <a:cs typeface="Times New Roman" pitchFamily="18" charset="0"/>
              </a:rPr>
              <a:t>:</a:t>
            </a:r>
          </a:p>
          <a:p>
            <a:endParaRPr lang="en-US" sz="2400" b="1" dirty="0" smtClean="0">
              <a:solidFill>
                <a:srgbClr val="FF7C0A"/>
              </a:solidFill>
            </a:endParaRPr>
          </a:p>
          <a:p>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Làm</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những</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tấm</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biển</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nhắc</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nhở</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mọi</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người</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giữ</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vệ</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sinh</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môi</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400" dirty="0" err="1" smtClean="0">
                <a:solidFill>
                  <a:schemeClr val="tx2">
                    <a:lumMod val="10000"/>
                  </a:schemeClr>
                </a:solidFill>
                <a:latin typeface="Times New Roman" panose="02020603050405020304" pitchFamily="18" charset="0"/>
                <a:cs typeface="Times New Roman" panose="02020603050405020304" pitchFamily="18" charset="0"/>
              </a:rPr>
              <a:t>trường</a:t>
            </a:r>
            <a:r>
              <a:rPr lang="en-US" sz="2400" dirty="0" smtClean="0">
                <a:solidFill>
                  <a:schemeClr val="tx2">
                    <a:lumMod val="10000"/>
                  </a:schemeClr>
                </a:solidFill>
                <a:latin typeface="Times New Roman" panose="02020603050405020304" pitchFamily="18" charset="0"/>
                <a:cs typeface="Times New Roman" panose="02020603050405020304" pitchFamily="18" charset="0"/>
              </a:rPr>
              <a:t>.</a:t>
            </a:r>
            <a:endParaRPr lang="en-US" sz="24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2" name="Picture 2" descr="20210409092710_wm_shs-hoat-dong-trai-nghiem-2"/>
          <p:cNvPicPr>
            <a:picLocks noChangeAspect="1" noChangeArrowheads="1"/>
          </p:cNvPicPr>
          <p:nvPr/>
        </p:nvPicPr>
        <p:blipFill rotWithShape="1">
          <a:blip r:embed="rId3">
            <a:extLst>
              <a:ext uri="{28A0092B-C50C-407E-A947-70E740481C1C}">
                <a14:useLocalDpi xmlns:a14="http://schemas.microsoft.com/office/drawing/2010/main" val="0"/>
              </a:ext>
            </a:extLst>
          </a:blip>
          <a:srcRect l="27514" t="63375" r="30731" b="15875"/>
          <a:stretch/>
        </p:blipFill>
        <p:spPr bwMode="auto">
          <a:xfrm>
            <a:off x="846740" y="2023239"/>
            <a:ext cx="3139644" cy="21898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214816" y="1896230"/>
            <a:ext cx="4221953" cy="2316845"/>
            <a:chOff x="3719516" y="1807480"/>
            <a:chExt cx="4221953" cy="2316845"/>
          </a:xfrm>
        </p:grpSpPr>
        <p:pic>
          <p:nvPicPr>
            <p:cNvPr id="1028" name="Picture 4" descr="8 cách đơn giản dạy trẻ lối sống xanh bền vững ba mẹ có biết - Little  Einsteins Academy - Phương pháp giáo dục sớm Glenn D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125" y="1807480"/>
              <a:ext cx="4213344" cy="16786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719516" y="3486150"/>
              <a:ext cx="4221953" cy="638175"/>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1A8C54"/>
                    </a:solidFill>
                  </a:ln>
                  <a:solidFill>
                    <a:srgbClr val="62BB47"/>
                  </a:solidFill>
                  <a:latin typeface="UTM Cookies" panose="02040603050506020204" pitchFamily="18" charset="0"/>
                </a:rPr>
                <a:t>HÃY GIỮ LẤY MÀU XANH</a:t>
              </a:r>
              <a:endParaRPr lang="en-US" sz="2800" dirty="0">
                <a:ln>
                  <a:solidFill>
                    <a:srgbClr val="1A8C54"/>
                  </a:solidFill>
                </a:ln>
                <a:solidFill>
                  <a:srgbClr val="62BB47"/>
                </a:solidFill>
                <a:latin typeface="UTM Cookies" panose="02040603050506020204" pitchFamily="18" charset="0"/>
              </a:endParaRPr>
            </a:p>
          </p:txBody>
        </p:sp>
      </p:grpSp>
    </p:spTree>
    <p:extLst>
      <p:ext uri="{BB962C8B-B14F-4D97-AF65-F5344CB8AC3E}">
        <p14:creationId xmlns:p14="http://schemas.microsoft.com/office/powerpoint/2010/main" val="371846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ăng rôn, khẩu hiệu poster bảo vệ môi trường xanh, sạch, đẹp"/>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4511" b="4820"/>
          <a:stretch/>
        </p:blipFill>
        <p:spPr bwMode="auto">
          <a:xfrm>
            <a:off x="868219" y="187037"/>
            <a:ext cx="7620000" cy="456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316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oogle Shape;1020;p44"/>
          <p:cNvGrpSpPr/>
          <p:nvPr/>
        </p:nvGrpSpPr>
        <p:grpSpPr>
          <a:xfrm>
            <a:off x="1832898" y="479778"/>
            <a:ext cx="5801491" cy="4071484"/>
            <a:chOff x="1540350" y="826005"/>
            <a:chExt cx="6259025" cy="3378825"/>
          </a:xfrm>
        </p:grpSpPr>
        <p:sp>
          <p:nvSpPr>
            <p:cNvPr id="4" name="Google Shape;1021;p44"/>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2;p44"/>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024;p44"/>
          <p:cNvGrpSpPr/>
          <p:nvPr/>
        </p:nvGrpSpPr>
        <p:grpSpPr>
          <a:xfrm>
            <a:off x="6046891" y="2895022"/>
            <a:ext cx="1833889" cy="1559207"/>
            <a:chOff x="1168000" y="1750950"/>
            <a:chExt cx="405425" cy="344700"/>
          </a:xfrm>
        </p:grpSpPr>
        <p:sp>
          <p:nvSpPr>
            <p:cNvPr id="7"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042;p44"/>
          <p:cNvGrpSpPr/>
          <p:nvPr/>
        </p:nvGrpSpPr>
        <p:grpSpPr>
          <a:xfrm>
            <a:off x="7466920" y="3047467"/>
            <a:ext cx="653616" cy="895336"/>
            <a:chOff x="1731150" y="1748550"/>
            <a:chExt cx="228625" cy="313175"/>
          </a:xfrm>
        </p:grpSpPr>
        <p:sp>
          <p:nvSpPr>
            <p:cNvPr id="25"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31"/>
          <p:cNvSpPr/>
          <p:nvPr/>
        </p:nvSpPr>
        <p:spPr>
          <a:xfrm rot="21439303">
            <a:off x="2223641" y="2620097"/>
            <a:ext cx="3727525" cy="1569660"/>
          </a:xfrm>
          <a:prstGeom prst="rect">
            <a:avLst/>
          </a:prstGeom>
        </p:spPr>
        <p:txBody>
          <a:bodyPr wrap="square">
            <a:spAutoFit/>
          </a:bodyPr>
          <a:lstStyle/>
          <a:p>
            <a:pPr algn="ctr"/>
            <a:r>
              <a:rPr lang="en-US" sz="2400" dirty="0" err="1" smtClean="0">
                <a:solidFill>
                  <a:schemeClr val="accent4"/>
                </a:solidFill>
                <a:latin typeface="Times New Roman" pitchFamily="18" charset="0"/>
                <a:cs typeface="Times New Roman" pitchFamily="18" charset="0"/>
              </a:rPr>
              <a:t>Thông</a:t>
            </a:r>
            <a:r>
              <a:rPr lang="en-US" sz="2400" dirty="0" smtClean="0">
                <a:solidFill>
                  <a:schemeClr val="accent4"/>
                </a:solidFill>
                <a:latin typeface="Times New Roman" pitchFamily="18" charset="0"/>
                <a:cs typeface="Times New Roman" pitchFamily="18" charset="0"/>
              </a:rPr>
              <a:t> </a:t>
            </a:r>
            <a:r>
              <a:rPr lang="en-US" sz="2400" dirty="0" err="1" smtClean="0">
                <a:solidFill>
                  <a:schemeClr val="accent4"/>
                </a:solidFill>
                <a:latin typeface="Times New Roman" pitchFamily="18" charset="0"/>
                <a:cs typeface="Times New Roman" pitchFamily="18" charset="0"/>
              </a:rPr>
              <a:t>điệp</a:t>
            </a:r>
            <a:endParaRPr lang="en-US" sz="2400" dirty="0" smtClean="0">
              <a:solidFill>
                <a:schemeClr val="accent4"/>
              </a:solidFill>
              <a:latin typeface="Times New Roman" pitchFamily="18" charset="0"/>
              <a:cs typeface="Times New Roman" pitchFamily="18" charset="0"/>
            </a:endParaRPr>
          </a:p>
          <a:p>
            <a:pPr algn="ctr"/>
            <a:r>
              <a:rPr lang="en-US" sz="2400" dirty="0" err="1" smtClean="0">
                <a:solidFill>
                  <a:schemeClr val="bg2">
                    <a:lumMod val="50000"/>
                  </a:schemeClr>
                </a:solidFill>
                <a:latin typeface="Times New Roman" pitchFamily="18" charset="0"/>
                <a:cs typeface="Times New Roman" pitchFamily="18" charset="0"/>
              </a:rPr>
              <a:t>Bảo</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vệ</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môi</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trường</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là</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bảo</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vệ</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chính</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cuộc</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sống</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của</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mỗi</a:t>
            </a:r>
            <a:r>
              <a:rPr lang="en-US" sz="2400" dirty="0" smtClean="0">
                <a:solidFill>
                  <a:schemeClr val="bg2">
                    <a:lumMod val="50000"/>
                  </a:schemeClr>
                </a:solidFill>
                <a:latin typeface="Times New Roman" pitchFamily="18" charset="0"/>
                <a:cs typeface="Times New Roman" pitchFamily="18" charset="0"/>
              </a:rPr>
              <a:t> </a:t>
            </a:r>
            <a:r>
              <a:rPr lang="en-US" sz="2400" dirty="0" err="1" smtClean="0">
                <a:solidFill>
                  <a:schemeClr val="bg2">
                    <a:lumMod val="50000"/>
                  </a:schemeClr>
                </a:solidFill>
                <a:latin typeface="Times New Roman" pitchFamily="18" charset="0"/>
                <a:cs typeface="Times New Roman" pitchFamily="18" charset="0"/>
              </a:rPr>
              <a:t>chúng</a:t>
            </a:r>
            <a:r>
              <a:rPr lang="en-US" sz="2400" dirty="0" smtClean="0">
                <a:solidFill>
                  <a:schemeClr val="bg2">
                    <a:lumMod val="50000"/>
                  </a:schemeClr>
                </a:solidFill>
                <a:latin typeface="Times New Roman" pitchFamily="18" charset="0"/>
                <a:cs typeface="Times New Roman" pitchFamily="18" charset="0"/>
              </a:rPr>
              <a:t> ta.</a:t>
            </a:r>
            <a:endParaRPr lang="en-US" sz="2400" dirty="0">
              <a:solidFill>
                <a:schemeClr val="bg2">
                  <a:lumMod val="50000"/>
                </a:schemeClr>
              </a:solidFill>
              <a:latin typeface="Times New Roman" pitchFamily="18" charset="0"/>
              <a:cs typeface="Times New Roman" pitchFamily="18" charset="0"/>
            </a:endParaRPr>
          </a:p>
        </p:txBody>
      </p:sp>
      <p:pic>
        <p:nvPicPr>
          <p:cNvPr id="4098" name="Picture 2" descr="9 hành động nhỏ nhưng mang lại ý nghĩa lớn cho môi trường chúng 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7" b="98514" l="500" r="99500">
                        <a14:foregroundMark x1="25667" y1="8068" x2="39833" y2="10616"/>
                        <a14:foregroundMark x1="60833" y1="24628" x2="72000" y2="62633"/>
                        <a14:foregroundMark x1="83667" y1="52017" x2="91833" y2="53715"/>
                        <a14:backgroundMark x1="30167" y1="3609" x2="56667" y2="425"/>
                      </a14:backgroundRemoval>
                    </a14:imgEffect>
                  </a14:imgLayer>
                </a14:imgProps>
              </a:ext>
              <a:ext uri="{28A0092B-C50C-407E-A947-70E740481C1C}">
                <a14:useLocalDpi xmlns:a14="http://schemas.microsoft.com/office/drawing/2010/main" val="0"/>
              </a:ext>
            </a:extLst>
          </a:blip>
          <a:srcRect/>
          <a:stretch>
            <a:fillRect/>
          </a:stretch>
        </p:blipFill>
        <p:spPr bwMode="auto">
          <a:xfrm rot="21422913">
            <a:off x="4728944" y="569690"/>
            <a:ext cx="2496464" cy="19597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NTN Bảo Vệ Môi Trường TP Hà Nội - Home | Facebook"/>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1447084">
            <a:off x="2745479" y="730633"/>
            <a:ext cx="1936945" cy="194559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oogle Shape;1032;p44"/>
          <p:cNvGrpSpPr/>
          <p:nvPr/>
        </p:nvGrpSpPr>
        <p:grpSpPr>
          <a:xfrm rot="21021658">
            <a:off x="1121012" y="240548"/>
            <a:ext cx="1730018" cy="1448960"/>
            <a:chOff x="2391350" y="3583000"/>
            <a:chExt cx="571525" cy="478675"/>
          </a:xfrm>
        </p:grpSpPr>
        <p:sp>
          <p:nvSpPr>
            <p:cNvPr id="15"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56612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688" y="1104817"/>
            <a:ext cx="8446586" cy="2478087"/>
          </a:xfrm>
        </p:spPr>
        <p:txBody>
          <a:bodyPr/>
          <a:lstStyle/>
          <a:p>
            <a:pPr algn="just"/>
            <a:r>
              <a:rPr lang="en-US" sz="3600" dirty="0" err="1" smtClean="0">
                <a:solidFill>
                  <a:schemeClr val="accent1">
                    <a:lumMod val="75000"/>
                  </a:schemeClr>
                </a:solidFill>
                <a:latin typeface="Times New Roman" pitchFamily="18" charset="0"/>
                <a:cs typeface="Times New Roman" pitchFamily="18" charset="0"/>
              </a:rPr>
              <a:t>Kết</a:t>
            </a:r>
            <a:r>
              <a:rPr lang="en-US" sz="3600" dirty="0" smtClean="0">
                <a:solidFill>
                  <a:schemeClr val="accent1">
                    <a:lumMod val="75000"/>
                  </a:schemeClr>
                </a:solidFill>
                <a:latin typeface="Times New Roman" pitchFamily="18" charset="0"/>
                <a:cs typeface="Times New Roman" pitchFamily="18" charset="0"/>
              </a:rPr>
              <a:t> </a:t>
            </a:r>
            <a:r>
              <a:rPr lang="en-US" sz="3600" dirty="0" err="1" smtClean="0">
                <a:solidFill>
                  <a:schemeClr val="accent1">
                    <a:lumMod val="75000"/>
                  </a:schemeClr>
                </a:solidFill>
                <a:latin typeface="Times New Roman" pitchFamily="18" charset="0"/>
                <a:cs typeface="Times New Roman" pitchFamily="18" charset="0"/>
              </a:rPr>
              <a:t>luận</a:t>
            </a:r>
            <a:r>
              <a:rPr lang="en-US" sz="3600" dirty="0" smtClean="0">
                <a:solidFill>
                  <a:schemeClr val="accent1">
                    <a:lumMod val="75000"/>
                  </a:schemeClr>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tỏa</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1237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444" y="235424"/>
            <a:ext cx="713294" cy="786452"/>
          </a:xfrm>
          <a:prstGeom prst="rect">
            <a:avLst/>
          </a:prstGeom>
        </p:spPr>
      </p:pic>
      <p:sp>
        <p:nvSpPr>
          <p:cNvPr id="3" name="Rectangle 2"/>
          <p:cNvSpPr/>
          <p:nvPr/>
        </p:nvSpPr>
        <p:spPr>
          <a:xfrm>
            <a:off x="1585300" y="397817"/>
            <a:ext cx="3911648" cy="461665"/>
          </a:xfrm>
          <a:prstGeom prst="rect">
            <a:avLst/>
          </a:prstGeom>
        </p:spPr>
        <p:txBody>
          <a:bodyPr wrap="none">
            <a:spAutoFit/>
          </a:bodyPr>
          <a:lstStyle/>
          <a:p>
            <a:r>
              <a:rPr lang="en-US" sz="2400" b="1" dirty="0" err="1">
                <a:solidFill>
                  <a:schemeClr val="accent1">
                    <a:lumMod val="75000"/>
                  </a:schemeClr>
                </a:solidFill>
                <a:latin typeface="Times New Roman" pitchFamily="18" charset="0"/>
                <a:cs typeface="Times New Roman" pitchFamily="18" charset="0"/>
              </a:rPr>
              <a:t>Mở</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rộng</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và</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tổng</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kết</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chủ</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đề</a:t>
            </a:r>
            <a:r>
              <a:rPr lang="en-US" sz="2400" b="1" dirty="0">
                <a:solidFill>
                  <a:schemeClr val="accent1">
                    <a:lumMod val="75000"/>
                  </a:schemeClr>
                </a:solidFill>
                <a:latin typeface="Times New Roman" pitchFamily="18" charset="0"/>
                <a:cs typeface="Times New Roman" pitchFamily="18" charset="0"/>
              </a:rPr>
              <a:t>:</a:t>
            </a:r>
          </a:p>
        </p:txBody>
      </p:sp>
      <p:sp>
        <p:nvSpPr>
          <p:cNvPr id="4" name="Rectangle 3"/>
          <p:cNvSpPr/>
          <p:nvPr/>
        </p:nvSpPr>
        <p:spPr>
          <a:xfrm>
            <a:off x="2874632" y="1021876"/>
            <a:ext cx="4213013" cy="523220"/>
          </a:xfrm>
          <a:prstGeom prst="rect">
            <a:avLst/>
          </a:prstGeom>
        </p:spPr>
        <p:txBody>
          <a:bodyPr wrap="none">
            <a:spAutoFit/>
          </a:bodyPr>
          <a:lstStyle/>
          <a:p>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a:t>
            </a:r>
            <a:endParaRPr lang="en-US" sz="2800" dirty="0"/>
          </a:p>
        </p:txBody>
      </p:sp>
      <p:sp>
        <p:nvSpPr>
          <p:cNvPr id="5" name="Rounded Rectangle 4"/>
          <p:cNvSpPr/>
          <p:nvPr/>
        </p:nvSpPr>
        <p:spPr>
          <a:xfrm>
            <a:off x="1122218" y="1713186"/>
            <a:ext cx="7242464" cy="2474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dirty="0" err="1">
                <a:solidFill>
                  <a:srgbClr val="FF0000"/>
                </a:solidFill>
                <a:latin typeface="Times New Roman" pitchFamily="18" charset="0"/>
                <a:cs typeface="Times New Roman" pitchFamily="18" charset="0"/>
              </a:rPr>
              <a:t>Lập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dự</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án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quan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đến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việc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biến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lớp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học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thành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lớp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học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xanh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với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môi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trường</a:t>
            </a:r>
            <a:r>
              <a:rPr lang="en-US" sz="2000" dirty="0">
                <a:solidFill>
                  <a:srgbClr val="FF0000"/>
                </a:solidFill>
                <a:latin typeface="Times New Roman" pitchFamily="18" charset="0"/>
                <a:cs typeface="Times New Roman" pitchFamily="18" charset="0"/>
              </a:rPr>
              <a:t>.</a:t>
            </a:r>
          </a:p>
          <a:p>
            <a:pPr lvl="0" algn="just"/>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Lựa</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chọn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nội</a:t>
            </a:r>
            <a:r>
              <a:rPr lang="en-US" sz="2000" dirty="0">
                <a:solidFill>
                  <a:srgbClr val="FF0000"/>
                </a:solidFill>
                <a:latin typeface="Times New Roman" pitchFamily="18" charset="0"/>
                <a:cs typeface="Times New Roman" pitchFamily="18" charset="0"/>
              </a:rPr>
              <a:t> dung </a:t>
            </a:r>
            <a:r>
              <a:rPr lang="en-US" sz="2000" dirty="0" err="1">
                <a:solidFill>
                  <a:srgbClr val="FF0000"/>
                </a:solidFill>
                <a:latin typeface="Times New Roman" pitchFamily="18" charset="0"/>
                <a:cs typeface="Times New Roman" pitchFamily="18" charset="0"/>
              </a:rPr>
              <a:t>dự</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án</a:t>
            </a:r>
            <a:endParaRPr lang="en-US" sz="2000" dirty="0">
              <a:solidFill>
                <a:srgbClr val="FF0000"/>
              </a:solidFill>
              <a:latin typeface="Times New Roman" pitchFamily="18" charset="0"/>
              <a:cs typeface="Times New Roman" pitchFamily="18" charset="0"/>
            </a:endParaRPr>
          </a:p>
          <a:p>
            <a:pPr lvl="0" algn="just"/>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Bàn</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bạc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thống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nhất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nhiệm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vụ</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từng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thành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trong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nhóm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tổ</a:t>
            </a:r>
            <a:endParaRPr lang="en-US" sz="2000" dirty="0">
              <a:solidFill>
                <a:srgbClr val="FF0000"/>
              </a:solidFill>
              <a:latin typeface="Times New Roman" pitchFamily="18" charset="0"/>
              <a:cs typeface="Times New Roman" pitchFamily="18" charset="0"/>
            </a:endParaRPr>
          </a:p>
          <a:p>
            <a:pPr lvl="0" algn="just"/>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Lên</a:t>
            </a:r>
            <a:r>
              <a:rPr lang="en-US" sz="2000" dirty="0" smtClean="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kế</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hoạch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cụ</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thể</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về</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ngày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giờ</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dự</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án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trang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phục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phương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56018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468" y="408197"/>
            <a:ext cx="621846" cy="627942"/>
          </a:xfrm>
          <a:prstGeom prst="rect">
            <a:avLst/>
          </a:prstGeom>
        </p:spPr>
      </p:pic>
      <p:sp>
        <p:nvSpPr>
          <p:cNvPr id="3" name="Rectangle 2"/>
          <p:cNvSpPr/>
          <p:nvPr/>
        </p:nvSpPr>
        <p:spPr>
          <a:xfrm>
            <a:off x="1555472" y="491335"/>
            <a:ext cx="3211135" cy="461665"/>
          </a:xfrm>
          <a:prstGeom prst="rect">
            <a:avLst/>
          </a:prstGeom>
        </p:spPr>
        <p:txBody>
          <a:bodyPr wrap="none">
            <a:spAutoFit/>
          </a:bodyPr>
          <a:lstStyle/>
          <a:p>
            <a:r>
              <a:rPr lang="en-US" sz="2400" b="1" dirty="0" err="1">
                <a:solidFill>
                  <a:schemeClr val="accent1">
                    <a:lumMod val="75000"/>
                  </a:schemeClr>
                </a:solidFill>
                <a:latin typeface="Times New Roman" pitchFamily="18" charset="0"/>
                <a:cs typeface="Times New Roman" pitchFamily="18" charset="0"/>
              </a:rPr>
              <a:t>Hoạt</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động</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sau</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giờ</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học</a:t>
            </a:r>
            <a:r>
              <a:rPr lang="en-US" sz="2400" b="1" dirty="0">
                <a:solidFill>
                  <a:schemeClr val="accent1">
                    <a:lumMod val="75000"/>
                  </a:schemeClr>
                </a:solidFill>
                <a:latin typeface="Times New Roman" pitchFamily="18" charset="0"/>
                <a:cs typeface="Times New Roman" pitchFamily="18" charset="0"/>
              </a:rPr>
              <a:t>:</a:t>
            </a:r>
          </a:p>
        </p:txBody>
      </p:sp>
      <p:sp>
        <p:nvSpPr>
          <p:cNvPr id="4" name="TextBox 3"/>
          <p:cNvSpPr txBox="1"/>
          <p:nvPr/>
        </p:nvSpPr>
        <p:spPr>
          <a:xfrm>
            <a:off x="1608957" y="1506682"/>
            <a:ext cx="6380822" cy="1384995"/>
          </a:xfrm>
          <a:prstGeom prst="rect">
            <a:avLst/>
          </a:prstGeom>
          <a:noFill/>
        </p:spPr>
        <p:txBody>
          <a:bodyPr wrap="square" rtlCol="0">
            <a:spAutoFit/>
          </a:bodyPr>
          <a:lstStyle/>
          <a:p>
            <a:pPr algn="just"/>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góp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góp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chậu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63961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236</Words>
  <Application>Microsoft Office PowerPoint</Application>
  <PresentationFormat>On-screen Show (16:9)</PresentationFormat>
  <Paragraphs>19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UTM Androgyne</vt:lpstr>
      <vt:lpstr>UTM Cookies</vt:lpstr>
      <vt:lpstr>Arial</vt:lpstr>
      <vt:lpstr>Baloo 2</vt:lpstr>
      <vt:lpstr>Times New Roman</vt:lpstr>
      <vt:lpstr>Pangolin</vt:lpstr>
      <vt:lpstr>English Vocabulary Workshop by Slidesgo</vt:lpstr>
      <vt:lpstr>Bài 31:  Lớp học xanh</vt:lpstr>
      <vt:lpstr>Hát bài: Trái đất này là của chúng mình</vt:lpstr>
      <vt:lpstr>PowerPoint Presentation</vt:lpstr>
      <vt:lpstr>PowerPoint Presentation</vt:lpstr>
      <vt:lpstr>PowerPoint Presentation</vt:lpstr>
      <vt:lpstr>Kết luận: Nhắc nhở, kêu gọi cộng đồng chung tay giữ gìn môi trường học đường là việc làm cần thiết và quan trọng vì một người, một nhóm, một lớp hành động đều là quá ít. Thông điệp về giữ gìn môi trường cần được lan tỏa.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Admin</cp:lastModifiedBy>
  <cp:revision>62</cp:revision>
  <dcterms:modified xsi:type="dcterms:W3CDTF">2025-04-21T07:52:26Z</dcterms:modified>
</cp:coreProperties>
</file>