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32" r:id="rId2"/>
  </p:sldMasterIdLst>
  <p:notesMasterIdLst>
    <p:notesMasterId r:id="rId10"/>
  </p:notesMasterIdLst>
  <p:sldIdLst>
    <p:sldId id="340" r:id="rId3"/>
    <p:sldId id="341" r:id="rId4"/>
    <p:sldId id="348" r:id="rId5"/>
    <p:sldId id="349" r:id="rId6"/>
    <p:sldId id="305" r:id="rId7"/>
    <p:sldId id="342" r:id="rId8"/>
    <p:sldId id="30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24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A7062-7E32-49D0-BCEA-D30DDF30ACF1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C39EA-E88B-4B7F-8E34-F8D322F7C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13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698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2070B-9B57-1F41-842B-762F387A2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6403744-BAA5-FFC9-53B8-C5F4D519DC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C50C442-1425-2322-14AE-12DFE0C261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B69CE6A-2221-9371-59B5-936633ACFA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63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4AC8A-8309-0456-3156-08C1D944F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0F45817-D02C-5C24-3573-3F99AA2B5F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80A3D60-FA3F-A30E-E577-7290116298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F735299-871C-BC38-CEA7-3AE795D107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681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206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00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21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46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00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55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81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21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63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27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37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5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55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42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21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46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03170" y="1596479"/>
            <a:ext cx="356406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034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314338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81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21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6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2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37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59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4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9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ED9BB-C5C2-4D0B-BADC-05C391420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BEA6A-7083-41CE-B6AF-18CD83095C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9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5" r:id="rId12"/>
    <p:sldLayoutId id="214748374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2860" y="692168"/>
            <a:ext cx="9121140" cy="176503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1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016842" y="2294344"/>
            <a:ext cx="5693510" cy="1362273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1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1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1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1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11046" y="728520"/>
            <a:ext cx="1712772" cy="1329571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15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15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9" y="228862"/>
              <a:ext cx="1846681" cy="1460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60" dirty="0" err="1">
                  <a:latin typeface="Arial" panose="020B0604020202020204" pitchFamily="34" charset="0"/>
                  <a:cs typeface="Arial" panose="020B0604020202020204" pitchFamily="34" charset="0"/>
                </a:rPr>
                <a:t>Chủ</a:t>
              </a:r>
              <a:r>
                <a:rPr lang="en-US" sz="216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160" dirty="0" err="1"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216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3645" b="1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3645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254036" y="1178515"/>
            <a:ext cx="6224990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7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SỐ TRONG PHẠM VI 1000</a:t>
            </a:r>
            <a:endParaRPr lang="en-US" sz="297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57200" y="2035738"/>
            <a:ext cx="2042603" cy="1063622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1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8791" y="1839572"/>
              <a:ext cx="2304609" cy="690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30" b="1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43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51</a:t>
              </a:r>
              <a:endParaRPr lang="en-US" sz="243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310821" y="2682310"/>
            <a:ext cx="48706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CÓ BA CHỮ SỐ</a:t>
            </a:r>
            <a:endParaRPr lang="en-US" sz="27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62940" y="3893005"/>
            <a:ext cx="7816086" cy="1254379"/>
            <a:chOff x="2109507" y="3963491"/>
            <a:chExt cx="9225783" cy="1858338"/>
          </a:xfrm>
        </p:grpSpPr>
        <p:sp>
          <p:nvSpPr>
            <p:cNvPr id="20" name="Flowchart: Terminator 19"/>
            <p:cNvSpPr/>
            <p:nvPr/>
          </p:nvSpPr>
          <p:spPr>
            <a:xfrm>
              <a:off x="2828870" y="4362828"/>
              <a:ext cx="8506420" cy="1373648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15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70670" y="4453934"/>
              <a:ext cx="7807575" cy="1367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en-US" sz="27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3: Luyện tập</a:t>
              </a:r>
            </a:p>
            <a:p>
              <a:pPr algn="ctr"/>
              <a:r>
                <a:rPr lang="en-US" sz="27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(trang 53)</a:t>
              </a:r>
              <a:endParaRPr lang="en-US" sz="2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61712" tIns="61712" rIns="61712" bIns="61712" anchor="ctr" anchorCtr="0">
                <a:noAutofit/>
              </a:bodyPr>
              <a:lstStyle/>
              <a:p>
                <a:endParaRPr sz="1215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1712" tIns="61712" rIns="61712" bIns="61712" anchor="ctr" anchorCtr="0">
                <a:noAutofit/>
              </a:bodyPr>
              <a:lstStyle/>
              <a:p>
                <a:endParaRPr sz="1215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1712" tIns="61712" rIns="61712" bIns="61712" anchor="ctr" anchorCtr="0">
                <a:noAutofit/>
              </a:bodyPr>
              <a:lstStyle/>
              <a:p>
                <a:endParaRPr sz="1215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61712" tIns="61712" rIns="61712" bIns="61712" anchor="ctr" anchorCtr="0">
                <a:noAutofit/>
              </a:bodyPr>
              <a:lstStyle/>
              <a:p>
                <a:endParaRPr sz="1215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8848" y="1507589"/>
                <a:ext cx="998652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61712" tIns="61712" rIns="61712" bIns="61712" anchor="ctr" anchorCtr="0">
                <a:noAutofit/>
              </a:bodyPr>
              <a:lstStyle/>
              <a:p>
                <a:endParaRPr sz="1215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1712" tIns="61712" rIns="61712" bIns="61712" anchor="ctr" anchorCtr="0">
                <a:noAutofit/>
              </a:bodyPr>
              <a:lstStyle/>
              <a:p>
                <a:endParaRPr sz="1215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1712" tIns="61712" rIns="61712" bIns="61712" anchor="ctr" anchorCtr="0">
                <a:noAutofit/>
              </a:bodyPr>
              <a:lstStyle/>
              <a:p>
                <a:endParaRPr sz="1215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1712" tIns="61712" rIns="61712" bIns="61712" anchor="ctr" anchorCtr="0">
                <a:noAutofit/>
              </a:bodyPr>
              <a:lstStyle/>
              <a:p>
                <a:endParaRPr sz="1215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1712" tIns="61712" rIns="61712" bIns="61712" anchor="ctr" anchorCtr="0">
                <a:noAutofit/>
              </a:bodyPr>
              <a:lstStyle/>
              <a:p>
                <a:endParaRPr sz="1215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1712" tIns="61712" rIns="61712" bIns="61712" anchor="ctr" anchorCtr="0">
                <a:noAutofit/>
              </a:bodyPr>
              <a:lstStyle/>
              <a:p>
                <a:endParaRPr sz="1215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61712" tIns="61712" rIns="61712" bIns="61712" anchor="ctr" anchorCtr="0">
                <a:noAutofit/>
              </a:bodyPr>
              <a:lstStyle/>
              <a:p>
                <a:endParaRPr sz="1215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1712" tIns="61712" rIns="61712" bIns="61712" anchor="ctr" anchorCtr="0">
                <a:noAutofit/>
              </a:bodyPr>
              <a:lstStyle/>
              <a:p>
                <a:endParaRPr sz="1215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1712" tIns="61712" rIns="61712" bIns="61712" anchor="ctr" anchorCtr="0">
                <a:noAutofit/>
              </a:bodyPr>
              <a:lstStyle/>
              <a:p>
                <a:endParaRPr sz="1215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1712" tIns="61712" rIns="61712" bIns="61712" anchor="ctr" anchorCtr="0">
                <a:noAutofit/>
              </a:bodyPr>
              <a:lstStyle/>
              <a:p>
                <a:endParaRPr sz="1215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1712" tIns="61712" rIns="61712" bIns="61712" anchor="ctr" anchorCtr="0">
                <a:noAutofit/>
              </a:bodyPr>
              <a:lstStyle/>
              <a:p>
                <a:endParaRPr sz="1215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1712" tIns="61712" rIns="61712" bIns="61712" anchor="ctr" anchorCtr="0">
                <a:noAutofit/>
              </a:bodyPr>
              <a:lstStyle/>
              <a:p>
                <a:endParaRPr sz="1215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61712" tIns="61712" rIns="61712" bIns="61712" anchor="ctr" anchorCtr="0">
                <a:noAutofit/>
              </a:bodyPr>
              <a:lstStyle/>
              <a:p>
                <a:endParaRPr sz="1215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1712" tIns="61712" rIns="61712" bIns="61712" anchor="ctr" anchorCtr="0">
                <a:noAutofit/>
              </a:bodyPr>
              <a:lstStyle/>
              <a:p>
                <a:endParaRPr sz="1215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1712" tIns="61712" rIns="61712" bIns="61712" anchor="ctr" anchorCtr="0">
                <a:noAutofit/>
              </a:bodyPr>
              <a:lstStyle/>
              <a:p>
                <a:endParaRPr sz="1215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1712" tIns="61712" rIns="61712" bIns="61712" anchor="ctr" anchorCtr="0">
                <a:noAutofit/>
              </a:bodyPr>
              <a:lstStyle/>
              <a:p>
                <a:endParaRPr sz="1215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1712" tIns="61712" rIns="61712" bIns="61712" anchor="ctr" anchorCtr="0">
                <a:noAutofit/>
              </a:bodyPr>
              <a:lstStyle/>
              <a:p>
                <a:endParaRPr sz="1215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1712" tIns="61712" rIns="61712" bIns="61712" anchor="ctr" anchorCtr="0">
                <a:noAutofit/>
              </a:bodyPr>
              <a:lstStyle/>
              <a:p>
                <a:endParaRPr sz="1215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1712" tIns="61712" rIns="61712" bIns="61712" anchor="ctr" anchorCtr="0">
                <a:noAutofit/>
              </a:bodyPr>
              <a:lstStyle/>
              <a:p>
                <a:endParaRPr sz="1215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1712" tIns="61712" rIns="61712" bIns="61712" anchor="ctr" anchorCtr="0">
                <a:noAutofit/>
              </a:bodyPr>
              <a:lstStyle/>
              <a:p>
                <a:endParaRPr sz="1215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1712" tIns="61712" rIns="61712" bIns="61712" anchor="ctr" anchorCtr="0">
                <a:noAutofit/>
              </a:bodyPr>
              <a:lstStyle/>
              <a:p>
                <a:endParaRPr sz="1215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1712" tIns="61712" rIns="61712" bIns="61712" anchor="ctr" anchorCtr="0">
                <a:noAutofit/>
              </a:bodyPr>
              <a:lstStyle/>
              <a:p>
                <a:endParaRPr sz="1215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1712" tIns="61712" rIns="61712" bIns="61712" anchor="ctr" anchorCtr="0">
                <a:noAutofit/>
              </a:bodyPr>
              <a:lstStyle/>
              <a:p>
                <a:endParaRPr sz="1215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1712" tIns="61712" rIns="61712" bIns="61712" anchor="ctr" anchorCtr="0">
                <a:noAutofit/>
              </a:bodyPr>
              <a:lstStyle/>
              <a:p>
                <a:endParaRPr sz="1215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1712" tIns="61712" rIns="61712" bIns="61712" anchor="ctr" anchorCtr="0">
                <a:noAutofit/>
              </a:bodyPr>
              <a:lstStyle/>
              <a:p>
                <a:endParaRPr sz="1215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1712" tIns="61712" rIns="61712" bIns="61712" anchor="ctr" anchorCtr="0">
                <a:noAutofit/>
              </a:bodyPr>
              <a:lstStyle/>
              <a:p>
                <a:endParaRPr sz="1215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1712" tIns="61712" rIns="61712" bIns="61712" anchor="ctr" anchorCtr="0">
                <a:noAutofit/>
              </a:bodyPr>
              <a:lstStyle/>
              <a:p>
                <a:endParaRPr sz="1215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1712" tIns="61712" rIns="61712" bIns="61712" anchor="ctr" anchorCtr="0">
                <a:noAutofit/>
              </a:bodyPr>
              <a:lstStyle/>
              <a:p>
                <a:endParaRPr sz="1215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1712" tIns="61712" rIns="61712" bIns="61712" anchor="ctr" anchorCtr="0">
                <a:noAutofit/>
              </a:bodyPr>
              <a:lstStyle/>
              <a:p>
                <a:endParaRPr sz="1215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1712" tIns="61712" rIns="61712" bIns="61712" anchor="ctr" anchorCtr="0">
                <a:noAutofit/>
              </a:bodyPr>
              <a:lstStyle/>
              <a:p>
                <a:endParaRPr sz="1215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1712" tIns="61712" rIns="61712" bIns="61712" anchor="ctr" anchorCtr="0">
                <a:noAutofit/>
              </a:bodyPr>
              <a:lstStyle/>
              <a:p>
                <a:endParaRPr sz="1215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1712" tIns="61712" rIns="61712" bIns="61712" anchor="ctr" anchorCtr="0">
                <a:noAutofit/>
              </a:bodyPr>
              <a:lstStyle/>
              <a:p>
                <a:endParaRPr sz="1215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1712" tIns="61712" rIns="61712" bIns="61712" anchor="ctr" anchorCtr="0">
                <a:noAutofit/>
              </a:bodyPr>
              <a:lstStyle/>
              <a:p>
                <a:endParaRPr sz="1215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1712" tIns="61712" rIns="61712" bIns="61712" anchor="ctr" anchorCtr="0">
                <a:noAutofit/>
              </a:bodyPr>
              <a:lstStyle/>
              <a:p>
                <a:endParaRPr sz="1215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1712" tIns="61712" rIns="61712" bIns="61712" anchor="ctr" anchorCtr="0">
                <a:noAutofit/>
              </a:bodyPr>
              <a:lstStyle/>
              <a:p>
                <a:endParaRPr sz="1215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61712" tIns="61712" rIns="61712" bIns="61712" anchor="ctr" anchorCtr="0">
                <a:noAutofit/>
              </a:bodyPr>
              <a:lstStyle/>
              <a:p>
                <a:endParaRPr sz="1215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5945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五角星 36"/>
          <p:cNvSpPr/>
          <p:nvPr/>
        </p:nvSpPr>
        <p:spPr>
          <a:xfrm rot="2755789">
            <a:off x="7190734" y="1192787"/>
            <a:ext cx="193058" cy="193058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17220">
              <a:defRPr/>
            </a:pPr>
            <a:endParaRPr lang="zh-CN" altLang="en-US" sz="162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7676878" y="1139926"/>
            <a:ext cx="419063" cy="41906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17220">
              <a:defRPr/>
            </a:pPr>
            <a:endParaRPr lang="zh-CN" altLang="en-US" sz="162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8265249" y="1075980"/>
            <a:ext cx="426674" cy="426674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17220">
              <a:defRPr/>
            </a:pPr>
            <a:endParaRPr lang="zh-CN" altLang="en-US" sz="162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444340" y="4997768"/>
            <a:ext cx="8242460" cy="745808"/>
          </a:xfrm>
          <a:prstGeom prst="rect">
            <a:avLst/>
          </a:prstGeom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651760" y="1056078"/>
            <a:ext cx="4152208" cy="653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17220">
              <a:defRPr/>
            </a:pPr>
            <a:r>
              <a:rPr lang="en-US" altLang="zh-CN" sz="3645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3645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5" name="五角星 32"/>
          <p:cNvSpPr/>
          <p:nvPr/>
        </p:nvSpPr>
        <p:spPr>
          <a:xfrm rot="2121297">
            <a:off x="8408733" y="1775057"/>
            <a:ext cx="225635" cy="253142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17220">
              <a:defRPr/>
            </a:pPr>
            <a:endParaRPr lang="zh-CN" altLang="en-US" sz="162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8331228" y="2210232"/>
            <a:ext cx="341202" cy="327813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17220">
              <a:defRPr/>
            </a:pPr>
            <a:endParaRPr lang="zh-CN" altLang="en-US" sz="162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5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6" y="1704654"/>
            <a:ext cx="849400" cy="48240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192781" y="1765770"/>
            <a:ext cx="6969499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17220">
              <a:lnSpc>
                <a:spcPct val="115000"/>
              </a:lnSpc>
              <a:defRPr/>
            </a:pP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 và viết thành thạo các số có ba chữ số.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37626" y="2892805"/>
            <a:ext cx="853239" cy="482402"/>
            <a:chOff x="5056546" y="1975436"/>
            <a:chExt cx="1772914" cy="1393004"/>
          </a:xfrm>
        </p:grpSpPr>
        <p:pic>
          <p:nvPicPr>
            <p:cNvPr id="14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17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742" y="2303793"/>
              <a:ext cx="455161" cy="736288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280464" y="2970898"/>
            <a:ext cx="7000996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17220">
              <a:lnSpc>
                <a:spcPct val="115000"/>
              </a:lnSpc>
              <a:defRPr/>
            </a:pP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Củng cố về cấu tạo số của các số có ba chữ số.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14" y="1839118"/>
            <a:ext cx="219053" cy="25497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655367" y="1634231"/>
            <a:ext cx="246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  <a:endParaRPr lang="vi-VN" sz="360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0459" y="2821843"/>
            <a:ext cx="246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2</a:t>
            </a:r>
            <a:endParaRPr lang="vi-VN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83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24" grpId="0"/>
      <p:bldP spid="25" grpId="0" animBg="1"/>
      <p:bldP spid="30" grpId="0" animBg="1"/>
      <p:bldP spid="26" grpId="0"/>
      <p:bldP spid="34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2B73F-830E-C840-EE2E-E27D61987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CC2ABDE-7C65-2844-8F27-5617C5794048}"/>
              </a:ext>
            </a:extLst>
          </p:cNvPr>
          <p:cNvSpPr/>
          <p:nvPr/>
        </p:nvSpPr>
        <p:spPr>
          <a:xfrm>
            <a:off x="701600" y="533400"/>
            <a:ext cx="427941" cy="427941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42B58B-81C7-5345-8CF7-486189D08F27}"/>
              </a:ext>
            </a:extLst>
          </p:cNvPr>
          <p:cNvSpPr txBox="1"/>
          <p:nvPr/>
        </p:nvSpPr>
        <p:spPr>
          <a:xfrm>
            <a:off x="1129540" y="246288"/>
            <a:ext cx="71274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 </a:t>
            </a:r>
            <a:r>
              <a:rPr lang="en-US" sz="2100" dirty="0" err="1"/>
              <a:t>Tìm</a:t>
            </a:r>
            <a:r>
              <a:rPr lang="en-US" sz="2100" dirty="0"/>
              <a:t> </a:t>
            </a:r>
            <a:r>
              <a:rPr lang="en-US" sz="2100" dirty="0" err="1"/>
              <a:t>đường</a:t>
            </a:r>
            <a:r>
              <a:rPr lang="en-US" sz="2100" dirty="0"/>
              <a:t> </a:t>
            </a:r>
            <a:r>
              <a:rPr lang="en-US" sz="2100" dirty="0" err="1"/>
              <a:t>đưa</a:t>
            </a:r>
            <a:r>
              <a:rPr lang="en-US" sz="2100" dirty="0"/>
              <a:t> </a:t>
            </a:r>
            <a:r>
              <a:rPr lang="en-US" sz="2100" dirty="0" err="1"/>
              <a:t>chú</a:t>
            </a:r>
            <a:r>
              <a:rPr lang="en-US" sz="2100" dirty="0"/>
              <a:t> </a:t>
            </a:r>
            <a:r>
              <a:rPr lang="en-US" sz="2100" dirty="0" err="1"/>
              <a:t>chuột</a:t>
            </a:r>
            <a:r>
              <a:rPr lang="en-US" sz="2100" dirty="0"/>
              <a:t> </a:t>
            </a:r>
            <a:r>
              <a:rPr lang="en-US" sz="2100" dirty="0" err="1"/>
              <a:t>đến</a:t>
            </a:r>
            <a:r>
              <a:rPr lang="en-US" sz="2100" dirty="0"/>
              <a:t> </a:t>
            </a:r>
            <a:r>
              <a:rPr lang="en-US" sz="2100" dirty="0" err="1"/>
              <a:t>miếng</a:t>
            </a:r>
            <a:r>
              <a:rPr lang="en-US" sz="2100" dirty="0"/>
              <a:t> pho </a:t>
            </a:r>
            <a:r>
              <a:rPr lang="en-US" sz="2100" dirty="0" err="1"/>
              <a:t>mát</a:t>
            </a:r>
            <a:r>
              <a:rPr lang="en-US" sz="2100" dirty="0"/>
              <a:t>, </a:t>
            </a:r>
            <a:r>
              <a:rPr lang="en-US" sz="2100" dirty="0" err="1"/>
              <a:t>bằng</a:t>
            </a:r>
            <a:r>
              <a:rPr lang="en-US" sz="2100" dirty="0"/>
              <a:t> </a:t>
            </a:r>
            <a:r>
              <a:rPr lang="en-US" sz="2100" dirty="0" err="1"/>
              <a:t>cách</a:t>
            </a:r>
            <a:r>
              <a:rPr lang="en-US" sz="2100" dirty="0"/>
              <a:t> </a:t>
            </a:r>
            <a:r>
              <a:rPr lang="en-US" sz="2100" dirty="0" err="1"/>
              <a:t>đi</a:t>
            </a:r>
            <a:r>
              <a:rPr lang="en-US" sz="2100" dirty="0"/>
              <a:t> </a:t>
            </a:r>
            <a:r>
              <a:rPr lang="en-US" sz="2100" dirty="0" err="1"/>
              <a:t>theo</a:t>
            </a:r>
            <a:r>
              <a:rPr lang="en-US" sz="2100" dirty="0"/>
              <a:t> </a:t>
            </a:r>
            <a:r>
              <a:rPr lang="en-US" sz="2100" dirty="0" err="1"/>
              <a:t>các</a:t>
            </a:r>
            <a:r>
              <a:rPr lang="en-US" sz="2100" dirty="0"/>
              <a:t> </a:t>
            </a:r>
            <a:r>
              <a:rPr lang="en-US" sz="2100" dirty="0" err="1"/>
              <a:t>chỉ</a:t>
            </a:r>
            <a:r>
              <a:rPr lang="en-US" sz="2100" dirty="0"/>
              <a:t> </a:t>
            </a:r>
            <a:r>
              <a:rPr lang="en-US" sz="2100" dirty="0" err="1"/>
              <a:t>dẫn</a:t>
            </a:r>
            <a:r>
              <a:rPr lang="en-US" sz="2100" dirty="0"/>
              <a:t> </a:t>
            </a:r>
            <a:r>
              <a:rPr lang="en-US" sz="2100" dirty="0" err="1"/>
              <a:t>cho</a:t>
            </a:r>
            <a:r>
              <a:rPr lang="en-US" sz="2100" dirty="0"/>
              <a:t> </a:t>
            </a:r>
            <a:r>
              <a:rPr lang="en-US" sz="2100" dirty="0" err="1"/>
              <a:t>trong</a:t>
            </a:r>
            <a:r>
              <a:rPr lang="en-US" sz="2100" dirty="0"/>
              <a:t> </a:t>
            </a:r>
            <a:r>
              <a:rPr lang="en-US" sz="2100" dirty="0" err="1"/>
              <a:t>mỗi</a:t>
            </a:r>
            <a:r>
              <a:rPr lang="en-US" sz="2100" dirty="0"/>
              <a:t> </a:t>
            </a:r>
            <a:r>
              <a:rPr lang="en-US" sz="2100" dirty="0" err="1"/>
              <a:t>ô</a:t>
            </a:r>
            <a:r>
              <a:rPr lang="en-US" sz="2100" dirty="0"/>
              <a:t> </a:t>
            </a:r>
            <a:r>
              <a:rPr lang="en-US" sz="2100" dirty="0" err="1"/>
              <a:t>mà</a:t>
            </a:r>
            <a:r>
              <a:rPr lang="en-US" sz="2100" dirty="0"/>
              <a:t> </a:t>
            </a:r>
            <a:r>
              <a:rPr lang="en-US" sz="2100" dirty="0" err="1"/>
              <a:t>chuột</a:t>
            </a:r>
            <a:r>
              <a:rPr lang="en-US" sz="2100" dirty="0"/>
              <a:t> </a:t>
            </a:r>
            <a:r>
              <a:rPr lang="en-US" sz="2100" dirty="0" err="1"/>
              <a:t>đi</a:t>
            </a:r>
            <a:r>
              <a:rPr lang="en-US" sz="2100" dirty="0"/>
              <a:t> qua.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82109F-92B8-834E-A81C-04AD84CD96AA}"/>
              </a:ext>
            </a:extLst>
          </p:cNvPr>
          <p:cNvGrpSpPr/>
          <p:nvPr/>
        </p:nvGrpSpPr>
        <p:grpSpPr>
          <a:xfrm>
            <a:off x="701600" y="961341"/>
            <a:ext cx="6967538" cy="5076147"/>
            <a:chOff x="1506053" y="1545840"/>
            <a:chExt cx="8799997" cy="494458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52724ED-FC5A-DA4B-9A8C-FB23E4913B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938" b="16627"/>
            <a:stretch/>
          </p:blipFill>
          <p:spPr>
            <a:xfrm>
              <a:off x="1506053" y="1545840"/>
              <a:ext cx="8799997" cy="4891187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C8C0E0A-17AC-B244-A32B-F5FD903795B6}"/>
                </a:ext>
              </a:extLst>
            </p:cNvPr>
            <p:cNvGrpSpPr/>
            <p:nvPr/>
          </p:nvGrpSpPr>
          <p:grpSpPr>
            <a:xfrm>
              <a:off x="5276850" y="3695701"/>
              <a:ext cx="1667607" cy="971550"/>
              <a:chOff x="5276850" y="3695701"/>
              <a:chExt cx="1667607" cy="971550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363E8C75-275D-724E-8312-5A2EA82ABB63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35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F789AFD-1E7C-4E4C-A585-158398A83624}"/>
                  </a:ext>
                </a:extLst>
              </p:cNvPr>
              <p:cNvSpPr txBox="1"/>
              <p:nvPr/>
            </p:nvSpPr>
            <p:spPr>
              <a:xfrm>
                <a:off x="5304691" y="3844082"/>
                <a:ext cx="1639766" cy="738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1500" dirty="0"/>
                  <a:t>Số liền trước </a:t>
                </a:r>
              </a:p>
              <a:p>
                <a:pPr algn="ctr"/>
                <a:r>
                  <a:rPr lang="en-VN" sz="1500" dirty="0"/>
                  <a:t>của 700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A118D81-42F9-1042-8847-F6F4B0B7F601}"/>
                </a:ext>
              </a:extLst>
            </p:cNvPr>
            <p:cNvGrpSpPr/>
            <p:nvPr/>
          </p:nvGrpSpPr>
          <p:grpSpPr>
            <a:xfrm>
              <a:off x="5296510" y="5448477"/>
              <a:ext cx="1657350" cy="971550"/>
              <a:chOff x="5276850" y="3695701"/>
              <a:chExt cx="1657350" cy="971550"/>
            </a:xfrm>
          </p:grpSpPr>
          <p:sp>
            <p:nvSpPr>
              <p:cNvPr id="13" name="Rounded Rectangle 26">
                <a:extLst>
                  <a:ext uri="{FF2B5EF4-FFF2-40B4-BE49-F238E27FC236}">
                    <a16:creationId xmlns:a16="http://schemas.microsoft.com/office/drawing/2014/main" id="{D711478D-0861-C645-B2DB-DA91DB299D0D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35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E0E9533-84F5-7840-9A9F-C4F7A27FB8AE}"/>
                  </a:ext>
                </a:extLst>
              </p:cNvPr>
              <p:cNvSpPr txBox="1"/>
              <p:nvPr/>
            </p:nvSpPr>
            <p:spPr>
              <a:xfrm>
                <a:off x="5447893" y="3844082"/>
                <a:ext cx="1353362" cy="738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1500" dirty="0"/>
                  <a:t>Số liền sau</a:t>
                </a:r>
              </a:p>
              <a:p>
                <a:pPr algn="ctr"/>
                <a:r>
                  <a:rPr lang="en-US" sz="1500" dirty="0"/>
                  <a:t>c</a:t>
                </a:r>
                <a:r>
                  <a:rPr lang="en-VN" sz="1500" dirty="0"/>
                  <a:t>ủa 900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0216EA7-2A64-E24C-AC97-5AC08874D881}"/>
                </a:ext>
              </a:extLst>
            </p:cNvPr>
            <p:cNvGrpSpPr/>
            <p:nvPr/>
          </p:nvGrpSpPr>
          <p:grpSpPr>
            <a:xfrm>
              <a:off x="8247886" y="3695701"/>
              <a:ext cx="1657351" cy="990690"/>
              <a:chOff x="5276850" y="3695701"/>
              <a:chExt cx="1657351" cy="990690"/>
            </a:xfrm>
          </p:grpSpPr>
          <p:sp>
            <p:nvSpPr>
              <p:cNvPr id="11" name="Rounded Rectangle 29">
                <a:extLst>
                  <a:ext uri="{FF2B5EF4-FFF2-40B4-BE49-F238E27FC236}">
                    <a16:creationId xmlns:a16="http://schemas.microsoft.com/office/drawing/2014/main" id="{5E748ED8-E18E-4643-B036-06839596D149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35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7D5D1B5-F749-0544-9C06-85946347D0FF}"/>
                  </a:ext>
                </a:extLst>
              </p:cNvPr>
              <p:cNvSpPr txBox="1"/>
              <p:nvPr/>
            </p:nvSpPr>
            <p:spPr>
              <a:xfrm>
                <a:off x="5276851" y="3732282"/>
                <a:ext cx="1657350" cy="954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1350" dirty="0"/>
                  <a:t>Số gồm 7 trăm, 0 chục, 1 đơn vị</a:t>
                </a:r>
                <a:endParaRPr lang="en-VN" sz="1350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D2FC855-7494-4F4F-9C76-E4D27187E237}"/>
                </a:ext>
              </a:extLst>
            </p:cNvPr>
            <p:cNvGrpSpPr/>
            <p:nvPr/>
          </p:nvGrpSpPr>
          <p:grpSpPr>
            <a:xfrm>
              <a:off x="5275477" y="1944953"/>
              <a:ext cx="1657351" cy="971550"/>
              <a:chOff x="5276850" y="3695701"/>
              <a:chExt cx="1657351" cy="971550"/>
            </a:xfrm>
          </p:grpSpPr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F0396FFE-35B2-444B-B5F4-4983EBF23B3B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35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B21709-539D-E54C-AEB4-B9E9F2FF3F7F}"/>
                  </a:ext>
                </a:extLst>
              </p:cNvPr>
              <p:cNvSpPr txBox="1"/>
              <p:nvPr/>
            </p:nvSpPr>
            <p:spPr>
              <a:xfrm>
                <a:off x="5276851" y="3846582"/>
                <a:ext cx="1657350" cy="738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1500" dirty="0"/>
                  <a:t>Số lớn hơn 310</a:t>
                </a:r>
                <a:endParaRPr lang="en-VN" sz="1500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2D8C8CB-9298-E849-9B37-9DCCEA6271AE}"/>
                </a:ext>
              </a:extLst>
            </p:cNvPr>
            <p:cNvGrpSpPr/>
            <p:nvPr/>
          </p:nvGrpSpPr>
          <p:grpSpPr>
            <a:xfrm>
              <a:off x="2267103" y="3695701"/>
              <a:ext cx="1657351" cy="971550"/>
              <a:chOff x="5276850" y="3695701"/>
              <a:chExt cx="1657351" cy="971550"/>
            </a:xfrm>
          </p:grpSpPr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24DD168B-FAB4-DD40-9238-5DCB5CFA80F5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35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C1B9F6D-B69C-2B42-8F4B-F0170592C4FA}"/>
                  </a:ext>
                </a:extLst>
              </p:cNvPr>
              <p:cNvSpPr txBox="1"/>
              <p:nvPr/>
            </p:nvSpPr>
            <p:spPr>
              <a:xfrm>
                <a:off x="5276851" y="3998983"/>
                <a:ext cx="165735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1500" dirty="0"/>
                  <a:t>Số tròn trăm</a:t>
                </a:r>
                <a:endParaRPr lang="en-VN" sz="15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F5482DD-B31A-B34A-9E9C-08B4FAF27682}"/>
                </a:ext>
              </a:extLst>
            </p:cNvPr>
            <p:cNvGrpSpPr/>
            <p:nvPr/>
          </p:nvGrpSpPr>
          <p:grpSpPr>
            <a:xfrm>
              <a:off x="2267103" y="5448477"/>
              <a:ext cx="1657351" cy="1041947"/>
              <a:chOff x="5276850" y="3695701"/>
              <a:chExt cx="1657351" cy="1041947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F5A4E5FB-8E25-CE47-9DE8-77B1FD742F0A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35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868458-018F-6D4D-820F-E63B88AC25D6}"/>
                  </a:ext>
                </a:extLst>
              </p:cNvPr>
              <p:cNvSpPr txBox="1"/>
              <p:nvPr/>
            </p:nvSpPr>
            <p:spPr>
              <a:xfrm>
                <a:off x="5276851" y="3998983"/>
                <a:ext cx="1657350" cy="738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1500" dirty="0"/>
                  <a:t>Số tròn chục</a:t>
                </a:r>
                <a:endParaRPr lang="en-VN" sz="15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8558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A6F04-4547-6201-233E-E744DA9B9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FF04942-CEBA-6749-A71C-D2DDCC19609F}"/>
              </a:ext>
            </a:extLst>
          </p:cNvPr>
          <p:cNvGrpSpPr/>
          <p:nvPr/>
        </p:nvGrpSpPr>
        <p:grpSpPr>
          <a:xfrm>
            <a:off x="612001" y="533400"/>
            <a:ext cx="2890610" cy="533400"/>
            <a:chOff x="816002" y="-8468"/>
            <a:chExt cx="3854146" cy="1084182"/>
          </a:xfrm>
        </p:grpSpPr>
        <p:sp>
          <p:nvSpPr>
            <p:cNvPr id="15" name="Rounded Rectangle 2">
              <a:extLst>
                <a:ext uri="{FF2B5EF4-FFF2-40B4-BE49-F238E27FC236}">
                  <a16:creationId xmlns:a16="http://schemas.microsoft.com/office/drawing/2014/main" id="{16A6B7B1-A84F-E34D-9CFC-A1E01024DB4F}"/>
                </a:ext>
              </a:extLst>
            </p:cNvPr>
            <p:cNvSpPr/>
            <p:nvPr/>
          </p:nvSpPr>
          <p:spPr>
            <a:xfrm>
              <a:off x="1653371" y="407828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E6789D3-4954-234F-B77E-E95C762682AF}"/>
                </a:ext>
              </a:extLst>
            </p:cNvPr>
            <p:cNvSpPr/>
            <p:nvPr/>
          </p:nvSpPr>
          <p:spPr>
            <a:xfrm>
              <a:off x="816002" y="301298"/>
              <a:ext cx="690412" cy="69041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 dirty="0"/>
                <a:t>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EE92C59-6D24-0941-A530-46FFC1F2FEB8}"/>
                </a:ext>
              </a:extLst>
            </p:cNvPr>
            <p:cNvSpPr txBox="1"/>
            <p:nvPr/>
          </p:nvSpPr>
          <p:spPr>
            <a:xfrm>
              <a:off x="1799852" y="-8468"/>
              <a:ext cx="2870296" cy="868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700" dirty="0" err="1"/>
                <a:t>Số</a:t>
              </a:r>
              <a:r>
                <a:rPr lang="en-US" sz="2700" dirty="0"/>
                <a:t> ?</a:t>
              </a:r>
            </a:p>
          </p:txBody>
        </p:sp>
      </p:grpSp>
      <p:graphicFrame>
        <p:nvGraphicFramePr>
          <p:cNvPr id="20" name="Table 10">
            <a:extLst>
              <a:ext uri="{FF2B5EF4-FFF2-40B4-BE49-F238E27FC236}">
                <a16:creationId xmlns:a16="http://schemas.microsoft.com/office/drawing/2014/main" id="{F6FC098E-D56C-1C49-992E-C33FE6811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419299"/>
              </p:ext>
            </p:extLst>
          </p:nvPr>
        </p:nvGraphicFramePr>
        <p:xfrm>
          <a:off x="1129810" y="1583106"/>
          <a:ext cx="6299120" cy="4240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780">
                  <a:extLst>
                    <a:ext uri="{9D8B030D-6E8A-4147-A177-3AD203B41FA5}">
                      <a16:colId xmlns:a16="http://schemas.microsoft.com/office/drawing/2014/main" val="3434572124"/>
                    </a:ext>
                  </a:extLst>
                </a:gridCol>
                <a:gridCol w="1574780">
                  <a:extLst>
                    <a:ext uri="{9D8B030D-6E8A-4147-A177-3AD203B41FA5}">
                      <a16:colId xmlns:a16="http://schemas.microsoft.com/office/drawing/2014/main" val="1249413062"/>
                    </a:ext>
                  </a:extLst>
                </a:gridCol>
                <a:gridCol w="1574780">
                  <a:extLst>
                    <a:ext uri="{9D8B030D-6E8A-4147-A177-3AD203B41FA5}">
                      <a16:colId xmlns:a16="http://schemas.microsoft.com/office/drawing/2014/main" val="3827442272"/>
                    </a:ext>
                  </a:extLst>
                </a:gridCol>
                <a:gridCol w="1574780">
                  <a:extLst>
                    <a:ext uri="{9D8B030D-6E8A-4147-A177-3AD203B41FA5}">
                      <a16:colId xmlns:a16="http://schemas.microsoft.com/office/drawing/2014/main" val="2841683358"/>
                    </a:ext>
                  </a:extLst>
                </a:gridCol>
              </a:tblGrid>
              <a:tr h="848179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</a:rPr>
                        <a:t>Số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</a:rPr>
                        <a:t>Số trăm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VN" sz="2400" b="0" dirty="0">
                          <a:solidFill>
                            <a:schemeClr val="tx1"/>
                          </a:solidFill>
                        </a:rPr>
                        <a:t>ố chục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</a:rPr>
                        <a:t>Số đơn vị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736672"/>
                  </a:ext>
                </a:extLst>
              </a:tr>
              <a:tr h="848179">
                <a:tc>
                  <a:txBody>
                    <a:bodyPr/>
                    <a:lstStyle/>
                    <a:p>
                      <a:pPr algn="ctr"/>
                      <a:r>
                        <a:rPr lang="en-VN" sz="2100" dirty="0">
                          <a:solidFill>
                            <a:schemeClr val="tx1"/>
                          </a:solidFill>
                        </a:rPr>
                        <a:t>630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1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1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1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016645"/>
                  </a:ext>
                </a:extLst>
              </a:tr>
              <a:tr h="848179">
                <a:tc>
                  <a:txBody>
                    <a:bodyPr/>
                    <a:lstStyle/>
                    <a:p>
                      <a:pPr algn="ctr"/>
                      <a:r>
                        <a:rPr lang="en-VN" sz="2100" dirty="0">
                          <a:solidFill>
                            <a:schemeClr val="tx1"/>
                          </a:solidFill>
                        </a:rPr>
                        <a:t>408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1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1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1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552617"/>
                  </a:ext>
                </a:extLst>
              </a:tr>
              <a:tr h="848179">
                <a:tc>
                  <a:txBody>
                    <a:bodyPr/>
                    <a:lstStyle/>
                    <a:p>
                      <a:pPr algn="ctr"/>
                      <a:r>
                        <a:rPr lang="en-VN" sz="2100" dirty="0">
                          <a:solidFill>
                            <a:schemeClr val="tx1"/>
                          </a:solidFill>
                        </a:rPr>
                        <a:t>514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1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1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1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714990"/>
                  </a:ext>
                </a:extLst>
              </a:tr>
              <a:tr h="848179">
                <a:tc>
                  <a:txBody>
                    <a:bodyPr/>
                    <a:lstStyle/>
                    <a:p>
                      <a:pPr algn="ctr"/>
                      <a:r>
                        <a:rPr lang="en-VN" sz="2100" dirty="0">
                          <a:solidFill>
                            <a:schemeClr val="tx1"/>
                          </a:solidFill>
                        </a:rPr>
                        <a:t>970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1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1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1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549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27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11A7FF-B7BC-884A-8753-A0EB39F74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89" b="94891" l="9626" r="89840">
                        <a14:foregroundMark x1="45455" y1="33577" x2="51872" y2="39416"/>
                        <a14:foregroundMark x1="53476" y1="37956" x2="49198" y2="35766"/>
                        <a14:foregroundMark x1="36898" y1="94891" x2="36898" y2="94891"/>
                        <a14:foregroundMark x1="51872" y1="86861" x2="51872" y2="86861"/>
                        <a14:foregroundMark x1="51872" y1="88321" x2="51872" y2="88321"/>
                        <a14:foregroundMark x1="64706" y1="76642" x2="64706" y2="72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946" y="803880"/>
            <a:ext cx="1105969" cy="81025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135A8DD-62F0-8641-9D69-B650F91F8CDF}"/>
              </a:ext>
            </a:extLst>
          </p:cNvPr>
          <p:cNvGrpSpPr/>
          <p:nvPr/>
        </p:nvGrpSpPr>
        <p:grpSpPr>
          <a:xfrm>
            <a:off x="-186773" y="6114749"/>
            <a:ext cx="295691" cy="295061"/>
            <a:chOff x="3199641" y="-1649896"/>
            <a:chExt cx="577229" cy="577229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1A3EEAE4-288F-004B-9C86-BD526992F2B5}"/>
                </a:ext>
              </a:extLst>
            </p:cNvPr>
            <p:cNvSpPr/>
            <p:nvPr/>
          </p:nvSpPr>
          <p:spPr>
            <a:xfrm>
              <a:off x="3199641" y="-1649896"/>
              <a:ext cx="577229" cy="577229"/>
            </a:xfrm>
            <a:prstGeom prst="roundRect">
              <a:avLst/>
            </a:prstGeom>
            <a:solidFill>
              <a:srgbClr val="BFE9F3">
                <a:alpha val="69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35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F6DC4E-85A3-674F-A6FC-083476C1BA56}"/>
                </a:ext>
              </a:extLst>
            </p:cNvPr>
            <p:cNvSpPr/>
            <p:nvPr/>
          </p:nvSpPr>
          <p:spPr>
            <a:xfrm>
              <a:off x="3397801" y="-1447114"/>
              <a:ext cx="180909" cy="1809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135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79C8348-F5BC-4532-AB38-E3A41F26F8FE}"/>
              </a:ext>
            </a:extLst>
          </p:cNvPr>
          <p:cNvSpPr/>
          <p:nvPr/>
        </p:nvSpPr>
        <p:spPr>
          <a:xfrm>
            <a:off x="2697481" y="19050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1A80F4-2D7A-46B2-AFD1-8DC275082C10}"/>
              </a:ext>
            </a:extLst>
          </p:cNvPr>
          <p:cNvSpPr/>
          <p:nvPr/>
        </p:nvSpPr>
        <p:spPr>
          <a:xfrm>
            <a:off x="685800" y="602196"/>
            <a:ext cx="7772400" cy="55125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ED3A59-3EE4-9C45-8BAE-F2A15E2D8A3D}"/>
              </a:ext>
            </a:extLst>
          </p:cNvPr>
          <p:cNvSpPr txBox="1"/>
          <p:nvPr/>
        </p:nvSpPr>
        <p:spPr>
          <a:xfrm>
            <a:off x="750870" y="883676"/>
            <a:ext cx="2853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BỮA TIỆC </a:t>
            </a:r>
          </a:p>
          <a:p>
            <a:pPr algn="ctr"/>
            <a:r>
              <a:rPr lang="en-VN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CỦA CHIM CÁNH CỤT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71ADA9-EE84-9042-BEDB-E9F8EA1A6C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279" y="1640042"/>
            <a:ext cx="4714876" cy="46471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C9F6023-5415-4B6B-944F-E51D09A48CD0}"/>
              </a:ext>
            </a:extLst>
          </p:cNvPr>
          <p:cNvSpPr txBox="1"/>
          <p:nvPr/>
        </p:nvSpPr>
        <p:spPr>
          <a:xfrm>
            <a:off x="587955" y="2092983"/>
            <a:ext cx="36111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ChuẩN</a:t>
            </a:r>
            <a:r>
              <a:rPr lang="en-US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 </a:t>
            </a:r>
            <a:r>
              <a:rPr lang="en-US" b="1" dirty="0" err="1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bị</a:t>
            </a:r>
            <a:r>
              <a:rPr lang="en-US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:</a:t>
            </a:r>
            <a:r>
              <a:rPr lang="en-VN" dirty="0"/>
              <a:t> 1 xúc xắc, 5 quân cờ.</a:t>
            </a:r>
          </a:p>
          <a:p>
            <a:pPr algn="just"/>
            <a:r>
              <a:rPr lang="en-VN" dirty="0"/>
              <a:t>Cách chơi: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VN" dirty="0"/>
              <a:t>Chơi theo nhóm.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VN" dirty="0"/>
              <a:t>Khi đến lượt, người chơi gieo xúc xắc và đọc số chấm ở mặt trên. Tìm số thích hợp vơi mặt xúc xắc ở trong bảng (ví dụ số thích hợp với mặt            </a:t>
            </a:r>
            <a:r>
              <a:rPr lang="en-VN" dirty="0">
                <a:solidFill>
                  <a:schemeClr val="bg1"/>
                </a:solidFill>
              </a:rPr>
              <a:t>với</a:t>
            </a:r>
            <a:r>
              <a:rPr lang="en-VN" dirty="0"/>
              <a:t> là 356). Đặt một quân cờ vào con chim cánh cụt ghi số vừa tìm được.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VN" dirty="0"/>
              <a:t>Trò chơi kết thúc khi đặt được hết 5 quân cờ.</a:t>
            </a:r>
            <a:endParaRPr lang="en-VN" b="1" dirty="0">
              <a:ln w="28575">
                <a:solidFill>
                  <a:srgbClr val="F18585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UTM Cooper Black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142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五角星 36"/>
          <p:cNvSpPr/>
          <p:nvPr/>
        </p:nvSpPr>
        <p:spPr>
          <a:xfrm rot="2755789">
            <a:off x="7190734" y="1192787"/>
            <a:ext cx="193058" cy="193058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17220">
              <a:defRPr/>
            </a:pPr>
            <a:endParaRPr lang="zh-CN" altLang="en-US" sz="162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7676878" y="1139926"/>
            <a:ext cx="419063" cy="41906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17220">
              <a:defRPr/>
            </a:pPr>
            <a:endParaRPr lang="zh-CN" altLang="en-US" sz="162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8265249" y="1075980"/>
            <a:ext cx="426674" cy="426674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17220">
              <a:defRPr/>
            </a:pPr>
            <a:endParaRPr lang="zh-CN" altLang="en-US" sz="162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444340" y="4997768"/>
            <a:ext cx="8242460" cy="745808"/>
          </a:xfrm>
          <a:prstGeom prst="rect">
            <a:avLst/>
          </a:prstGeom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651760" y="1056078"/>
            <a:ext cx="4152208" cy="653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17220">
              <a:defRPr/>
            </a:pPr>
            <a:r>
              <a:rPr lang="en-US" altLang="zh-CN" sz="3645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3645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5" name="五角星 32"/>
          <p:cNvSpPr/>
          <p:nvPr/>
        </p:nvSpPr>
        <p:spPr>
          <a:xfrm rot="2121297">
            <a:off x="8408733" y="1775057"/>
            <a:ext cx="225635" cy="253142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17220">
              <a:defRPr/>
            </a:pPr>
            <a:endParaRPr lang="zh-CN" altLang="en-US" sz="162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8331228" y="2210232"/>
            <a:ext cx="341202" cy="327813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17220">
              <a:defRPr/>
            </a:pPr>
            <a:endParaRPr lang="zh-CN" altLang="en-US" sz="162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5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6" y="1704654"/>
            <a:ext cx="849400" cy="48240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192781" y="1765770"/>
            <a:ext cx="6969499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17220">
              <a:lnSpc>
                <a:spcPct val="115000"/>
              </a:lnSpc>
              <a:defRPr/>
            </a:pP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 và viết thành thạo các số có ba chữ số.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37626" y="2892805"/>
            <a:ext cx="853239" cy="482402"/>
            <a:chOff x="5056546" y="1975436"/>
            <a:chExt cx="1772914" cy="1393004"/>
          </a:xfrm>
        </p:grpSpPr>
        <p:pic>
          <p:nvPicPr>
            <p:cNvPr id="14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17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742" y="2303793"/>
              <a:ext cx="455161" cy="736288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280464" y="2970898"/>
            <a:ext cx="7000996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17220">
              <a:lnSpc>
                <a:spcPct val="115000"/>
              </a:lnSpc>
              <a:defRPr/>
            </a:pP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Củng cố về cấu tạo số của các số có ba chữ số.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14" y="1839118"/>
            <a:ext cx="219053" cy="25497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655367" y="1634231"/>
            <a:ext cx="246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  <a:endParaRPr lang="vi-VN" sz="360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0459" y="2821843"/>
            <a:ext cx="246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2</a:t>
            </a:r>
            <a:endParaRPr lang="vi-VN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51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24" grpId="0"/>
      <p:bldP spid="25" grpId="0" animBg="1"/>
      <p:bldP spid="30" grpId="0" animBg="1"/>
      <p:bldP spid="26" grpId="0"/>
      <p:bldP spid="34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76021" y="981901"/>
            <a:ext cx="559195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45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5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5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4403809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2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</TotalTime>
  <Words>275</Words>
  <Application>Microsoft Office PowerPoint</Application>
  <PresentationFormat>On-screen Show (4:3)</PresentationFormat>
  <Paragraphs>61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宋体</vt:lpstr>
      <vt:lpstr>.VnArial</vt:lpstr>
      <vt:lpstr>Arial</vt:lpstr>
      <vt:lpstr>Calibri</vt:lpstr>
      <vt:lpstr>等线</vt:lpstr>
      <vt:lpstr>Times New Roman</vt:lpstr>
      <vt:lpstr>UTM Cooper Black</vt:lpstr>
      <vt:lpstr>思源黑体 CN Bold</vt:lpstr>
      <vt:lpstr>2_Office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43</cp:revision>
  <dcterms:created xsi:type="dcterms:W3CDTF">2020-04-15T08:42:43Z</dcterms:created>
  <dcterms:modified xsi:type="dcterms:W3CDTF">2025-03-10T02:58:19Z</dcterms:modified>
</cp:coreProperties>
</file>