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407" r:id="rId2"/>
    <p:sldId id="310" r:id="rId3"/>
    <p:sldId id="334" r:id="rId4"/>
    <p:sldId id="311" r:id="rId5"/>
    <p:sldId id="335" r:id="rId6"/>
    <p:sldId id="3409" r:id="rId7"/>
    <p:sldId id="344" r:id="rId8"/>
    <p:sldId id="3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A84E0-D44F-4D8E-9C42-1B979C79B286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8A8FC-C396-4459-B7B8-D0CFC61478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25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0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58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056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81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97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553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217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1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231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743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583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2922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9109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54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64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30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7144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480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8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892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56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5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88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177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62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83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70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960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920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9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558495" y="75470"/>
            <a:ext cx="8343555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-21213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89430" y="803078"/>
            <a:ext cx="727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75360" y="3041835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Luyện tập</a:t>
              </a:r>
            </a:p>
            <a:p>
              <a:pPr algn="ctr"/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30)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11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74" y="2405252"/>
            <a:ext cx="10446790" cy="21633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815464" y="1270337"/>
            <a:ext cx="617730" cy="6177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544707" y="141292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2244478" y="2541248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6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2244478" y="3210331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2244478" y="3893313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4951513" y="261008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5065325" y="324111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5065325" y="394310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7666522" y="257930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7666522" y="324111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7666522" y="3878959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402862" y="260280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402861" y="326340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402860" y="389331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957CED9-75A7-41A5-B509-691EEA572E82}"/>
              </a:ext>
            </a:extLst>
          </p:cNvPr>
          <p:cNvSpPr/>
          <p:nvPr/>
        </p:nvSpPr>
        <p:spPr>
          <a:xfrm>
            <a:off x="1544707" y="5313620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1EA19C-19E9-45C1-9554-801EBEE52183}"/>
              </a:ext>
            </a:extLst>
          </p:cNvPr>
          <p:cNvSpPr/>
          <p:nvPr/>
        </p:nvSpPr>
        <p:spPr>
          <a:xfrm>
            <a:off x="2621031" y="5300835"/>
            <a:ext cx="7504043" cy="9189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Từ 1 phép nhân viết được thành 2 phép chia tương ứng</a:t>
            </a:r>
          </a:p>
        </p:txBody>
      </p:sp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850905" y="78092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288227" y="780921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 tích thành tổng rồi tính (theo mẫu).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1090801" y="1978779"/>
            <a:ext cx="4635500" cy="1354354"/>
            <a:chOff x="1313001" y="2225190"/>
            <a:chExt cx="4635500" cy="13543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Mẫu: 8 </a:t>
                  </a:r>
                  <a14:m>
                    <m:oMath xmlns:m="http://schemas.openxmlformats.org/officeDocument/2006/math">
                      <m:r>
                        <a:rPr kumimoji="0" lang="vi-V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</m:oMath>
                  </a14:m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= 8 + 8 + 8 = 24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        8 </a:t>
                  </a:r>
                  <a14:m>
                    <m:oMath xmlns:m="http://schemas.openxmlformats.org/officeDocument/2006/math">
                      <m:r>
                        <a:rPr kumimoji="0" lang="vi-V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</m:oMath>
                  </a14:m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934051" y="2037300"/>
                <a:ext cx="1258678" cy="57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a) 7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051" y="2037300"/>
                <a:ext cx="1258678" cy="577850"/>
              </a:xfrm>
              <a:prstGeom prst="rect">
                <a:avLst/>
              </a:prstGeom>
              <a:blipFill>
                <a:blip r:embed="rId7"/>
                <a:stretch>
                  <a:fillRect l="-7246" r="-6763"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446315" y="3792737"/>
                <a:ext cx="1258678" cy="57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b) 8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315" y="3792737"/>
                <a:ext cx="1258678" cy="577850"/>
              </a:xfrm>
              <a:prstGeom prst="rect">
                <a:avLst/>
              </a:prstGeom>
              <a:blipFill>
                <a:blip r:embed="rId8"/>
                <a:stretch>
                  <a:fillRect l="-7246" r="-6763"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934051" y="3688633"/>
                <a:ext cx="1241045" cy="57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c) 6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051" y="3688633"/>
                <a:ext cx="1241045" cy="577850"/>
              </a:xfrm>
              <a:prstGeom prst="rect">
                <a:avLst/>
              </a:prstGeom>
              <a:blipFill>
                <a:blip r:embed="rId9"/>
                <a:stretch>
                  <a:fillRect l="-7353" r="-6863"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9D123EEB-B33A-4CE9-9E82-E53E99ABA194}"/>
              </a:ext>
            </a:extLst>
          </p:cNvPr>
          <p:cNvSpPr/>
          <p:nvPr/>
        </p:nvSpPr>
        <p:spPr>
          <a:xfrm>
            <a:off x="1491303" y="5622983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BC6CFF-94D3-4E0E-8514-9E78CF75E950}"/>
              </a:ext>
            </a:extLst>
          </p:cNvPr>
          <p:cNvSpPr/>
          <p:nvPr/>
        </p:nvSpPr>
        <p:spPr>
          <a:xfrm>
            <a:off x="2567628" y="5479692"/>
            <a:ext cx="7521454" cy="771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Dựa vào phép nhân ta có thể viết được tích thành tổng tương ứng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1B3117-BAA4-4949-BD8C-96CED8EF8F91}"/>
              </a:ext>
            </a:extLst>
          </p:cNvPr>
          <p:cNvSpPr txBox="1"/>
          <p:nvPr/>
        </p:nvSpPr>
        <p:spPr>
          <a:xfrm>
            <a:off x="8082120" y="2067163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+ 7 +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1B3117-BAA4-4949-BD8C-96CED8EF8F91}"/>
              </a:ext>
            </a:extLst>
          </p:cNvPr>
          <p:cNvSpPr txBox="1"/>
          <p:nvPr/>
        </p:nvSpPr>
        <p:spPr>
          <a:xfrm>
            <a:off x="9692979" y="2074614"/>
            <a:ext cx="792205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lang="vi-VN" sz="2400" smtClean="0">
                <a:solidFill>
                  <a:srgbClr val="FF0000"/>
                </a:solidFill>
                <a:latin typeface="Arial"/>
              </a:rPr>
              <a:t>21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7309499" y="2475424"/>
                <a:ext cx="15921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</a:t>
                </a: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= </a:t>
                </a:r>
                <a:r>
                  <a:rPr lang="vi-VN" sz="2400" smtClean="0">
                    <a:solidFill>
                      <a:srgbClr val="FF0000"/>
                    </a:solidFill>
                    <a:latin typeface="Arial"/>
                  </a:rPr>
                  <a:t>21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499" y="2475424"/>
                <a:ext cx="1592103" cy="646331"/>
              </a:xfrm>
              <a:prstGeom prst="rect">
                <a:avLst/>
              </a:prstGeom>
              <a:blipFill>
                <a:blip r:embed="rId10"/>
                <a:stretch>
                  <a:fillRect l="-5747" r="-5364" b="-113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C1B3117-BAA4-4949-BD8C-96CED8EF8F91}"/>
              </a:ext>
            </a:extLst>
          </p:cNvPr>
          <p:cNvSpPr txBox="1"/>
          <p:nvPr/>
        </p:nvSpPr>
        <p:spPr>
          <a:xfrm>
            <a:off x="2544197" y="3849156"/>
            <a:ext cx="227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lang="vi-VN" sz="2400" dirty="0">
                <a:solidFill>
                  <a:srgbClr val="FF0000"/>
                </a:solidFill>
                <a:latin typeface="Arial"/>
              </a:rPr>
              <a:t>8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+ 8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1B3117-BAA4-4949-BD8C-96CED8EF8F91}"/>
              </a:ext>
            </a:extLst>
          </p:cNvPr>
          <p:cNvSpPr txBox="1"/>
          <p:nvPr/>
        </p:nvSpPr>
        <p:spPr>
          <a:xfrm>
            <a:off x="4644501" y="3882054"/>
            <a:ext cx="792205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lang="vi-VN" sz="2400" smtClean="0">
                <a:solidFill>
                  <a:srgbClr val="FF0000"/>
                </a:solidFill>
                <a:latin typeface="Arial"/>
              </a:rPr>
              <a:t>32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1771576" y="4257417"/>
                <a:ext cx="15915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smtClean="0">
                    <a:solidFill>
                      <a:srgbClr val="FF0000"/>
                    </a:solidFill>
                    <a:latin typeface="Arial"/>
                  </a:rPr>
                  <a:t>8</a:t>
                </a:r>
                <a:r>
                  <a:rPr kumimoji="0" lang="vi-VN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vi-V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4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= </a:t>
                </a:r>
                <a:r>
                  <a:rPr kumimoji="0" lang="vi-VN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32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576" y="4257417"/>
                <a:ext cx="1591590" cy="646331"/>
              </a:xfrm>
              <a:prstGeom prst="rect">
                <a:avLst/>
              </a:prstGeom>
              <a:blipFill>
                <a:blip r:embed="rId11"/>
                <a:stretch>
                  <a:fillRect l="-6130" r="-4598" b="-113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C1B3117-BAA4-4949-BD8C-96CED8EF8F91}"/>
              </a:ext>
            </a:extLst>
          </p:cNvPr>
          <p:cNvSpPr txBox="1"/>
          <p:nvPr/>
        </p:nvSpPr>
        <p:spPr>
          <a:xfrm>
            <a:off x="8058688" y="3763176"/>
            <a:ext cx="328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lang="vi-VN" sz="2400" dirty="0">
                <a:solidFill>
                  <a:srgbClr val="FF0000"/>
                </a:solidFill>
                <a:latin typeface="Arial"/>
              </a:rPr>
              <a:t>6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</a:t>
            </a:r>
            <a:r>
              <a:rPr lang="vi-VN" sz="2400" smtClean="0">
                <a:solidFill>
                  <a:srgbClr val="FF0000"/>
                </a:solidFill>
                <a:latin typeface="Arial"/>
              </a:rPr>
              <a:t>6 + 6 + 6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1B3117-BAA4-4949-BD8C-96CED8EF8F91}"/>
              </a:ext>
            </a:extLst>
          </p:cNvPr>
          <p:cNvSpPr txBox="1"/>
          <p:nvPr/>
        </p:nvSpPr>
        <p:spPr>
          <a:xfrm>
            <a:off x="10572769" y="3777715"/>
            <a:ext cx="792205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lang="vi-VN" sz="2400" smtClean="0">
                <a:solidFill>
                  <a:srgbClr val="FF0000"/>
                </a:solidFill>
                <a:latin typeface="Arial"/>
              </a:rPr>
              <a:t>30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7286068" y="4171437"/>
                <a:ext cx="15066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>
                    <a:solidFill>
                      <a:srgbClr val="FF0000"/>
                    </a:solidFill>
                    <a:latin typeface="Arial"/>
                  </a:rPr>
                  <a:t>6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vi-V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5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vi-V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= </a:t>
                </a:r>
                <a:r>
                  <a:rPr lang="vi-VN" sz="2400" smtClean="0">
                    <a:solidFill>
                      <a:srgbClr val="FF0000"/>
                    </a:solidFill>
                    <a:latin typeface="Arial"/>
                  </a:rPr>
                  <a:t>30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068" y="4171437"/>
                <a:ext cx="1506631" cy="646331"/>
              </a:xfrm>
              <a:prstGeom prst="rect">
                <a:avLst/>
              </a:prstGeom>
              <a:blipFill>
                <a:blip r:embed="rId12"/>
                <a:stretch>
                  <a:fillRect l="-6073" r="-5668" b="-113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8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793217" y="373928"/>
            <a:ext cx="724280" cy="7405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1738505" y="582316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2398382" y="1835657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5496242" y="2309749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8260482" y="2240207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5496242" y="362006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7419678" y="3669915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A89B847-E40A-4990-B0E0-001122645FE3}"/>
              </a:ext>
            </a:extLst>
          </p:cNvPr>
          <p:cNvSpPr/>
          <p:nvPr/>
        </p:nvSpPr>
        <p:spPr>
          <a:xfrm>
            <a:off x="1450419" y="5329240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DB30C-73B5-4536-85DD-ED041AC59F6C}"/>
              </a:ext>
            </a:extLst>
          </p:cNvPr>
          <p:cNvSpPr/>
          <p:nvPr/>
        </p:nvSpPr>
        <p:spPr>
          <a:xfrm>
            <a:off x="2526744" y="5316456"/>
            <a:ext cx="7334250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Thực hiện phép tính theo thứ tự từ trái sang phải</a:t>
            </a: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1494263" y="337660"/>
            <a:ext cx="9411630" cy="138499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995" y="1932003"/>
            <a:ext cx="3948132" cy="43284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6372531" y="2050662"/>
            <a:ext cx="267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4837127" y="2478876"/>
            <a:ext cx="6777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5786730" y="3704444"/>
                <a:ext cx="38431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2 = 10 (bông)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30" y="3704444"/>
                <a:ext cx="3843144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6698014" y="4289219"/>
            <a:ext cx="446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10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 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590414" y="340213"/>
            <a:ext cx="745766" cy="74576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088C95-38AB-44F0-9AB4-B954C7481654}"/>
              </a:ext>
            </a:extLst>
          </p:cNvPr>
          <p:cNvCxnSpPr>
            <a:cxnSpLocks/>
          </p:cNvCxnSpPr>
          <p:nvPr/>
        </p:nvCxnSpPr>
        <p:spPr>
          <a:xfrm>
            <a:off x="9762893" y="796971"/>
            <a:ext cx="1143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7078E3-C019-428E-8113-B5ACA1F99D76}"/>
              </a:ext>
            </a:extLst>
          </p:cNvPr>
          <p:cNvCxnSpPr>
            <a:cxnSpLocks/>
          </p:cNvCxnSpPr>
          <p:nvPr/>
        </p:nvCxnSpPr>
        <p:spPr>
          <a:xfrm flipV="1">
            <a:off x="1609725" y="1244646"/>
            <a:ext cx="1495425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00097-1B78-42C4-8115-0B41D84664A1}"/>
              </a:ext>
            </a:extLst>
          </p:cNvPr>
          <p:cNvCxnSpPr>
            <a:cxnSpLocks/>
          </p:cNvCxnSpPr>
          <p:nvPr/>
        </p:nvCxnSpPr>
        <p:spPr>
          <a:xfrm>
            <a:off x="3914775" y="1244646"/>
            <a:ext cx="12763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B4132F-3906-45FC-B27C-76E8F11FE5C5}"/>
              </a:ext>
            </a:extLst>
          </p:cNvPr>
          <p:cNvCxnSpPr>
            <a:cxnSpLocks/>
          </p:cNvCxnSpPr>
          <p:nvPr/>
        </p:nvCxnSpPr>
        <p:spPr>
          <a:xfrm>
            <a:off x="9267825" y="1251042"/>
            <a:ext cx="14859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02D185-75D5-497B-846C-B0BF7D76AEC8}"/>
              </a:ext>
            </a:extLst>
          </p:cNvPr>
          <p:cNvCxnSpPr>
            <a:cxnSpLocks/>
          </p:cNvCxnSpPr>
          <p:nvPr/>
        </p:nvCxnSpPr>
        <p:spPr>
          <a:xfrm>
            <a:off x="1609725" y="1722655"/>
            <a:ext cx="14287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7489D8E-10AE-4CAA-B8D3-71303796D3C0}"/>
              </a:ext>
            </a:extLst>
          </p:cNvPr>
          <p:cNvSpPr/>
          <p:nvPr/>
        </p:nvSpPr>
        <p:spPr>
          <a:xfrm>
            <a:off x="5458363" y="5354640"/>
            <a:ext cx="580982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29E3A1-EB28-47DA-8091-308E88D635C4}"/>
              </a:ext>
            </a:extLst>
          </p:cNvPr>
          <p:cNvSpPr/>
          <p:nvPr/>
        </p:nvSpPr>
        <p:spPr>
          <a:xfrm>
            <a:off x="6293191" y="5237998"/>
            <a:ext cx="4700666" cy="999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Viết phép tính và đơn vị đúng với bài toán</a:t>
            </a:r>
          </a:p>
        </p:txBody>
      </p:sp>
    </p:spTree>
    <p:extLst>
      <p:ext uri="{BB962C8B-B14F-4D97-AF65-F5344CB8AC3E}">
        <p14:creationId xmlns:p14="http://schemas.microsoft.com/office/powerpoint/2010/main" val="16837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mối quan hệ giữa phép nhân và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được phép nhân,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 được bài toán đơn (một bước tính) có nội dung thực tế liên quan đến phép nhân.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tập các phép tính liên quan đến bảng nhân, bảng chia đã học.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805990"/>
            <a:ext cx="9725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 bị bài sau: Bài 45: Luyện tập chung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5).</a:t>
            </a:r>
          </a:p>
        </p:txBody>
      </p:sp>
    </p:spTree>
    <p:extLst>
      <p:ext uri="{BB962C8B-B14F-4D97-AF65-F5344CB8AC3E}">
        <p14:creationId xmlns:p14="http://schemas.microsoft.com/office/powerpoint/2010/main" val="29281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22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351</Words>
  <Application>Microsoft Office PowerPoint</Application>
  <PresentationFormat>Widescreen</PresentationFormat>
  <Paragraphs>67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宋体</vt:lpstr>
      <vt:lpstr>.VnArial</vt:lpstr>
      <vt:lpstr>Arial</vt:lpstr>
      <vt:lpstr>Calibri</vt:lpstr>
      <vt:lpstr>Cambria Math</vt:lpstr>
      <vt:lpstr>等线</vt:lpstr>
      <vt:lpstr>Times New Roman</vt:lpstr>
      <vt:lpstr>UTM Cookies</vt:lpstr>
      <vt:lpstr>思源黑体 CN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Admin</cp:lastModifiedBy>
  <cp:revision>10</cp:revision>
  <dcterms:created xsi:type="dcterms:W3CDTF">2022-02-13T07:36:45Z</dcterms:created>
  <dcterms:modified xsi:type="dcterms:W3CDTF">2025-02-17T03:43:47Z</dcterms:modified>
</cp:coreProperties>
</file>