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521" r:id="rId2"/>
    <p:sldId id="7674" r:id="rId3"/>
    <p:sldId id="7675" r:id="rId4"/>
    <p:sldId id="7680" r:id="rId5"/>
    <p:sldId id="7679" r:id="rId6"/>
    <p:sldId id="7682" r:id="rId7"/>
    <p:sldId id="7684" r:id="rId8"/>
    <p:sldId id="7685" r:id="rId9"/>
    <p:sldId id="76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81C41-FD71-4EFD-AF0D-292DEB891827}" type="datetimeFigureOut">
              <a:rPr lang="en-US" smtClean="0"/>
              <a:t>17/12/2025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FACA0-29D9-4817-BF8E-9F4503A1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2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62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9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1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30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79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4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0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4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0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3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88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0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0ED2683-278F-2775-A366-AC037423885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0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6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764029" y="1572261"/>
            <a:ext cx="8046308" cy="4134644"/>
            <a:chOff x="2156178" y="1371600"/>
            <a:chExt cx="7879644" cy="40014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1723918"/>
              <a:ext cx="7879644" cy="36491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125A36-2345-42B0-A648-BEB3B4292DD1}"/>
                </a:ext>
              </a:extLst>
            </p:cNvPr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217">
                <a:defRPr/>
              </a:pPr>
              <a:r>
                <a:rPr lang="en-US" sz="3999" dirty="0">
                  <a:solidFill>
                    <a:srgbClr val="FFFFFF"/>
                  </a:solidFill>
                  <a:latin typeface="iCiel Cadena" panose="02000503000000020004" pitchFamily="50" charset="0"/>
                </a:rPr>
                <a:t>TOÁN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84A1AAD-AAFC-4C2F-B12F-B4C3F1001FF4}"/>
              </a:ext>
            </a:extLst>
          </p:cNvPr>
          <p:cNvSpPr txBox="1"/>
          <p:nvPr/>
        </p:nvSpPr>
        <p:spPr>
          <a:xfrm>
            <a:off x="2198005" y="702351"/>
            <a:ext cx="6612331" cy="5538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17">
              <a:defRPr/>
            </a:pPr>
            <a:r>
              <a:rPr lang="en-US" sz="3599" dirty="0" err="1">
                <a:solidFill>
                  <a:srgbClr val="000000"/>
                </a:solidFill>
                <a:latin typeface="iCiel Cadena" panose="02000503000000020004" pitchFamily="50" charset="0"/>
              </a:rPr>
              <a:t>Thứ</a:t>
            </a:r>
            <a:r>
              <a:rPr lang="en-US" sz="3599" dirty="0">
                <a:solidFill>
                  <a:srgbClr val="000000"/>
                </a:solidFill>
                <a:latin typeface="iCiel Cadena" panose="02000503000000020004" pitchFamily="50" charset="0"/>
              </a:rPr>
              <a:t>  .... </a:t>
            </a:r>
            <a:r>
              <a:rPr lang="en-US" sz="3599" dirty="0" err="1">
                <a:solidFill>
                  <a:srgbClr val="000000"/>
                </a:solidFill>
                <a:latin typeface="iCiel Cadena" panose="02000503000000020004" pitchFamily="50" charset="0"/>
              </a:rPr>
              <a:t>ngày</a:t>
            </a:r>
            <a:r>
              <a:rPr lang="en-US" sz="3599" dirty="0">
                <a:solidFill>
                  <a:srgbClr val="000000"/>
                </a:solidFill>
                <a:latin typeface="iCiel Cadena" panose="02000503000000020004" pitchFamily="50" charset="0"/>
              </a:rPr>
              <a:t> ... </a:t>
            </a:r>
            <a:r>
              <a:rPr lang="en-US" sz="3599" dirty="0" err="1">
                <a:solidFill>
                  <a:srgbClr val="000000"/>
                </a:solidFill>
                <a:latin typeface="iCiel Cadena" panose="02000503000000020004" pitchFamily="50" charset="0"/>
              </a:rPr>
              <a:t>tháng</a:t>
            </a:r>
            <a:r>
              <a:rPr lang="en-US" sz="3599" dirty="0">
                <a:solidFill>
                  <a:srgbClr val="000000"/>
                </a:solidFill>
                <a:latin typeface="iCiel Cadena" panose="02000503000000020004" pitchFamily="50" charset="0"/>
              </a:rPr>
              <a:t> .. </a:t>
            </a:r>
            <a:r>
              <a:rPr lang="en-US" sz="3599" dirty="0" err="1">
                <a:solidFill>
                  <a:srgbClr val="000000"/>
                </a:solidFill>
                <a:latin typeface="iCiel Cadena" panose="02000503000000020004" pitchFamily="50" charset="0"/>
              </a:rPr>
              <a:t>năm</a:t>
            </a:r>
            <a:r>
              <a:rPr lang="en-US" sz="3599" dirty="0">
                <a:solidFill>
                  <a:srgbClr val="000000"/>
                </a:solidFill>
                <a:latin typeface="iCiel Cadena" panose="02000503000000020004" pitchFamily="50" charset="0"/>
              </a:rPr>
              <a:t> .....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154385-F1D8-4672-A304-FD16BCA755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487" y="2692596"/>
            <a:ext cx="7547502" cy="14692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3B95F5-566A-4735-9565-A64413A44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6453" y="4126397"/>
            <a:ext cx="2664183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4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E05AB2-5432-492D-9F30-AB57D2206CDA}"/>
              </a:ext>
            </a:extLst>
          </p:cNvPr>
          <p:cNvSpPr/>
          <p:nvPr/>
        </p:nvSpPr>
        <p:spPr>
          <a:xfrm>
            <a:off x="696994" y="102499"/>
            <a:ext cx="7523082" cy="767377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Đặt</a:t>
            </a: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mẫu</a:t>
            </a:r>
            <a:endParaRPr lang="en-US" altLang="en-US" sz="40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75DFAFE-54EE-415B-926C-D290FC4D3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061220"/>
              </p:ext>
            </p:extLst>
          </p:nvPr>
        </p:nvGraphicFramePr>
        <p:xfrm>
          <a:off x="1047749" y="5321459"/>
          <a:ext cx="10734676" cy="609600"/>
        </p:xfrm>
        <a:graphic>
          <a:graphicData uri="http://schemas.openxmlformats.org/drawingml/2006/table">
            <a:tbl>
              <a:tblPr/>
              <a:tblGrid>
                <a:gridCol w="2683669">
                  <a:extLst>
                    <a:ext uri="{9D8B030D-6E8A-4147-A177-3AD203B41FA5}">
                      <a16:colId xmlns:a16="http://schemas.microsoft.com/office/drawing/2014/main" val="2563872174"/>
                    </a:ext>
                  </a:extLst>
                </a:gridCol>
                <a:gridCol w="2683669">
                  <a:extLst>
                    <a:ext uri="{9D8B030D-6E8A-4147-A177-3AD203B41FA5}">
                      <a16:colId xmlns:a16="http://schemas.microsoft.com/office/drawing/2014/main" val="2801512012"/>
                    </a:ext>
                  </a:extLst>
                </a:gridCol>
                <a:gridCol w="2683669">
                  <a:extLst>
                    <a:ext uri="{9D8B030D-6E8A-4147-A177-3AD203B41FA5}">
                      <a16:colId xmlns:a16="http://schemas.microsoft.com/office/drawing/2014/main" val="1217376441"/>
                    </a:ext>
                  </a:extLst>
                </a:gridCol>
                <a:gridCol w="2683669">
                  <a:extLst>
                    <a:ext uri="{9D8B030D-6E8A-4147-A177-3AD203B41FA5}">
                      <a16:colId xmlns:a16="http://schemas.microsoft.com/office/drawing/2014/main" val="36856996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</a:rPr>
                        <a:t>a) 403 : 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</a:rPr>
                        <a:t>b) 518 : 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</a:rPr>
                        <a:t>c) 844 : 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</a:rPr>
                        <a:t>d) 810 : 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935250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0327081-941D-423E-8980-C4035E5DFA71}"/>
              </a:ext>
            </a:extLst>
          </p:cNvPr>
          <p:cNvSpPr/>
          <p:nvPr/>
        </p:nvSpPr>
        <p:spPr>
          <a:xfrm>
            <a:off x="1171353" y="1013859"/>
            <a:ext cx="10239153" cy="419986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4472C4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TextBox 43">
            <a:extLst>
              <a:ext uri="{FF2B5EF4-FFF2-40B4-BE49-F238E27FC236}">
                <a16:creationId xmlns:a16="http://schemas.microsoft.com/office/drawing/2014/main" id="{62ABC196-51B2-496E-84FA-3D9032E07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256" y="199369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TextBox 49">
            <a:extLst>
              <a:ext uri="{FF2B5EF4-FFF2-40B4-BE49-F238E27FC236}">
                <a16:creationId xmlns:a16="http://schemas.microsoft.com/office/drawing/2014/main" id="{A6A5D222-89BF-4B98-A2DC-507E078FA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343" y="1977231"/>
            <a:ext cx="87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462</a:t>
            </a:r>
          </a:p>
        </p:txBody>
      </p:sp>
      <p:grpSp>
        <p:nvGrpSpPr>
          <p:cNvPr id="20" name="Group 66">
            <a:extLst>
              <a:ext uri="{FF2B5EF4-FFF2-40B4-BE49-F238E27FC236}">
                <a16:creationId xmlns:a16="http://schemas.microsoft.com/office/drawing/2014/main" id="{AF6A7236-5D82-4132-A545-6E2BA23929AF}"/>
              </a:ext>
            </a:extLst>
          </p:cNvPr>
          <p:cNvGrpSpPr>
            <a:grpSpLocks/>
          </p:cNvGrpSpPr>
          <p:nvPr/>
        </p:nvGrpSpPr>
        <p:grpSpPr bwMode="auto">
          <a:xfrm>
            <a:off x="2424437" y="2043347"/>
            <a:ext cx="819151" cy="1431301"/>
            <a:chOff x="2299" y="1252"/>
            <a:chExt cx="516" cy="65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100CC03-7623-4646-A542-F3708D9B5D4F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CBFCDC-254F-4F7E-84C6-C1429AB97749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3" name="TextBox 36">
            <a:extLst>
              <a:ext uri="{FF2B5EF4-FFF2-40B4-BE49-F238E27FC236}">
                <a16:creationId xmlns:a16="http://schemas.microsoft.com/office/drawing/2014/main" id="{C1A89D45-6C0A-492A-93C2-D1997E6D6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412" y="27584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D16F8DD9-A231-4E80-8D57-9CB427F10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227" y="244383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TextBox 39">
            <a:extLst>
              <a:ext uri="{FF2B5EF4-FFF2-40B4-BE49-F238E27FC236}">
                <a16:creationId xmlns:a16="http://schemas.microsoft.com/office/drawing/2014/main" id="{5814514E-BE93-4302-A2AD-153E359D8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361" y="244960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DCEAF8-4AAC-433F-999B-7E0D7D87822F}"/>
              </a:ext>
            </a:extLst>
          </p:cNvPr>
          <p:cNvSpPr txBox="1"/>
          <p:nvPr/>
        </p:nvSpPr>
        <p:spPr>
          <a:xfrm>
            <a:off x="3319267" y="1766900"/>
            <a:ext cx="668198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4 chia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</a:t>
            </a:r>
          </a:p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3, 4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4B5B6B-12D9-4A42-856F-301A0EAD696E}"/>
              </a:ext>
            </a:extLst>
          </p:cNvPr>
          <p:cNvSpPr txBox="1"/>
          <p:nvPr/>
        </p:nvSpPr>
        <p:spPr>
          <a:xfrm>
            <a:off x="3341639" y="2976031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6,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16; 16 chia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5,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5.</a:t>
            </a:r>
          </a:p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5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15; 16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15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8" name="TextBox 36">
            <a:extLst>
              <a:ext uri="{FF2B5EF4-FFF2-40B4-BE49-F238E27FC236}">
                <a16:creationId xmlns:a16="http://schemas.microsoft.com/office/drawing/2014/main" id="{B4C1883F-9D4D-4F6A-9F61-ED0E1C109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5280" y="276378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TextBox 38">
            <a:extLst>
              <a:ext uri="{FF2B5EF4-FFF2-40B4-BE49-F238E27FC236}">
                <a16:creationId xmlns:a16="http://schemas.microsoft.com/office/drawing/2014/main" id="{E90AACDA-0581-4E3D-9344-523D2ACF3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769" y="287136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TextBox 38">
            <a:extLst>
              <a:ext uri="{FF2B5EF4-FFF2-40B4-BE49-F238E27FC236}">
                <a16:creationId xmlns:a16="http://schemas.microsoft.com/office/drawing/2014/main" id="{A0E0E46F-BC77-4649-8B02-E48CC15E2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566" y="28662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482195BC-31C6-4846-AAD3-808C493DD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6033" y="276378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TextBox 38">
            <a:extLst>
              <a:ext uri="{FF2B5EF4-FFF2-40B4-BE49-F238E27FC236}">
                <a16:creationId xmlns:a16="http://schemas.microsoft.com/office/drawing/2014/main" id="{B6BA0F31-FCCA-435C-8E40-00DB4B26D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6287" y="33354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24B6F67-E7E4-4679-8CF0-C42D7AB3352D}"/>
              </a:ext>
            </a:extLst>
          </p:cNvPr>
          <p:cNvSpPr txBox="1"/>
          <p:nvPr/>
        </p:nvSpPr>
        <p:spPr>
          <a:xfrm>
            <a:off x="3276736" y="4084476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12; 12 chia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4.</a:t>
            </a:r>
          </a:p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12; 12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12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CD83EA-C439-4F12-9D7B-B44EE94D2CB2}"/>
              </a:ext>
            </a:extLst>
          </p:cNvPr>
          <p:cNvSpPr txBox="1"/>
          <p:nvPr/>
        </p:nvSpPr>
        <p:spPr>
          <a:xfrm>
            <a:off x="4572000" y="1038225"/>
            <a:ext cx="636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Mẫu</a:t>
            </a:r>
            <a:r>
              <a:rPr lang="en-US" sz="4000" b="1" dirty="0">
                <a:solidFill>
                  <a:srgbClr val="FF0000"/>
                </a:solidFill>
              </a:rPr>
              <a:t>: 462 : 3 = ?</a:t>
            </a:r>
          </a:p>
        </p:txBody>
      </p:sp>
    </p:spTree>
    <p:extLst>
      <p:ext uri="{BB962C8B-B14F-4D97-AF65-F5344CB8AC3E}">
        <p14:creationId xmlns:p14="http://schemas.microsoft.com/office/powerpoint/2010/main" val="294544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5" grpId="0"/>
      <p:bldP spid="38" grpId="0"/>
      <p:bldP spid="41" grpId="0"/>
      <p:bldP spid="4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43">
            <a:extLst>
              <a:ext uri="{FF2B5EF4-FFF2-40B4-BE49-F238E27FC236}">
                <a16:creationId xmlns:a16="http://schemas.microsoft.com/office/drawing/2014/main" id="{BB9CC074-6DCB-48CA-9CD2-8728E2645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181" y="12983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Box 49">
            <a:extLst>
              <a:ext uri="{FF2B5EF4-FFF2-40B4-BE49-F238E27FC236}">
                <a16:creationId xmlns:a16="http://schemas.microsoft.com/office/drawing/2014/main" id="{D0FF5E0D-847A-46CF-AAE0-EA8BD1CFA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268" y="1281906"/>
            <a:ext cx="87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403</a:t>
            </a:r>
          </a:p>
        </p:txBody>
      </p:sp>
      <p:grpSp>
        <p:nvGrpSpPr>
          <p:cNvPr id="31" name="Group 66">
            <a:extLst>
              <a:ext uri="{FF2B5EF4-FFF2-40B4-BE49-F238E27FC236}">
                <a16:creationId xmlns:a16="http://schemas.microsoft.com/office/drawing/2014/main" id="{1CE8178D-3E55-40DD-8538-AAFB07231170}"/>
              </a:ext>
            </a:extLst>
          </p:cNvPr>
          <p:cNvGrpSpPr>
            <a:grpSpLocks/>
          </p:cNvGrpSpPr>
          <p:nvPr/>
        </p:nvGrpSpPr>
        <p:grpSpPr bwMode="auto">
          <a:xfrm>
            <a:off x="1443362" y="1348022"/>
            <a:ext cx="819151" cy="1431301"/>
            <a:chOff x="2299" y="1252"/>
            <a:chExt cx="516" cy="65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BC10D94-BBFF-4DC7-A9BF-79EB7CF2D882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3169384-D1B1-4132-9B97-EAD593B04C8B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34" name="TextBox 36">
            <a:extLst>
              <a:ext uri="{FF2B5EF4-FFF2-40B4-BE49-F238E27FC236}">
                <a16:creationId xmlns:a16="http://schemas.microsoft.com/office/drawing/2014/main" id="{53C866A3-A8BB-421A-8F6C-5611A0F30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812" y="19869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TextBox 38">
            <a:extLst>
              <a:ext uri="{FF2B5EF4-FFF2-40B4-BE49-F238E27FC236}">
                <a16:creationId xmlns:a16="http://schemas.microsoft.com/office/drawing/2014/main" id="{BCA86347-358C-4E7E-BAC8-E9DB4FF9B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152" y="174850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6" name="TextBox 39">
            <a:extLst>
              <a:ext uri="{FF2B5EF4-FFF2-40B4-BE49-F238E27FC236}">
                <a16:creationId xmlns:a16="http://schemas.microsoft.com/office/drawing/2014/main" id="{D407ACD6-7943-480B-B3D4-6E071DCF7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11" y="174475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D29BFF-E546-4BE3-B562-135C6C8C7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255" y="1982738"/>
            <a:ext cx="297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185447AD-2C02-4C92-99BD-F1858DC46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694" y="21760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813B3D-EA6E-4681-929B-22F2BA1DA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066" y="217096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0" name="TextBox 36">
            <a:extLst>
              <a:ext uri="{FF2B5EF4-FFF2-40B4-BE49-F238E27FC236}">
                <a16:creationId xmlns:a16="http://schemas.microsoft.com/office/drawing/2014/main" id="{D187E5EB-84C9-4AD1-B479-A552DA96F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583" y="198273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TextBox 38">
            <a:extLst>
              <a:ext uri="{FF2B5EF4-FFF2-40B4-BE49-F238E27FC236}">
                <a16:creationId xmlns:a16="http://schemas.microsoft.com/office/drawing/2014/main" id="{FBE24B3F-F2A6-42CC-84A9-EC12ADFDD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212" y="2640123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" name="TextBox 43">
            <a:extLst>
              <a:ext uri="{FF2B5EF4-FFF2-40B4-BE49-F238E27FC236}">
                <a16:creationId xmlns:a16="http://schemas.microsoft.com/office/drawing/2014/main" id="{1307E396-2656-4C31-BBF5-D8199F352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4506" y="132694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TextBox 49">
            <a:extLst>
              <a:ext uri="{FF2B5EF4-FFF2-40B4-BE49-F238E27FC236}">
                <a16:creationId xmlns:a16="http://schemas.microsoft.com/office/drawing/2014/main" id="{07F5A3C5-649C-40C2-A09D-C77A98B78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593" y="1310481"/>
            <a:ext cx="87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518</a:t>
            </a:r>
          </a:p>
        </p:txBody>
      </p:sp>
      <p:grpSp>
        <p:nvGrpSpPr>
          <p:cNvPr id="44" name="Group 66">
            <a:extLst>
              <a:ext uri="{FF2B5EF4-FFF2-40B4-BE49-F238E27FC236}">
                <a16:creationId xmlns:a16="http://schemas.microsoft.com/office/drawing/2014/main" id="{96D82C92-B9DA-4C37-B0F3-0DCE29032C41}"/>
              </a:ext>
            </a:extLst>
          </p:cNvPr>
          <p:cNvGrpSpPr>
            <a:grpSpLocks/>
          </p:cNvGrpSpPr>
          <p:nvPr/>
        </p:nvGrpSpPr>
        <p:grpSpPr bwMode="auto">
          <a:xfrm>
            <a:off x="4424687" y="1376597"/>
            <a:ext cx="819151" cy="1431301"/>
            <a:chOff x="2299" y="1252"/>
            <a:chExt cx="516" cy="656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B9588C0-2658-4B5A-B7E4-A9EECCDA08BF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607E78D-4545-4DC6-AA7F-95761EFAB95A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47" name="TextBox 36">
            <a:extLst>
              <a:ext uri="{FF2B5EF4-FFF2-40B4-BE49-F238E27FC236}">
                <a16:creationId xmlns:a16="http://schemas.microsoft.com/office/drawing/2014/main" id="{ED8315E4-D17A-475A-B803-7BCCA1436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137" y="19869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TextBox 38">
            <a:extLst>
              <a:ext uri="{FF2B5EF4-FFF2-40B4-BE49-F238E27FC236}">
                <a16:creationId xmlns:a16="http://schemas.microsoft.com/office/drawing/2014/main" id="{164250B4-9FF1-4523-8185-FF0E84DCE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2002" y="175803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TextBox 39">
            <a:extLst>
              <a:ext uri="{FF2B5EF4-FFF2-40B4-BE49-F238E27FC236}">
                <a16:creationId xmlns:a16="http://schemas.microsoft.com/office/drawing/2014/main" id="{9FEB974C-595E-4174-8203-A23EA2E18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2661" y="176380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42BF50A-D7BB-4BDC-A4EA-68D90B24B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530" y="198273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" name="TextBox 38">
            <a:extLst>
              <a:ext uri="{FF2B5EF4-FFF2-40B4-BE49-F238E27FC236}">
                <a16:creationId xmlns:a16="http://schemas.microsoft.com/office/drawing/2014/main" id="{E703E92E-4280-4111-9E03-8AEB10A94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019" y="220461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14E7AD-42F4-4CFE-A117-71CCFC01A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816" y="21995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3" name="TextBox 36">
            <a:extLst>
              <a:ext uri="{FF2B5EF4-FFF2-40B4-BE49-F238E27FC236}">
                <a16:creationId xmlns:a16="http://schemas.microsoft.com/office/drawing/2014/main" id="{93B54D9A-DB84-4038-8C37-ED852BA76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333" y="198273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4" name="TextBox 38">
            <a:extLst>
              <a:ext uri="{FF2B5EF4-FFF2-40B4-BE49-F238E27FC236}">
                <a16:creationId xmlns:a16="http://schemas.microsoft.com/office/drawing/2014/main" id="{A23B3EB9-98E0-4865-9B0D-A59FAAB5A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6537" y="266869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5" name="TextBox 43">
            <a:extLst>
              <a:ext uri="{FF2B5EF4-FFF2-40B4-BE49-F238E27FC236}">
                <a16:creationId xmlns:a16="http://schemas.microsoft.com/office/drawing/2014/main" id="{DBF121E7-D904-4A00-9C8F-9A66CD7EC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131" y="127932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6" name="TextBox 49">
            <a:extLst>
              <a:ext uri="{FF2B5EF4-FFF2-40B4-BE49-F238E27FC236}">
                <a16:creationId xmlns:a16="http://schemas.microsoft.com/office/drawing/2014/main" id="{623A8D9E-6410-478D-922D-D68E0537F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4218" y="1262856"/>
            <a:ext cx="87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844</a:t>
            </a:r>
          </a:p>
        </p:txBody>
      </p:sp>
      <p:grpSp>
        <p:nvGrpSpPr>
          <p:cNvPr id="57" name="Group 66">
            <a:extLst>
              <a:ext uri="{FF2B5EF4-FFF2-40B4-BE49-F238E27FC236}">
                <a16:creationId xmlns:a16="http://schemas.microsoft.com/office/drawing/2014/main" id="{ECE86CFE-ABED-49DC-9DAF-86EF5A044559}"/>
              </a:ext>
            </a:extLst>
          </p:cNvPr>
          <p:cNvGrpSpPr>
            <a:grpSpLocks/>
          </p:cNvGrpSpPr>
          <p:nvPr/>
        </p:nvGrpSpPr>
        <p:grpSpPr bwMode="auto">
          <a:xfrm>
            <a:off x="7139312" y="1328972"/>
            <a:ext cx="819151" cy="1431301"/>
            <a:chOff x="2299" y="1252"/>
            <a:chExt cx="516" cy="656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9A73406-B72D-46C4-9FCC-4FF3502C5B2E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4369A57-3F35-4495-AAE2-125E27224F5D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60" name="TextBox 36">
            <a:extLst>
              <a:ext uri="{FF2B5EF4-FFF2-40B4-BE49-F238E27FC236}">
                <a16:creationId xmlns:a16="http://schemas.microsoft.com/office/drawing/2014/main" id="{1FC8BD51-A9C1-4C09-8347-AA0FDE3C6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762" y="192979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1" name="TextBox 38">
            <a:extLst>
              <a:ext uri="{FF2B5EF4-FFF2-40B4-BE49-F238E27FC236}">
                <a16:creationId xmlns:a16="http://schemas.microsoft.com/office/drawing/2014/main" id="{68B8601C-9E31-496C-B342-1E8A1AF4D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7102" y="173898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2" name="TextBox 39">
            <a:extLst>
              <a:ext uri="{FF2B5EF4-FFF2-40B4-BE49-F238E27FC236}">
                <a16:creationId xmlns:a16="http://schemas.microsoft.com/office/drawing/2014/main" id="{27F37350-3574-4338-8B8F-9CA180128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236" y="173522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B907508-6AA1-4094-998A-A8AEDCEC1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0155" y="192558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4" name="TextBox 38">
            <a:extLst>
              <a:ext uri="{FF2B5EF4-FFF2-40B4-BE49-F238E27FC236}">
                <a16:creationId xmlns:a16="http://schemas.microsoft.com/office/drawing/2014/main" id="{540E49C5-F770-4EB4-8D7A-23E53E1C1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3644" y="21569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60207AC-45BE-428D-9661-11522961F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3441" y="215191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6" name="TextBox 36">
            <a:extLst>
              <a:ext uri="{FF2B5EF4-FFF2-40B4-BE49-F238E27FC236}">
                <a16:creationId xmlns:a16="http://schemas.microsoft.com/office/drawing/2014/main" id="{C92F267F-233F-43CC-8DD6-B190D340B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958" y="192558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7" name="TextBox 38">
            <a:extLst>
              <a:ext uri="{FF2B5EF4-FFF2-40B4-BE49-F238E27FC236}">
                <a16:creationId xmlns:a16="http://schemas.microsoft.com/office/drawing/2014/main" id="{9C4523FE-C29B-474C-8ABA-001B6AF6B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162" y="2621073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8" name="TextBox 43">
            <a:extLst>
              <a:ext uri="{FF2B5EF4-FFF2-40B4-BE49-F238E27FC236}">
                <a16:creationId xmlns:a16="http://schemas.microsoft.com/office/drawing/2014/main" id="{D197A5B5-E996-42CE-B988-37F5E1B22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7581" y="113644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9" name="TextBox 49">
            <a:extLst>
              <a:ext uri="{FF2B5EF4-FFF2-40B4-BE49-F238E27FC236}">
                <a16:creationId xmlns:a16="http://schemas.microsoft.com/office/drawing/2014/main" id="{BEBE7C28-7469-424F-BEA9-843959FAF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668" y="1119981"/>
            <a:ext cx="87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810</a:t>
            </a:r>
          </a:p>
        </p:txBody>
      </p:sp>
      <p:grpSp>
        <p:nvGrpSpPr>
          <p:cNvPr id="70" name="Group 66">
            <a:extLst>
              <a:ext uri="{FF2B5EF4-FFF2-40B4-BE49-F238E27FC236}">
                <a16:creationId xmlns:a16="http://schemas.microsoft.com/office/drawing/2014/main" id="{ABD2DD85-CC9F-41E2-B39B-84678A7972C0}"/>
              </a:ext>
            </a:extLst>
          </p:cNvPr>
          <p:cNvGrpSpPr>
            <a:grpSpLocks/>
          </p:cNvGrpSpPr>
          <p:nvPr/>
        </p:nvGrpSpPr>
        <p:grpSpPr bwMode="auto">
          <a:xfrm>
            <a:off x="9977762" y="1186097"/>
            <a:ext cx="819151" cy="1431301"/>
            <a:chOff x="2299" y="1252"/>
            <a:chExt cx="516" cy="656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F8821E2-A036-47FB-8D07-613D9493EF34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1B361F7-3AE4-4F56-B40D-9B38212F7BB9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73" name="TextBox 36">
            <a:extLst>
              <a:ext uri="{FF2B5EF4-FFF2-40B4-BE49-F238E27FC236}">
                <a16:creationId xmlns:a16="http://schemas.microsoft.com/office/drawing/2014/main" id="{49A85BF4-15CD-4550-9323-5E1AC609B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9212" y="18059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4" name="TextBox 38">
            <a:extLst>
              <a:ext uri="{FF2B5EF4-FFF2-40B4-BE49-F238E27FC236}">
                <a16:creationId xmlns:a16="http://schemas.microsoft.com/office/drawing/2014/main" id="{22C46874-B657-45C5-9450-BA9962831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527" y="155800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5" name="TextBox 39">
            <a:extLst>
              <a:ext uri="{FF2B5EF4-FFF2-40B4-BE49-F238E27FC236}">
                <a16:creationId xmlns:a16="http://schemas.microsoft.com/office/drawing/2014/main" id="{C7D69BFC-5949-4D66-AB88-326F85BEB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6236" y="1554253"/>
            <a:ext cx="3459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F71722-D42B-47CE-8830-DEABD86FE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130" y="18017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8329749-9322-4BA9-A729-8511C5F43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1891" y="20090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6129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3" grpId="0"/>
      <p:bldP spid="74" grpId="0"/>
      <p:bldP spid="75" grpId="0"/>
      <p:bldP spid="76" grpId="0"/>
      <p:bldP spid="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67819F-7E8E-496C-AE0E-C9E669D40C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4" y="207828"/>
            <a:ext cx="912427" cy="7945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999FA4-CC96-4A6B-B741-642DA9C233A8}"/>
              </a:ext>
            </a:extLst>
          </p:cNvPr>
          <p:cNvSpPr txBox="1"/>
          <p:nvPr/>
        </p:nvSpPr>
        <p:spPr>
          <a:xfrm>
            <a:off x="1625151" y="356214"/>
            <a:ext cx="9907918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sz="3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sz="3599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AB81B6-348A-4671-9BF8-59E43C37C7E2}"/>
              </a:ext>
            </a:extLst>
          </p:cNvPr>
          <p:cNvSpPr txBox="1"/>
          <p:nvPr/>
        </p:nvSpPr>
        <p:spPr>
          <a:xfrm>
            <a:off x="6943725" y="942975"/>
            <a:ext cx="481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400 : 4</a:t>
            </a:r>
          </a:p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600 : 3</a:t>
            </a:r>
          </a:p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800 :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F3BD20-B022-4C08-96AB-AADE75070E50}"/>
              </a:ext>
            </a:extLst>
          </p:cNvPr>
          <p:cNvSpPr txBox="1"/>
          <p:nvPr/>
        </p:nvSpPr>
        <p:spPr>
          <a:xfrm>
            <a:off x="66674" y="2957810"/>
            <a:ext cx="51858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400 : 4</a:t>
            </a:r>
          </a:p>
          <a:p>
            <a:pPr algn="just"/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: 4 = 1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endParaRPr lang="en-US" sz="32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               400 : 4 = 100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EB7E2E-81D2-48D0-969E-42C5952BDFBC}"/>
              </a:ext>
            </a:extLst>
          </p:cNvPr>
          <p:cNvSpPr txBox="1"/>
          <p:nvPr/>
        </p:nvSpPr>
        <p:spPr>
          <a:xfrm>
            <a:off x="5915025" y="3014960"/>
            <a:ext cx="52942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 : 3 </a:t>
            </a:r>
          </a:p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 6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: 3 = 2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600 : 3 = 200</a:t>
            </a:r>
            <a:endParaRPr lang="en-US" sz="32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BD99A4-87E5-4C5E-A4DB-EC4B51A0F842}"/>
              </a:ext>
            </a:extLst>
          </p:cNvPr>
          <p:cNvSpPr txBox="1"/>
          <p:nvPr/>
        </p:nvSpPr>
        <p:spPr>
          <a:xfrm>
            <a:off x="3390900" y="4529435"/>
            <a:ext cx="52942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 : 2 </a:t>
            </a:r>
          </a:p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 8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: 2 = 4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800 : 2 = 400</a:t>
            </a:r>
            <a:endParaRPr lang="en-US" sz="32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27402E-DBB0-9F1E-59B8-E1BCEEC8B6A3}"/>
              </a:ext>
            </a:extLst>
          </p:cNvPr>
          <p:cNvSpPr/>
          <p:nvPr/>
        </p:nvSpPr>
        <p:spPr>
          <a:xfrm>
            <a:off x="669851" y="1201479"/>
            <a:ext cx="4465675" cy="14672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F4FAEB-702E-9124-3A02-77529DAD6B07}"/>
              </a:ext>
            </a:extLst>
          </p:cNvPr>
          <p:cNvSpPr txBox="1"/>
          <p:nvPr/>
        </p:nvSpPr>
        <p:spPr>
          <a:xfrm>
            <a:off x="1531088" y="1244009"/>
            <a:ext cx="333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600 : 2 =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8A7665-C2C9-EC60-1FCD-EBEC4A7A621C}"/>
              </a:ext>
            </a:extLst>
          </p:cNvPr>
          <p:cNvSpPr txBox="1"/>
          <p:nvPr/>
        </p:nvSpPr>
        <p:spPr>
          <a:xfrm>
            <a:off x="935664" y="1733106"/>
            <a:ext cx="4284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6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: 2 = 3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9C0F63-CA19-84A1-5C37-50C0751E172B}"/>
              </a:ext>
            </a:extLst>
          </p:cNvPr>
          <p:cNvSpPr txBox="1"/>
          <p:nvPr/>
        </p:nvSpPr>
        <p:spPr>
          <a:xfrm>
            <a:off x="871869" y="2158408"/>
            <a:ext cx="4284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600 : 2 = 300</a:t>
            </a:r>
          </a:p>
        </p:txBody>
      </p:sp>
    </p:spTree>
    <p:extLst>
      <p:ext uri="{BB962C8B-B14F-4D97-AF65-F5344CB8AC3E}">
        <p14:creationId xmlns:p14="http://schemas.microsoft.com/office/powerpoint/2010/main" val="379492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build="p"/>
      <p:bldP spid="21" grpId="0" build="p"/>
      <p:bldP spid="22" grpId="0" build="p"/>
      <p:bldP spid="2" grpId="0" animBg="1"/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D2C5E7-6DF3-4560-A67C-5C1A6B036F23}"/>
              </a:ext>
            </a:extLst>
          </p:cNvPr>
          <p:cNvSpPr/>
          <p:nvPr/>
        </p:nvSpPr>
        <p:spPr>
          <a:xfrm>
            <a:off x="714375" y="180974"/>
            <a:ext cx="1323975" cy="504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D42DAD-FEB2-41E1-B885-9B13FAE7F3F3}"/>
              </a:ext>
            </a:extLst>
          </p:cNvPr>
          <p:cNvGrpSpPr/>
          <p:nvPr/>
        </p:nvGrpSpPr>
        <p:grpSpPr>
          <a:xfrm>
            <a:off x="66675" y="981075"/>
            <a:ext cx="11687175" cy="1077218"/>
            <a:chOff x="66675" y="981075"/>
            <a:chExt cx="11687175" cy="10772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CE5C13-B66B-4185-831A-D24966CD799D}"/>
                </a:ext>
              </a:extLst>
            </p:cNvPr>
            <p:cNvSpPr txBox="1"/>
            <p:nvPr/>
          </p:nvSpPr>
          <p:spPr>
            <a:xfrm>
              <a:off x="66675" y="981075"/>
              <a:ext cx="116871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rô-bốt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600 g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khối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ru-bích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giống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Vậy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khối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ru-bích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     g.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5F6E4EE-F742-4EB1-98C5-6AE5035A729A}"/>
                </a:ext>
              </a:extLst>
            </p:cNvPr>
            <p:cNvSpPr/>
            <p:nvPr/>
          </p:nvSpPr>
          <p:spPr>
            <a:xfrm>
              <a:off x="4756076" y="1564315"/>
              <a:ext cx="600075" cy="4667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C6541C9-4D10-4A32-A589-C5C317A6F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428875"/>
            <a:ext cx="5123426" cy="2819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FA12BF-4876-42D1-9AE9-F773586DF644}"/>
              </a:ext>
            </a:extLst>
          </p:cNvPr>
          <p:cNvSpPr txBox="1"/>
          <p:nvPr/>
        </p:nvSpPr>
        <p:spPr>
          <a:xfrm>
            <a:off x="5703703" y="2524125"/>
            <a:ext cx="59070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ru-bích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600 : 4 = 150 (g)</a:t>
            </a:r>
          </a:p>
          <a:p>
            <a:pPr algn="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150 g</a:t>
            </a:r>
          </a:p>
        </p:txBody>
      </p:sp>
    </p:spTree>
    <p:extLst>
      <p:ext uri="{BB962C8B-B14F-4D97-AF65-F5344CB8AC3E}">
        <p14:creationId xmlns:p14="http://schemas.microsoft.com/office/powerpoint/2010/main" val="203349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D2C5E7-6DF3-4560-A67C-5C1A6B036F23}"/>
              </a:ext>
            </a:extLst>
          </p:cNvPr>
          <p:cNvSpPr/>
          <p:nvPr/>
        </p:nvSpPr>
        <p:spPr>
          <a:xfrm>
            <a:off x="714375" y="180974"/>
            <a:ext cx="5086350" cy="504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17A10-0193-4D26-AA27-752C1399494F}"/>
              </a:ext>
            </a:extLst>
          </p:cNvPr>
          <p:cNvSpPr txBox="1"/>
          <p:nvPr/>
        </p:nvSpPr>
        <p:spPr>
          <a:xfrm>
            <a:off x="295275" y="1047750"/>
            <a:ext cx="11639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Rô-bốt, Mai và Việt lần lượt tung 3 quân cờ của mình vào một tấm bảng. Kết quả tung và số điểm của mỗi bạn nhận được như sau: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BC8AF7-30D2-45B3-B6A0-A0F207748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2128837"/>
            <a:ext cx="6505575" cy="2684695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4C55104-9A25-4343-873E-00029EDCF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032244"/>
              </p:ext>
            </p:extLst>
          </p:nvPr>
        </p:nvGraphicFramePr>
        <p:xfrm>
          <a:off x="2714625" y="5559584"/>
          <a:ext cx="6838950" cy="487680"/>
        </p:xfrm>
        <a:graphic>
          <a:graphicData uri="http://schemas.openxmlformats.org/drawingml/2006/table">
            <a:tbl>
              <a:tblPr/>
              <a:tblGrid>
                <a:gridCol w="2279650">
                  <a:extLst>
                    <a:ext uri="{9D8B030D-6E8A-4147-A177-3AD203B41FA5}">
                      <a16:colId xmlns:a16="http://schemas.microsoft.com/office/drawing/2014/main" val="1215702346"/>
                    </a:ext>
                  </a:extLst>
                </a:gridCol>
                <a:gridCol w="2279650">
                  <a:extLst>
                    <a:ext uri="{9D8B030D-6E8A-4147-A177-3AD203B41FA5}">
                      <a16:colId xmlns:a16="http://schemas.microsoft.com/office/drawing/2014/main" val="2900107371"/>
                    </a:ext>
                  </a:extLst>
                </a:gridCol>
                <a:gridCol w="2279650">
                  <a:extLst>
                    <a:ext uri="{9D8B030D-6E8A-4147-A177-3AD203B41FA5}">
                      <a16:colId xmlns:a16="http://schemas.microsoft.com/office/drawing/2014/main" val="5491460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A. 115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điểm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 B. 125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điểm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 C. 135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điểm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435972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CC7621C3-87C4-490C-BCAA-7AE438F0D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350" y="4847938"/>
            <a:ext cx="77616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điểm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Việt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nhận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được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là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269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2F6C766-9BED-453F-82D4-230AB4CB67A4}"/>
              </a:ext>
            </a:extLst>
          </p:cNvPr>
          <p:cNvSpPr txBox="1"/>
          <p:nvPr/>
        </p:nvSpPr>
        <p:spPr>
          <a:xfrm>
            <a:off x="1076325" y="320772"/>
            <a:ext cx="98488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tắt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Rô-bốt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nằm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Mai: 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nằm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375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nằm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...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44318E-E516-4C46-AC11-AFA3AB58C95F}"/>
              </a:ext>
            </a:extLst>
          </p:cNvPr>
          <p:cNvSpPr txBox="1"/>
          <p:nvPr/>
        </p:nvSpPr>
        <p:spPr>
          <a:xfrm>
            <a:off x="723678" y="2568672"/>
            <a:ext cx="1146832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giải:</a:t>
            </a:r>
          </a:p>
          <a:p>
            <a:pPr algn="ctr"/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Mỗi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quân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cờ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được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vào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bảng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tương ứng với số điểm là:</a:t>
            </a:r>
          </a:p>
          <a:p>
            <a:pPr algn="ctr"/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375 : 3 = 125 (điểm)</a:t>
            </a:r>
          </a:p>
          <a:p>
            <a:pPr algn="just"/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Việt có 1 quân cờ được vào tấm bảng nên số điểm của Việt là: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125 điểm.</a:t>
            </a:r>
          </a:p>
          <a:p>
            <a:pPr algn="ctr"/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 đáp án B.</a:t>
            </a:r>
          </a:p>
        </p:txBody>
      </p:sp>
    </p:spTree>
    <p:extLst>
      <p:ext uri="{BB962C8B-B14F-4D97-AF65-F5344CB8AC3E}">
        <p14:creationId xmlns:p14="http://schemas.microsoft.com/office/powerpoint/2010/main" val="35656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D2C5E7-6DF3-4560-A67C-5C1A6B036F23}"/>
              </a:ext>
            </a:extLst>
          </p:cNvPr>
          <p:cNvSpPr/>
          <p:nvPr/>
        </p:nvSpPr>
        <p:spPr>
          <a:xfrm>
            <a:off x="714375" y="180974"/>
            <a:ext cx="10820400" cy="16859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Một trang trại có 15 con lạc đà có 1 bướu, còn lại là lạc đà có 2 bướu. Biết rằng chúng có tất cả 225 cái bướu. Hỏi trang trại đó có bao nhiêu con lạc đà có 2 bướu?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1D41D1-FA67-4F01-BCC3-CF72DC3B4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279" y="2193756"/>
            <a:ext cx="4591272" cy="29687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62AEC9-B031-4AB8-A05B-2BE07737B01C}"/>
              </a:ext>
            </a:extLst>
          </p:cNvPr>
          <p:cNvSpPr txBox="1"/>
          <p:nvPr/>
        </p:nvSpPr>
        <p:spPr>
          <a:xfrm>
            <a:off x="0" y="1970812"/>
            <a:ext cx="725805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Gợi</a:t>
            </a:r>
            <a:r>
              <a:rPr kumimoji="0" lang="en-US" sz="2800" b="1" i="0" u="sng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2800" dirty="0">
                <a:latin typeface="Cambria" panose="02040503050406030204" pitchFamily="18" charset="0"/>
                <a:ea typeface="Cambria" panose="02040503050406030204" pitchFamily="18" charset="0"/>
              </a:rPr>
              <a:t>Trang trại có 15 con lạc đà 1 bướu nên tổng số bướu của những con lạc đà có 1 bướu là 15.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2800" dirty="0">
                <a:latin typeface="Cambria" panose="02040503050406030204" pitchFamily="18" charset="0"/>
                <a:ea typeface="Cambria" panose="02040503050406030204" pitchFamily="18" charset="0"/>
              </a:rPr>
              <a:t>Như vậy, tổng số bướu của những con lạc đà có 2 bướu là: 225 - 15 = 210 (cái)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 con lạc đà có 2 bướu của trang trại đó là: 210: 2 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/>
            <a:endParaRPr lang="nl-N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9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44318E-E516-4C46-AC11-AFA3AB58C95F}"/>
              </a:ext>
            </a:extLst>
          </p:cNvPr>
          <p:cNvSpPr txBox="1"/>
          <p:nvPr/>
        </p:nvSpPr>
        <p:spPr>
          <a:xfrm>
            <a:off x="600075" y="1046887"/>
            <a:ext cx="112395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giải: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nl-N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con lạc đà có 1 bướu có tất cả 15 cái bướu.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 số bướu của lạc đà có 2 bướu là: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225 – 15 = 210 (cái)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con lạc đà có 2 bướu trong trang trại là: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210 : 2 = 105 (con)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Đáp số: 105 con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7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621</Words>
  <Application>Microsoft Office PowerPoint</Application>
  <PresentationFormat>Widescreen</PresentationFormat>
  <Paragraphs>112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微软雅黑</vt:lpstr>
      <vt:lpstr>宋体</vt:lpstr>
      <vt:lpstr>Arial</vt:lpstr>
      <vt:lpstr>Calibri</vt:lpstr>
      <vt:lpstr>Cambria</vt:lpstr>
      <vt:lpstr>等线</vt:lpstr>
      <vt:lpstr>iCiel Cadena</vt:lpstr>
      <vt:lpstr>ITC Avant Garde Std Bk</vt:lpstr>
      <vt:lpstr>Open Sans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67</cp:revision>
  <dcterms:created xsi:type="dcterms:W3CDTF">2022-09-23T00:35:01Z</dcterms:created>
  <dcterms:modified xsi:type="dcterms:W3CDTF">2025-12-17T09:54:06Z</dcterms:modified>
</cp:coreProperties>
</file>