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13" r:id="rId5"/>
    <p:sldMasterId id="2147483715" r:id="rId6"/>
  </p:sldMasterIdLst>
  <p:notesMasterIdLst>
    <p:notesMasterId r:id="rId27"/>
  </p:notesMasterIdLst>
  <p:sldIdLst>
    <p:sldId id="351" r:id="rId7"/>
    <p:sldId id="4415" r:id="rId8"/>
    <p:sldId id="4416" r:id="rId9"/>
    <p:sldId id="397" r:id="rId10"/>
    <p:sldId id="527" r:id="rId11"/>
    <p:sldId id="490" r:id="rId12"/>
    <p:sldId id="362" r:id="rId13"/>
    <p:sldId id="530" r:id="rId14"/>
    <p:sldId id="531" r:id="rId15"/>
    <p:sldId id="532" r:id="rId16"/>
    <p:sldId id="406" r:id="rId17"/>
    <p:sldId id="460" r:id="rId18"/>
    <p:sldId id="479" r:id="rId19"/>
    <p:sldId id="466" r:id="rId20"/>
    <p:sldId id="526" r:id="rId21"/>
    <p:sldId id="468" r:id="rId22"/>
    <p:sldId id="4413" r:id="rId23"/>
    <p:sldId id="491" r:id="rId24"/>
    <p:sldId id="4414" r:id="rId25"/>
    <p:sldId id="30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2892F3CC-E5BB-4226-9558-545C1DA74046}">
          <p14:sldIdLst>
            <p14:sldId id="351"/>
            <p14:sldId id="4415"/>
          </p14:sldIdLst>
        </p14:section>
        <p14:section name="Mục Chưa có tên" id="{AD4C674C-42C5-48D3-BF98-D4A4D54F665F}">
          <p14:sldIdLst>
            <p14:sldId id="4416"/>
            <p14:sldId id="397"/>
            <p14:sldId id="527"/>
            <p14:sldId id="490"/>
            <p14:sldId id="362"/>
            <p14:sldId id="530"/>
            <p14:sldId id="531"/>
            <p14:sldId id="532"/>
            <p14:sldId id="406"/>
            <p14:sldId id="460"/>
            <p14:sldId id="479"/>
            <p14:sldId id="466"/>
            <p14:sldId id="526"/>
            <p14:sldId id="468"/>
            <p14:sldId id="4413"/>
            <p14:sldId id="491"/>
            <p14:sldId id="4414"/>
            <p14:sldId id="30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132" autoAdjust="0"/>
  </p:normalViewPr>
  <p:slideViewPr>
    <p:cSldViewPr snapToGrid="0">
      <p:cViewPr>
        <p:scale>
          <a:sx n="52" d="100"/>
          <a:sy n="52" d="100"/>
        </p:scale>
        <p:origin x="1228" y="564"/>
      </p:cViewPr>
      <p:guideLst/>
    </p:cSldViewPr>
  </p:slideViewPr>
  <p:notesTextViewPr>
    <p:cViewPr>
      <p:scale>
        <a:sx n="1" d="1"/>
        <a:sy n="1" d="1"/>
      </p:scale>
      <p:origin x="0" y="0"/>
    </p:cViewPr>
  </p:notesTextViewPr>
  <p:sorterViewPr>
    <p:cViewPr>
      <p:scale>
        <a:sx n="80" d="100"/>
        <a:sy n="80" d="100"/>
      </p:scale>
      <p:origin x="0" y="-77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C625-66BD-4D8D-80B8-8C16BD8BC298}"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8B395-2C21-4C6D-816C-E79C7585010A}" type="slidenum">
              <a:rPr lang="en-US" smtClean="0"/>
              <a:t>‹#›</a:t>
            </a:fld>
            <a:endParaRPr lang="en-US"/>
          </a:p>
        </p:txBody>
      </p:sp>
    </p:spTree>
    <p:extLst>
      <p:ext uri="{BB962C8B-B14F-4D97-AF65-F5344CB8AC3E}">
        <p14:creationId xmlns:p14="http://schemas.microsoft.com/office/powerpoint/2010/main" val="79810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5</a:t>
            </a:fld>
            <a:endParaRPr lang="en-US"/>
          </a:p>
        </p:txBody>
      </p:sp>
    </p:spTree>
    <p:extLst>
      <p:ext uri="{BB962C8B-B14F-4D97-AF65-F5344CB8AC3E}">
        <p14:creationId xmlns:p14="http://schemas.microsoft.com/office/powerpoint/2010/main" val="501034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B208B395-2C21-4C6D-816C-E79C7585010A}" type="slidenum">
              <a:rPr lang="en-US" smtClean="0"/>
              <a:t>7</a:t>
            </a:fld>
            <a:endParaRPr lang="en-US"/>
          </a:p>
        </p:txBody>
      </p:sp>
    </p:spTree>
    <p:extLst>
      <p:ext uri="{BB962C8B-B14F-4D97-AF65-F5344CB8AC3E}">
        <p14:creationId xmlns:p14="http://schemas.microsoft.com/office/powerpoint/2010/main" val="2209158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10</a:t>
            </a:fld>
            <a:endParaRPr lang="en-US"/>
          </a:p>
        </p:txBody>
      </p:sp>
    </p:spTree>
    <p:extLst>
      <p:ext uri="{BB962C8B-B14F-4D97-AF65-F5344CB8AC3E}">
        <p14:creationId xmlns:p14="http://schemas.microsoft.com/office/powerpoint/2010/main" val="3424959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chìa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khóa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Nêu giọng đọc và tìm từ cần nhấn giọng.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97554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18</a:t>
            </a:fld>
            <a:endParaRPr lang="en-US"/>
          </a:p>
        </p:txBody>
      </p:sp>
    </p:spTree>
    <p:extLst>
      <p:ext uri="{BB962C8B-B14F-4D97-AF65-F5344CB8AC3E}">
        <p14:creationId xmlns:p14="http://schemas.microsoft.com/office/powerpoint/2010/main" val="273662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99706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04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77892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751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9/15/2025</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7403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9/15/2025</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228259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9/15/2025</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6906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9/15/2025</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14011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9/15/2025</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780249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9/15/2025</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038947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9/15/2025</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lvl1pPr algn="ctr">
              <a:defRPr>
                <a:solidFill>
                  <a:schemeClr val="bg1"/>
                </a:solidFill>
              </a:defRPr>
            </a:lvl1pPr>
          </a:lstStyle>
          <a:p>
            <a:r>
              <a:rPr lang="en-US" dirty="0"/>
              <a:t>Vu Quynh Sam</a:t>
            </a:r>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4331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9/15/2025</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8268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57056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9/15/2025</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87725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9/15/2025</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938639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9/15/2025</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36373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120853928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03913629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04184565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30050771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2025/9/15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4834124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2025/9/15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2778295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2025/9/15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3090956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29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82484958"/>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9810480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69221427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1111149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98577398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565395408"/>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55158"/>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47602783"/>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420073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90237237"/>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585101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0688774"/>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12197219"/>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07333699"/>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39925591"/>
      </p:ext>
    </p:extLst>
  </p:cSld>
  <p:clrMapOvr>
    <a:masterClrMapping/>
  </p:clrMapOvr>
  <p:transition spd="slow">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047731"/>
      </p:ext>
    </p:extLst>
  </p:cSld>
  <p:clrMapOvr>
    <a:masterClrMapping/>
  </p:clrMapOvr>
  <p:transition spd="slow">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081534"/>
      </p:ext>
    </p:extLst>
  </p:cSld>
  <p:clrMapOvr>
    <a:masterClrMapping/>
  </p:clrMapOvr>
  <p:transition spd="slow">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403762"/>
      </p:ext>
    </p:extLst>
  </p:cSld>
  <p:clrMapOvr>
    <a:masterClrMapping/>
  </p:clrMapOvr>
  <p:transition spd="slow">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71285439"/>
      </p:ext>
    </p:extLst>
  </p:cSld>
  <p:clrMapOvr>
    <a:masterClrMapping/>
  </p:clrMapOvr>
  <p:transition spd="slow">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5321049"/>
      </p:ext>
    </p:extLst>
  </p:cSld>
  <p:clrMapOvr>
    <a:masterClrMapping/>
  </p:clrMapOvr>
  <p:transition spd="slow">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68214051"/>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9586521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9/15/2025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85263596"/>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62569F-9AA2-4440-A7AE-4B70B05107FF}"/>
              </a:ext>
            </a:extLst>
          </p:cNvPr>
          <p:cNvSpPr>
            <a:spLocks noGrp="1"/>
          </p:cNvSpPr>
          <p:nvPr>
            <p:ph type="dt" sz="half" idx="10"/>
          </p:nvPr>
        </p:nvSpPr>
        <p:spPr/>
        <p:txBody>
          <a:bodyPr/>
          <a:lstStyle/>
          <a:p>
            <a:fld id="{D119E34F-6D4D-44FA-9068-21642AD9CE05}" type="datetimeFigureOut">
              <a:rPr lang="en-US" smtClean="0"/>
              <a:t>9/15/2025</a:t>
            </a:fld>
            <a:endParaRPr lang="en-US"/>
          </a:p>
        </p:txBody>
      </p:sp>
      <p:sp>
        <p:nvSpPr>
          <p:cNvPr id="3" name="Footer Placeholder 2">
            <a:extLst>
              <a:ext uri="{FF2B5EF4-FFF2-40B4-BE49-F238E27FC236}">
                <a16:creationId xmlns:a16="http://schemas.microsoft.com/office/drawing/2014/main" id="{5D2F8AA8-F6CD-480F-A989-4E57932EB2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D6B7AD-522E-41AF-AE72-DA501BD57D68}"/>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16284151"/>
      </p:ext>
    </p:extLst>
  </p:cSld>
  <p:clrMapOvr>
    <a:masterClrMapping/>
  </p:clrMapOvr>
  <p:transition spd="slow">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9/15/2025</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7845205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9/15/2025</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482985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9/15/2025</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104933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9/15/2025</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047522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9/15/2025</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9870398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9/15/2025</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79891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9/15/2025</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6848766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9/15/2025</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5151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613860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9/15/2025</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3766913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9/15/2025</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676403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9/15/2025</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9649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0313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2405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2025/9/15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0026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8.jp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1875F6F-E94E-4170-B5D8-B2BCA0C877F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16968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B37E459-C5B6-4AF0-86D6-56ABDAD482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31805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A7EB358-7869-4B49-8885-7123D5E973A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2025/9/15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8830100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8AB129E-1910-4BCB-AAA5-102FFA5E3D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287771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E21C05C-57FB-4423-ADA6-9A00102A15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9/15/2025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448571274"/>
      </p:ext>
    </p:extLst>
  </p:cSld>
  <p:clrMap bg1="lt1" tx1="dk1" bg2="lt2" tx2="dk2" accent1="accent1" accent2="accent2" accent3="accent3" accent4="accent4" accent5="accent5" accent6="accent6" hlink="hlink" folHlink="folHlink"/>
  <p:sldLayoutIdLst>
    <p:sldLayoutId id="2147483714" r:id="rId1"/>
    <p:sldLayoutId id="2147483727" r:id="rId2"/>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C72032B-4BED-41D2-9C10-9296FFE8374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07472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9.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44.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858172E-E445-4BAE-BF96-1CE790619EB3}"/>
              </a:ext>
            </a:extLst>
          </p:cNvPr>
          <p:cNvSpPr txBox="1"/>
          <p:nvPr/>
        </p:nvSpPr>
        <p:spPr>
          <a:xfrm>
            <a:off x="1136138" y="570337"/>
            <a:ext cx="9948907" cy="1328023"/>
          </a:xfrm>
          <a:prstGeom prst="roundRect">
            <a:avLst/>
          </a:prstGeom>
          <a:solidFill>
            <a:srgbClr val="FFFF99"/>
          </a:solidFill>
          <a:ln w="38100">
            <a:solidFill>
              <a:srgbClr val="FFC000"/>
            </a:solidFill>
          </a:ln>
        </p:spPr>
        <p:txBody>
          <a:bodyPr wrap="square" rtlCol="0">
            <a:spAutoFit/>
          </a:bodyPr>
          <a:lstStyle/>
          <a:p>
            <a:pPr algn="ctr" defTabSz="1219170">
              <a:buClr>
                <a:srgbClr val="000000"/>
              </a:buClr>
            </a:pPr>
            <a:r>
              <a:rPr lang="vi-VN"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Trao đổi với bạn về những trò chơi hoặc hoạt động em thường thực hiện khi chơi ngoài trời.</a:t>
            </a:r>
            <a:endParaRPr lang="en-US"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792926-D3DB-E076-C4BB-9E4679BD3D18}"/>
              </a:ext>
            </a:extLst>
          </p:cNvPr>
          <p:cNvGrpSpPr/>
          <p:nvPr/>
        </p:nvGrpSpPr>
        <p:grpSpPr>
          <a:xfrm>
            <a:off x="3550970" y="1682706"/>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Thung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lũng</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Vùng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đất</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trũng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thấp</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giữa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hai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sườn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dốc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4"/>
          <a:stretch>
            <a:fillRect/>
          </a:stretch>
        </p:blipFill>
        <p:spPr>
          <a:xfrm>
            <a:off x="4183145" y="443033"/>
            <a:ext cx="5425910" cy="1609483"/>
          </a:xfrm>
          <a:prstGeom prst="rect">
            <a:avLst/>
          </a:prstGeom>
        </p:spPr>
      </p:pic>
      <p:pic>
        <p:nvPicPr>
          <p:cNvPr id="1026" name="Picture 2" descr="Thung lũng Sủng Là – Đoá hoa kiệt tác giữa cao nguyên đá - Cục Du lịch Quốc  Gia Việt Nam">
            <a:extLst>
              <a:ext uri="{FF2B5EF4-FFF2-40B4-BE49-F238E27FC236}">
                <a16:creationId xmlns:a16="http://schemas.microsoft.com/office/drawing/2014/main" id="{FEC3E71B-072F-6087-9B3B-403D0492A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1266" y="1682706"/>
            <a:ext cx="6259893" cy="3897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33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420942" y="182305"/>
            <a:ext cx="11597640" cy="1344184"/>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1. </a:t>
            </a:r>
            <a:r>
              <a:rPr lang="vi-VN" sz="4267" b="1" kern="0" dirty="0">
                <a:solidFill>
                  <a:srgbClr val="002060"/>
                </a:solidFill>
                <a:latin typeface="Calibri" panose="020F0502020204030204" pitchFamily="34" charset="0"/>
                <a:cs typeface="Calibri" panose="020F0502020204030204" pitchFamily="34" charset="0"/>
                <a:sym typeface="Arial"/>
              </a:rPr>
              <a:t>Khung cảnh thiên nhiên khi các bạn nhỏ đi chăn </a:t>
            </a:r>
            <a:r>
              <a:rPr lang="en-US" sz="4267" b="1" kern="0" dirty="0">
                <a:solidFill>
                  <a:srgbClr val="002060"/>
                </a:solidFill>
                <a:latin typeface="Calibri" panose="020F0502020204030204" pitchFamily="34" charset="0"/>
                <a:cs typeface="Calibri" panose="020F0502020204030204" pitchFamily="34" charset="0"/>
                <a:sym typeface="Arial"/>
              </a:rPr>
              <a:t>t</a:t>
            </a:r>
            <a:r>
              <a:rPr lang="vi-VN" sz="4267" b="1" kern="0" dirty="0">
                <a:solidFill>
                  <a:srgbClr val="002060"/>
                </a:solidFill>
                <a:latin typeface="Calibri" panose="020F0502020204030204" pitchFamily="34" charset="0"/>
                <a:cs typeface="Calibri" panose="020F0502020204030204" pitchFamily="34" charset="0"/>
                <a:sym typeface="Arial"/>
              </a:rPr>
              <a:t>râu được miêu tả thế nào?</a:t>
            </a:r>
          </a:p>
        </p:txBody>
      </p:sp>
      <p:sp>
        <p:nvSpPr>
          <p:cNvPr id="19" name="Rectangle: Rounded Corners 18">
            <a:extLst>
              <a:ext uri="{FF2B5EF4-FFF2-40B4-BE49-F238E27FC236}">
                <a16:creationId xmlns:a16="http://schemas.microsoft.com/office/drawing/2014/main" id="{AAC44552-BC28-4722-ABED-6CDBE0DAFD73}"/>
              </a:ext>
            </a:extLst>
          </p:cNvPr>
          <p:cNvSpPr/>
          <p:nvPr/>
        </p:nvSpPr>
        <p:spPr>
          <a:xfrm>
            <a:off x="1937845" y="2486398"/>
            <a:ext cx="8070436" cy="3677603"/>
          </a:xfrm>
          <a:prstGeom prst="roundRect">
            <a:avLst/>
          </a:prstGeom>
          <a:solidFill>
            <a:srgbClr val="CCFFFF"/>
          </a:solidFill>
          <a:ln w="57150">
            <a:solidFill>
              <a:srgbClr val="0070C0"/>
            </a:solidFill>
          </a:ln>
        </p:spPr>
        <p:txBody>
          <a:bodyPr wrap="square" rtlCol="0">
            <a:spAutoFit/>
          </a:bodyPr>
          <a:lstStyle/>
          <a:p>
            <a:pPr algn="just" defTabSz="1219170">
              <a:buClr>
                <a:srgbClr val="000000"/>
              </a:buClr>
            </a:pPr>
            <a:r>
              <a:rPr lang="vi-VN" sz="3000" kern="0" dirty="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sym typeface="Arial"/>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p:txBody>
      </p:sp>
    </p:spTree>
    <p:extLst>
      <p:ext uri="{BB962C8B-B14F-4D97-AF65-F5344CB8AC3E}">
        <p14:creationId xmlns:p14="http://schemas.microsoft.com/office/powerpoint/2010/main" val="2042753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420942" y="182305"/>
            <a:ext cx="11597640" cy="1344184"/>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vi-VN" sz="4267" b="1" kern="0" dirty="0">
                <a:solidFill>
                  <a:srgbClr val="002060"/>
                </a:solidFill>
                <a:latin typeface="Calibri" panose="020F0502020204030204" pitchFamily="34" charset="0"/>
                <a:cs typeface="Calibri" panose="020F0502020204030204" pitchFamily="34" charset="0"/>
                <a:sym typeface="Arial"/>
              </a:rPr>
              <a:t>Em Bống đã phát hiện ra trò chơi gì? Theo em, vì sao các bạn thích trò chơi đó?</a:t>
            </a:r>
          </a:p>
        </p:txBody>
      </p:sp>
      <p:sp>
        <p:nvSpPr>
          <p:cNvPr id="9" name="Rectangle 8">
            <a:extLst>
              <a:ext uri="{FF2B5EF4-FFF2-40B4-BE49-F238E27FC236}">
                <a16:creationId xmlns:a16="http://schemas.microsoft.com/office/drawing/2014/main" id="{FFB0C56E-279F-ECDC-6310-2BEFE3995AE0}"/>
              </a:ext>
            </a:extLst>
          </p:cNvPr>
          <p:cNvSpPr/>
          <p:nvPr/>
        </p:nvSpPr>
        <p:spPr>
          <a:xfrm>
            <a:off x="2281010" y="5734067"/>
            <a:ext cx="417694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29555B-4102-071B-35F5-CF2E721E7961}"/>
              </a:ext>
            </a:extLst>
          </p:cNvPr>
          <p:cNvSpPr/>
          <p:nvPr/>
        </p:nvSpPr>
        <p:spPr>
          <a:xfrm>
            <a:off x="1995259" y="6191249"/>
            <a:ext cx="4624615" cy="33285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3C0A8CC-766D-4A7F-7C50-F0AC5AECDED8}"/>
              </a:ext>
            </a:extLst>
          </p:cNvPr>
          <p:cNvSpPr txBox="1"/>
          <p:nvPr/>
        </p:nvSpPr>
        <p:spPr>
          <a:xfrm>
            <a:off x="1666875" y="2544436"/>
            <a:ext cx="9220200" cy="3915967"/>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 Bống phát hiện ra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bằng</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cách</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nhẹ</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rồi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mở</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ra</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và</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lặp</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 nào cũng thích trò chơi vì khi thử bịt tai nghe tiếng gió, mỗi bạn đều nghe thấy gió nói theo một cách riêng. Các bạn được phát huy trí tưởng tượng với một trò chơi nghe tưởng như vô lí nhưng lại có thật (bịt tai cũng nghe được)</a:t>
            </a:r>
          </a:p>
        </p:txBody>
      </p:sp>
    </p:spTree>
    <p:extLst>
      <p:ext uri="{BB962C8B-B14F-4D97-AF65-F5344CB8AC3E}">
        <p14:creationId xmlns:p14="http://schemas.microsoft.com/office/powerpoint/2010/main" val="1065529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0" presetClass="exit" presetSubtype="0" fill="hold" grpId="1"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657225" y="182304"/>
            <a:ext cx="11361356" cy="637089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Việc bố hưởng ứng trò chơi của hai anh em nói lên điều gì? Chọn câu trả lời dưới đây hoặc nêu ý kiến của em.</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A. Trò chơi hấp dẫn đến mức người lớn cũng thích chơi.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B. Bố khuyến khích các con chơi những trò chơi ngoài trời.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C. Bố muốn hoà nhập vào thế giới trẻ thơ của các con.</a:t>
            </a:r>
            <a:endParaRPr lang="en-US" sz="4000" kern="0" dirty="0">
              <a:solidFill>
                <a:srgbClr val="002060"/>
              </a:solidFill>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3031A8F6-4E52-2C78-4979-3F8B75D1DAD3}"/>
              </a:ext>
            </a:extLst>
          </p:cNvPr>
          <p:cNvSpPr txBox="1"/>
          <p:nvPr/>
        </p:nvSpPr>
        <p:spPr>
          <a:xfrm>
            <a:off x="923925" y="2553961"/>
            <a:ext cx="11049000" cy="3779758"/>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Ví</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dụ</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Chọn A vì bố nói mới nghe kể thôi bố đã thấy thích trò chơi ấy rồi và mai muốn thử ngay, chứng tỏ trò chơi rất hấp dẫn. Trẻ em và người lớn có những mối quan tâm khác nhau, trò chơi khác nhau, vì thế trò chơi này phải hấp dẫn đến mức nào thì bố mới thể hiện sự hứng thú và hưởng ứng như vậy.</a:t>
            </a:r>
          </a:p>
        </p:txBody>
      </p:sp>
    </p:spTree>
    <p:extLst>
      <p:ext uri="{BB962C8B-B14F-4D97-AF65-F5344CB8AC3E}">
        <p14:creationId xmlns:p14="http://schemas.microsoft.com/office/powerpoint/2010/main" val="18367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420941" y="182304"/>
            <a:ext cx="11597640" cy="158934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267" b="1" kern="0" dirty="0">
                <a:solidFill>
                  <a:srgbClr val="002060"/>
                </a:solidFill>
                <a:latin typeface="Calibri" panose="020F0502020204030204" pitchFamily="34" charset="0"/>
                <a:cs typeface="Calibri" panose="020F0502020204030204" pitchFamily="34" charset="0"/>
                <a:sym typeface="Arial"/>
              </a:rPr>
              <a:t>Tưởng tượng em cũng tham gia vào trò chơi bịt tai nghe gió, nói với các bạn điều em nghe thấy.</a:t>
            </a:r>
            <a:endParaRPr lang="en-US" sz="4267" b="1" kern="0" dirty="0">
              <a:solidFill>
                <a:srgbClr val="002060"/>
              </a:solidFill>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1C71AF26-A6DF-DA55-3CD9-1084BA3F8824}"/>
              </a:ext>
            </a:extLst>
          </p:cNvPr>
          <p:cNvSpPr txBox="1"/>
          <p:nvPr/>
        </p:nvSpPr>
        <p:spPr>
          <a:xfrm>
            <a:off x="4533900" y="3125461"/>
            <a:ext cx="7391400" cy="2281476"/>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Hướng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dẫn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thể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đứng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trước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quạt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hoặc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nhờ</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bên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cạnh</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tạo</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Sau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giống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nhỏ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trong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chuyện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đã</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100104291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p:nvPr/>
        </p:nvSpPr>
        <p:spPr>
          <a:xfrm>
            <a:off x="4013835" y="747395"/>
            <a:ext cx="5095240" cy="2308324"/>
          </a:xfrm>
          <a:prstGeom prst="rect">
            <a:avLst/>
          </a:prstGeom>
          <a:noFill/>
        </p:spPr>
        <p:txBody>
          <a:bodyPr wrap="square" rtlCol="0">
            <a:spAutoFit/>
            <a:scene3d>
              <a:camera prst="orthographicFront"/>
              <a:lightRig rig="threePt" dir="t"/>
            </a:scene3d>
          </a:bodyPr>
          <a:lstStyle/>
          <a:p>
            <a:pPr lvl="0" algn="ctr"/>
            <a:r>
              <a:rPr lang="vi-VN" sz="36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Từ câu chuyện Thanh âm của gió, em có nhận xét gì về trí tưởng tượng của các bạn nhỏ?</a:t>
            </a:r>
            <a:endParaRPr kumimoji="0" lang="en-US"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067301"/>
          </a:xfrm>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21450" y="410533"/>
                  <a:pt x="229030" y="-71461"/>
                  <a:pt x="749066" y="0"/>
                </a:cubicBezTo>
                <a:cubicBezTo>
                  <a:pt x="4094391" y="15282"/>
                  <a:pt x="8940694" y="-336031"/>
                  <a:pt x="10027149" y="0"/>
                </a:cubicBezTo>
                <a:cubicBezTo>
                  <a:pt x="10535348" y="28764"/>
                  <a:pt x="10702726" y="273406"/>
                  <a:pt x="10776215" y="749066"/>
                </a:cubicBezTo>
                <a:cubicBezTo>
                  <a:pt x="10699743" y="1054808"/>
                  <a:pt x="10934408" y="1845202"/>
                  <a:pt x="10776215" y="2318235"/>
                </a:cubicBezTo>
                <a:cubicBezTo>
                  <a:pt x="10839785" y="2683861"/>
                  <a:pt x="10465606" y="3040460"/>
                  <a:pt x="10027149" y="3067301"/>
                </a:cubicBezTo>
                <a:cubicBezTo>
                  <a:pt x="5934123" y="3135820"/>
                  <a:pt x="2955082" y="2893501"/>
                  <a:pt x="749066" y="3067301"/>
                </a:cubicBezTo>
                <a:cubicBezTo>
                  <a:pt x="259319" y="3046230"/>
                  <a:pt x="-28856" y="2731539"/>
                  <a:pt x="0" y="2318235"/>
                </a:cubicBezTo>
                <a:cubicBezTo>
                  <a:pt x="-107394" y="1684333"/>
                  <a:pt x="-8707" y="1149544"/>
                  <a:pt x="0" y="749066"/>
                </a:cubicBezTo>
                <a:close/>
              </a:path>
              <a:path w="10776215" h="3067301" stroke="0" extrusionOk="0">
                <a:moveTo>
                  <a:pt x="0" y="749066"/>
                </a:moveTo>
                <a:cubicBezTo>
                  <a:pt x="-47523" y="313797"/>
                  <a:pt x="271372" y="-270"/>
                  <a:pt x="749066" y="0"/>
                </a:cubicBezTo>
                <a:cubicBezTo>
                  <a:pt x="3279127" y="-436907"/>
                  <a:pt x="5385056" y="382747"/>
                  <a:pt x="10027149" y="0"/>
                </a:cubicBezTo>
                <a:cubicBezTo>
                  <a:pt x="10391815" y="-106852"/>
                  <a:pt x="10727774" y="346118"/>
                  <a:pt x="10776215" y="749066"/>
                </a:cubicBezTo>
                <a:cubicBezTo>
                  <a:pt x="10769858" y="1261087"/>
                  <a:pt x="10853438" y="1558925"/>
                  <a:pt x="10776215" y="2318235"/>
                </a:cubicBezTo>
                <a:cubicBezTo>
                  <a:pt x="10808340" y="2686983"/>
                  <a:pt x="10422037" y="3035464"/>
                  <a:pt x="10027149" y="3067301"/>
                </a:cubicBezTo>
                <a:cubicBezTo>
                  <a:pt x="5736335" y="3012362"/>
                  <a:pt x="4105393" y="3145526"/>
                  <a:pt x="749066" y="3067301"/>
                </a:cubicBezTo>
                <a:cubicBezTo>
                  <a:pt x="317802" y="3081607"/>
                  <a:pt x="-68201" y="2842761"/>
                  <a:pt x="0" y="2318235"/>
                </a:cubicBezTo>
                <a:cubicBezTo>
                  <a:pt x="-150718" y="1740178"/>
                  <a:pt x="-69051" y="1380655"/>
                  <a:pt x="0" y="749066"/>
                </a:cubicBezTo>
                <a:close/>
              </a:path>
              <a:path w="10776215" h="3067301" fill="none" stroke="0" extrusionOk="0">
                <a:moveTo>
                  <a:pt x="0" y="749066"/>
                </a:moveTo>
                <a:cubicBezTo>
                  <a:pt x="-25375" y="261462"/>
                  <a:pt x="264092" y="-8197"/>
                  <a:pt x="749066" y="0"/>
                </a:cubicBezTo>
                <a:cubicBezTo>
                  <a:pt x="4351829" y="17138"/>
                  <a:pt x="9042667" y="-124760"/>
                  <a:pt x="10027149" y="0"/>
                </a:cubicBezTo>
                <a:cubicBezTo>
                  <a:pt x="10446995" y="-8482"/>
                  <a:pt x="10707049" y="281827"/>
                  <a:pt x="10776215" y="749066"/>
                </a:cubicBezTo>
                <a:cubicBezTo>
                  <a:pt x="10696368" y="1077539"/>
                  <a:pt x="10944512" y="1707664"/>
                  <a:pt x="10776215" y="2318235"/>
                </a:cubicBezTo>
                <a:cubicBezTo>
                  <a:pt x="10839254" y="2667302"/>
                  <a:pt x="10399287" y="3000242"/>
                  <a:pt x="10027149" y="3067301"/>
                </a:cubicBezTo>
                <a:cubicBezTo>
                  <a:pt x="6140543" y="3266936"/>
                  <a:pt x="2954282" y="2979142"/>
                  <a:pt x="749066" y="3067301"/>
                </a:cubicBezTo>
                <a:cubicBezTo>
                  <a:pt x="268289" y="3072439"/>
                  <a:pt x="-45281" y="2770182"/>
                  <a:pt x="0" y="2318235"/>
                </a:cubicBezTo>
                <a:cubicBezTo>
                  <a:pt x="-128606" y="1816130"/>
                  <a:pt x="-74181" y="1176740"/>
                  <a:pt x="0" y="749066"/>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Bài đọc Thanh âm của gió là câu chuyện về sự ngạc nhiên, thích thú của các bạn nhỏ trước tiếng gió thổi trong một khung cảnh làng quê thanh bình, yên ả.</a:t>
            </a:r>
            <a:endParaRPr lang="vi-VN" sz="4267" kern="0" dirty="0">
              <a:solidFill>
                <a:srgbClr val="C00000"/>
              </a:solidFill>
              <a:latin typeface="#9Slide05 Phobia" panose="02000506000000020003" pitchFamily="2"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4"/>
          <a:stretch>
            <a:fillRect/>
          </a:stretch>
        </p:blipFill>
        <p:spPr>
          <a:xfrm>
            <a:off x="1528520" y="747473"/>
            <a:ext cx="9992210" cy="1133954"/>
          </a:xfrm>
          <a:prstGeom prst="rect">
            <a:avLst/>
          </a:prstGeom>
        </p:spPr>
      </p:pic>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348545" y="558415"/>
            <a:ext cx="5425885" cy="914325"/>
          </a:xfrm>
          <a:prstGeom prst="rect">
            <a:avLst/>
          </a:prstGeom>
        </p:spPr>
      </p:pic>
      <p:sp>
        <p:nvSpPr>
          <p:cNvPr id="5" name="TextBox 4">
            <a:extLst>
              <a:ext uri="{FF2B5EF4-FFF2-40B4-BE49-F238E27FC236}">
                <a16:creationId xmlns:a16="http://schemas.microsoft.com/office/drawing/2014/main" id="{B8E83F48-824B-41F8-BAB9-9BE0D669E5E3}"/>
              </a:ext>
            </a:extLst>
          </p:cNvPr>
          <p:cNvSpPr txBox="1"/>
          <p:nvPr/>
        </p:nvSpPr>
        <p:spPr>
          <a:xfrm>
            <a:off x="1150098" y="1472740"/>
            <a:ext cx="9655829" cy="4893647"/>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Bỗng em Bống nói: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Ơ, em bịt tai lại nghe tiếng gió </a:t>
            </a:r>
            <a:r>
              <a:rPr lang="vi-VN" sz="2400" dirty="0">
                <a:solidFill>
                  <a:srgbClr val="FF0000"/>
                </a:solidFill>
                <a:latin typeface="Cambria" panose="02040503050406030204" pitchFamily="18" charset="0"/>
                <a:ea typeface="Cambria" panose="02040503050406030204" pitchFamily="18" charset="0"/>
              </a:rPr>
              <a:t>lạ lắm</a:t>
            </a:r>
            <a:r>
              <a:rPr lang="vi-VN"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Bịt tai thì nghe được gì? – Tôi hỏi Bống.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Bịt tai lại rồi </a:t>
            </a:r>
            <a:r>
              <a:rPr lang="vi-VN" sz="2400" dirty="0">
                <a:solidFill>
                  <a:srgbClr val="FF0000"/>
                </a:solidFill>
                <a:latin typeface="Cambria" panose="02040503050406030204" pitchFamily="18" charset="0"/>
                <a:ea typeface="Cambria" panose="02040503050406030204" pitchFamily="18" charset="0"/>
              </a:rPr>
              <a:t>mở </a:t>
            </a:r>
            <a:r>
              <a:rPr lang="vi-VN" sz="2400" dirty="0">
                <a:latin typeface="Cambria" panose="02040503050406030204" pitchFamily="18" charset="0"/>
                <a:ea typeface="Cambria" panose="02040503050406030204" pitchFamily="18" charset="0"/>
              </a:rPr>
              <a:t>ra và cứ </a:t>
            </a:r>
            <a:r>
              <a:rPr lang="vi-VN" sz="2400" dirty="0">
                <a:solidFill>
                  <a:srgbClr val="FF0000"/>
                </a:solidFill>
                <a:latin typeface="Cambria" panose="02040503050406030204" pitchFamily="18" charset="0"/>
                <a:ea typeface="Cambria" panose="02040503050406030204" pitchFamily="18" charset="0"/>
              </a:rPr>
              <a:t>lặp lại</a:t>
            </a:r>
            <a:r>
              <a:rPr lang="vi-VN" sz="2400" dirty="0">
                <a:latin typeface="Cambria" panose="02040503050406030204" pitchFamily="18" charset="0"/>
                <a:ea typeface="Cambria" panose="02040503050406030204" pitchFamily="18" charset="0"/>
              </a:rPr>
              <a:t> như thế. Anh thử xem,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a:t>
            </a:r>
            <a:r>
              <a:rPr lang="vi-VN" sz="2400" dirty="0">
                <a:solidFill>
                  <a:srgbClr val="FF0000"/>
                </a:solidFill>
                <a:latin typeface="Cambria" panose="02040503050406030204" pitchFamily="18" charset="0"/>
                <a:ea typeface="Cambria" panose="02040503050406030204" pitchFamily="18" charset="0"/>
              </a:rPr>
              <a:t>Đúng rồi</a:t>
            </a:r>
            <a:r>
              <a:rPr lang="vi-VN" sz="2400" dirty="0">
                <a:latin typeface="Cambria" panose="02040503050406030204" pitchFamily="18" charset="0"/>
                <a:ea typeface="Cambria" panose="02040503050406030204" pitchFamily="18" charset="0"/>
              </a:rPr>
              <a:t>, tớ cũng nghe thấy tiếng gió thổi hay lắm. – Điệp </a:t>
            </a:r>
            <a:r>
              <a:rPr lang="vi-VN" sz="2400" dirty="0">
                <a:solidFill>
                  <a:srgbClr val="FF0000"/>
                </a:solidFill>
                <a:latin typeface="Cambria" panose="02040503050406030204" pitchFamily="18" charset="0"/>
                <a:ea typeface="Cambria" panose="02040503050406030204" pitchFamily="18" charset="0"/>
              </a:rPr>
              <a:t>reo lên</a:t>
            </a:r>
            <a:r>
              <a:rPr lang="vi-VN" sz="2400" dirty="0">
                <a:latin typeface="Cambria" panose="02040503050406030204" pitchFamily="18" charset="0"/>
                <a:ea typeface="Cambria" panose="02040503050406030204" pitchFamily="18" charset="0"/>
              </a:rPr>
              <a:t>. Vừa nói, nó vừa lấy tay bịt hai tai rồi mở ra như Bống chỉ. Cả hội tụ lại, lần lượt đưa hai bàn tay lên bịt tai.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Nghe “</a:t>
            </a:r>
            <a:r>
              <a:rPr lang="vi-VN" sz="2400" dirty="0">
                <a:solidFill>
                  <a:srgbClr val="FF0000"/>
                </a:solidFill>
                <a:latin typeface="Cambria" panose="02040503050406030204" pitchFamily="18" charset="0"/>
                <a:ea typeface="Cambria" panose="02040503050406030204" pitchFamily="18" charset="0"/>
              </a:rPr>
              <a:t>u... u... u...</a:t>
            </a:r>
            <a:r>
              <a:rPr lang="vi-VN" sz="2400" dirty="0">
                <a:latin typeface="Cambria" panose="02040503050406030204" pitchFamily="18" charset="0"/>
                <a:ea typeface="Cambria" panose="02040503050406030204" pitchFamily="18" charset="0"/>
              </a:rPr>
              <a:t>” – Văn cười.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Không, phải thật </a:t>
            </a:r>
            <a:r>
              <a:rPr lang="vi-VN" sz="2400" dirty="0">
                <a:solidFill>
                  <a:srgbClr val="FF0000"/>
                </a:solidFill>
                <a:latin typeface="Cambria" panose="02040503050406030204" pitchFamily="18" charset="0"/>
                <a:ea typeface="Cambria" panose="02040503050406030204" pitchFamily="18" charset="0"/>
              </a:rPr>
              <a:t>im lặng</a:t>
            </a:r>
            <a:r>
              <a:rPr lang="vi-VN" sz="2400" dirty="0">
                <a:latin typeface="Cambria" panose="02040503050406030204" pitchFamily="18" charset="0"/>
                <a:ea typeface="Cambria" panose="02040503050406030204" pitchFamily="18" charset="0"/>
              </a:rPr>
              <a:t>, đầu mình nghĩ gì sẽ nghe tiếng gió nói ra như thế. – Thành </a:t>
            </a:r>
            <a:r>
              <a:rPr lang="vi-VN" sz="2400" dirty="0">
                <a:solidFill>
                  <a:srgbClr val="FF0000"/>
                </a:solidFill>
                <a:latin typeface="Cambria" panose="02040503050406030204" pitchFamily="18" charset="0"/>
                <a:ea typeface="Cambria" panose="02040503050406030204" pitchFamily="18" charset="0"/>
              </a:rPr>
              <a:t>nhíu mày</a:t>
            </a:r>
            <a:r>
              <a:rPr lang="vi-VN" sz="2400" dirty="0">
                <a:latin typeface="Cambria" panose="02040503050406030204" pitchFamily="18" charset="0"/>
                <a:ea typeface="Cambria" panose="02040503050406030204" pitchFamily="18" charset="0"/>
              </a:rPr>
              <a:t> như đang tập trung lắm.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Đúng rồi, tớ nghe thấy “</a:t>
            </a:r>
            <a:r>
              <a:rPr lang="vi-VN" sz="2400" dirty="0">
                <a:solidFill>
                  <a:srgbClr val="FF0000"/>
                </a:solidFill>
                <a:latin typeface="Cambria" panose="02040503050406030204" pitchFamily="18" charset="0"/>
                <a:ea typeface="Cambria" panose="02040503050406030204" pitchFamily="18" charset="0"/>
              </a:rPr>
              <a:t>vui, vui, vui, vui.</a:t>
            </a:r>
            <a:r>
              <a:rPr lang="vi-VN"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Còn tớ nghe thấy “</a:t>
            </a:r>
            <a:r>
              <a:rPr lang="vi-VN" sz="2400" dirty="0">
                <a:solidFill>
                  <a:srgbClr val="FF0000"/>
                </a:solidFill>
                <a:latin typeface="Cambria" panose="02040503050406030204" pitchFamily="18" charset="0"/>
                <a:ea typeface="Cambria" panose="02040503050406030204" pitchFamily="18" charset="0"/>
              </a:rPr>
              <a:t>cười, cười, cười, cười</a:t>
            </a:r>
            <a:r>
              <a:rPr lang="vi-VN" sz="2400" dirty="0">
                <a:latin typeface="Cambria" panose="02040503050406030204" pitchFamily="18" charset="0"/>
                <a:ea typeface="Cambria" panose="02040503050406030204" pitchFamily="18" charset="0"/>
              </a:rPr>
              <a:t>...”.</a:t>
            </a:r>
          </a:p>
          <a:p>
            <a:pPr algn="just"/>
            <a:r>
              <a:rPr lang="en-US" sz="2400">
                <a:latin typeface="Cambria" panose="02040503050406030204" pitchFamily="18" charset="0"/>
                <a:ea typeface="Cambria" panose="02040503050406030204" pitchFamily="18" charset="0"/>
              </a:rPr>
              <a:t>   </a:t>
            </a:r>
            <a:endParaRPr lang="vi-VN" sz="2400" dirty="0">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B1AB3F97-6D8C-4869-91B2-1B26500D00B7}"/>
              </a:ext>
            </a:extLst>
          </p:cNvPr>
          <p:cNvGrpSpPr/>
          <p:nvPr/>
        </p:nvGrpSpPr>
        <p:grpSpPr>
          <a:xfrm>
            <a:off x="6930515" y="705930"/>
            <a:ext cx="4564625" cy="1686021"/>
            <a:chOff x="7086600" y="476842"/>
            <a:chExt cx="4564625" cy="1686021"/>
          </a:xfrm>
        </p:grpSpPr>
        <p:sp>
          <p:nvSpPr>
            <p:cNvPr id="3" name="Speech Bubble: Rectangle with Corners Rounded 2">
              <a:extLst>
                <a:ext uri="{FF2B5EF4-FFF2-40B4-BE49-F238E27FC236}">
                  <a16:creationId xmlns:a16="http://schemas.microsoft.com/office/drawing/2014/main" id="{D10D33B9-B979-4BF9-9DA7-684128F64E36}"/>
                </a:ext>
              </a:extLst>
            </p:cNvPr>
            <p:cNvSpPr/>
            <p:nvPr/>
          </p:nvSpPr>
          <p:spPr>
            <a:xfrm>
              <a:off x="7086600" y="476842"/>
              <a:ext cx="4564625" cy="1686021"/>
            </a:xfrm>
            <a:prstGeom prst="wedgeRoundRectCallout">
              <a:avLst>
                <a:gd name="adj1" fmla="val -34947"/>
                <a:gd name="adj2" fmla="val 674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FA7F173-AE23-4B98-BB4A-B413905AB4F4}"/>
                </a:ext>
              </a:extLst>
            </p:cNvPr>
            <p:cNvSpPr txBox="1"/>
            <p:nvPr/>
          </p:nvSpPr>
          <p:spPr>
            <a:xfrm>
              <a:off x="7261663" y="558415"/>
              <a:ext cx="4069025" cy="1569660"/>
            </a:xfrm>
            <a:prstGeom prst="rect">
              <a:avLst/>
            </a:prstGeom>
            <a:noFill/>
          </p:spPr>
          <p:txBody>
            <a:bodyPr wrap="square" rtlCol="0">
              <a:spAutoFit/>
            </a:bodyPr>
            <a:lstStyle/>
            <a:p>
              <a:pPr lvl="0" algn="just">
                <a:defRPr/>
              </a:pPr>
              <a:r>
                <a:rPr lang="en-US" sz="2400" dirty="0">
                  <a:solidFill>
                    <a:schemeClr val="bg1"/>
                  </a:solidFill>
                  <a:latin typeface="Cambria" panose="02040503050406030204" pitchFamily="18" charset="0"/>
                  <a:ea typeface="Cambria" panose="02040503050406030204" pitchFamily="18" charset="0"/>
                </a:rPr>
                <a:t>G</a:t>
              </a:r>
              <a:r>
                <a:rPr lang="vi-VN" sz="2400" dirty="0">
                  <a:solidFill>
                    <a:schemeClr val="bg1"/>
                  </a:solidFill>
                  <a:latin typeface="Cambria" panose="02040503050406030204" pitchFamily="18" charset="0"/>
                  <a:ea typeface="Cambria" panose="02040503050406030204" pitchFamily="18" charset="0"/>
                </a:rPr>
                <a:t>iọng đọc diễn cảm, thể hiện cảm xúc hồn nhiên, thích thú của các bạn nhỏ khi phát hiện ra tiếng gió có điều k</a:t>
              </a:r>
              <a:r>
                <a:rPr lang="en-US" sz="2400" dirty="0">
                  <a:solidFill>
                    <a:schemeClr val="bg1"/>
                  </a:solidFill>
                  <a:latin typeface="Cambria" panose="02040503050406030204" pitchFamily="18" charset="0"/>
                  <a:ea typeface="Cambria" panose="02040503050406030204" pitchFamily="18" charset="0"/>
                </a:rPr>
                <a:t>h</a:t>
              </a:r>
              <a:r>
                <a:rPr lang="vi-VN" sz="2400" dirty="0">
                  <a:solidFill>
                    <a:schemeClr val="bg1"/>
                  </a:solidFill>
                  <a:latin typeface="Cambria" panose="02040503050406030204" pitchFamily="18" charset="0"/>
                  <a:ea typeface="Cambria" panose="02040503050406030204" pitchFamily="18" charset="0"/>
                </a:rPr>
                <a:t>ác lạ.</a:t>
              </a:r>
              <a:endParaRPr kumimoji="0" lang="en-US" sz="1400" b="0" i="1" u="none" strike="noStrike" kern="1200" cap="none" spc="0" normalizeH="0" baseline="0" noProof="0" dirty="0">
                <a:ln>
                  <a:noFill/>
                </a:ln>
                <a:solidFill>
                  <a:schemeClr val="bg1"/>
                </a:solidFill>
                <a:effectLst/>
                <a:uLnTx/>
                <a:uFillTx/>
                <a:latin typeface="等线" panose="020F0502020204030204"/>
              </a:endParaRPr>
            </a:p>
          </p:txBody>
        </p:sp>
      </p:grpSp>
    </p:spTree>
    <p:extLst>
      <p:ext uri="{BB962C8B-B14F-4D97-AF65-F5344CB8AC3E}">
        <p14:creationId xmlns:p14="http://schemas.microsoft.com/office/powerpoint/2010/main" val="195962913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F393124-74F3-6E37-D80D-CD643DC7927C}"/>
              </a:ext>
            </a:extLst>
          </p:cNvPr>
          <p:cNvSpPr txBox="1"/>
          <p:nvPr/>
        </p:nvSpPr>
        <p:spPr>
          <a:xfrm>
            <a:off x="666750" y="2133600"/>
            <a:ext cx="10820400" cy="3477875"/>
          </a:xfrm>
          <a:prstGeom prst="rect">
            <a:avLst/>
          </a:prstGeom>
          <a:noFill/>
        </p:spPr>
        <p:txBody>
          <a:bodyPr wrap="square" rtlCol="0">
            <a:spAutoFit/>
          </a:bodyPr>
          <a:lstStyle/>
          <a:p>
            <a:pPr lvl="0" algn="just"/>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Ơ, em bịt tai lại nghe tiếng gió lạ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cũng nghe thấy tiếng gió thổi hay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nghe thấy “vui, vui, vui, vui…”.</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Gió nói “đói, đói, đói…rồi”….</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9A334554-0638-41C8-7D7B-49645F4E4CC3}"/>
              </a:ext>
            </a:extLst>
          </p:cNvPr>
          <p:cNvPicPr>
            <a:picLocks noChangeAspect="1"/>
          </p:cNvPicPr>
          <p:nvPr/>
        </p:nvPicPr>
        <p:blipFill>
          <a:blip r:embed="rId3"/>
          <a:stretch>
            <a:fillRect/>
          </a:stretch>
        </p:blipFill>
        <p:spPr>
          <a:xfrm>
            <a:off x="1197059" y="194249"/>
            <a:ext cx="9778832" cy="1402202"/>
          </a:xfrm>
          <a:prstGeom prst="rect">
            <a:avLst/>
          </a:prstGeom>
        </p:spPr>
      </p:pic>
    </p:spTree>
    <p:extLst>
      <p:ext uri="{BB962C8B-B14F-4D97-AF65-F5344CB8AC3E}">
        <p14:creationId xmlns:p14="http://schemas.microsoft.com/office/powerpoint/2010/main" val="3345113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C6E5A9-53EF-44F9-BC65-84EAA11C3EFD}"/>
              </a:ext>
            </a:extLst>
          </p:cNvPr>
          <p:cNvSpPr txBox="1"/>
          <p:nvPr/>
        </p:nvSpPr>
        <p:spPr>
          <a:xfrm>
            <a:off x="2379954" y="1076445"/>
            <a:ext cx="7250919" cy="3067292"/>
          </a:xfrm>
          <a:prstGeom prst="rect">
            <a:avLst/>
          </a:prstGeom>
          <a:noFill/>
        </p:spPr>
        <p:txBody>
          <a:bodyPr wrap="square" rtlCol="0">
            <a:prstTxWarp prst="textArchUp">
              <a:avLst/>
            </a:prstTxWarp>
            <a:spAutoFit/>
          </a:bodyPr>
          <a:lstStyle/>
          <a:p>
            <a:r>
              <a:rPr lang="en-US" sz="6600">
                <a:solidFill>
                  <a:srgbClr val="FF0000"/>
                </a:solidFill>
                <a:effectLst>
                  <a:outerShdw blurRad="50800" dist="38100" dir="2700000" algn="tl" rotWithShape="0">
                    <a:prstClr val="black">
                      <a:alpha val="40000"/>
                    </a:prstClr>
                  </a:outerShdw>
                </a:effectLst>
                <a:latin typeface="#9Slide01 Tieu de ngan" panose="00000800000000000000" pitchFamily="2" charset="0"/>
              </a:rPr>
              <a:t>THI ĐỌC DIỄN CẢM</a:t>
            </a:r>
          </a:p>
        </p:txBody>
      </p:sp>
    </p:spTree>
    <p:extLst>
      <p:ext uri="{BB962C8B-B14F-4D97-AF65-F5344CB8AC3E}">
        <p14:creationId xmlns:p14="http://schemas.microsoft.com/office/powerpoint/2010/main" val="3459913738"/>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EC960453-DE2F-9B05-B1DE-CDFD0F20C52C}"/>
              </a:ext>
            </a:extLst>
          </p:cNvPr>
          <p:cNvSpPr/>
          <p:nvPr/>
        </p:nvSpPr>
        <p:spPr>
          <a:xfrm>
            <a:off x="1592826" y="1814052"/>
            <a:ext cx="7964129" cy="280219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dirty="0">
                <a:solidFill>
                  <a:srgbClr val="002060"/>
                </a:solidFill>
                <a:latin typeface="Cambria" panose="02040503050406030204" pitchFamily="18" charset="0"/>
                <a:ea typeface="Cambria" panose="02040503050406030204" pitchFamily="18" charset="0"/>
              </a:rPr>
              <a:t> </a:t>
            </a:r>
          </a:p>
          <a:p>
            <a:pPr algn="ctr"/>
            <a:r>
              <a:rPr lang="en-US" sz="2000" dirty="0">
                <a:solidFill>
                  <a:srgbClr val="002060"/>
                </a:solidFill>
                <a:latin typeface="Cambria" panose="02040503050406030204" pitchFamily="18" charset="0"/>
                <a:ea typeface="Cambria" panose="02040503050406030204" pitchFamily="18" charset="0"/>
              </a:rPr>
              <a:t>YÊU CẦU CẦN ĐẠT</a:t>
            </a:r>
          </a:p>
          <a:p>
            <a:pPr algn="just"/>
            <a:r>
              <a:rPr lang="en-US" sz="2000" dirty="0" err="1">
                <a:solidFill>
                  <a:srgbClr val="002060"/>
                </a:solidFill>
                <a:latin typeface="Cambria" panose="02040503050406030204" pitchFamily="18" charset="0"/>
                <a:ea typeface="Cambria" panose="02040503050406030204" pitchFamily="18" charset="0"/>
              </a:rPr>
              <a:t>Đọc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đúng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và</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diễn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cảm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toàn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bộ</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câu</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chuyện</a:t>
            </a:r>
            <a:r>
              <a:rPr lang="en-US" sz="2000" dirty="0">
                <a:solidFill>
                  <a:srgbClr val="002060"/>
                </a:solidFill>
                <a:latin typeface="Cambria" panose="02040503050406030204" pitchFamily="18" charset="0"/>
                <a:ea typeface="Cambria" panose="02040503050406030204" pitchFamily="18" charset="0"/>
              </a:rPr>
              <a:t> Thanh </a:t>
            </a:r>
            <a:r>
              <a:rPr lang="en-US" sz="2000" dirty="0" err="1">
                <a:solidFill>
                  <a:srgbClr val="002060"/>
                </a:solidFill>
                <a:latin typeface="Cambria" panose="02040503050406030204" pitchFamily="18" charset="0"/>
                <a:ea typeface="Cambria" panose="02040503050406030204" pitchFamily="18" charset="0"/>
              </a:rPr>
              <a:t>âm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của</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gió</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Biết</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đọc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diễn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cảm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với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giọng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đọc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phù</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hợp</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nhấn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giọng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vào</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những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từ</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ngữ</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cần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thiết</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để</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thể</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hiện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tâm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trạng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cảm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xúc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của</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nhân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vật</a:t>
            </a:r>
            <a:r>
              <a:rPr lang="en-US" sz="2000" dirty="0">
                <a:solidFill>
                  <a:srgbClr val="002060"/>
                </a:solidFill>
                <a:latin typeface="Cambria" panose="02040503050406030204" pitchFamily="18" charset="0"/>
                <a:ea typeface="Cambria" panose="02040503050406030204" pitchFamily="18" charset="0"/>
              </a:rPr>
              <a:t>.</a:t>
            </a:r>
          </a:p>
          <a:p>
            <a:pPr algn="just"/>
            <a:r>
              <a:rPr lang="vi-VN" sz="2000" dirty="0">
                <a:solidFill>
                  <a:srgbClr val="002060"/>
                </a:solidFill>
                <a:latin typeface="Cambria" panose="02040503050406030204" pitchFamily="18" charset="0"/>
                <a:ea typeface="Cambria" panose="02040503050406030204" pitchFamily="18" charset="0"/>
              </a:rPr>
              <a:t>Nhận biết được các sự việc gắn với thời gian, không gian xảy ra câu chuyện trong văn bản tự sự. </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err="1">
                <a:solidFill>
                  <a:srgbClr val="002060"/>
                </a:solidFill>
                <a:latin typeface="Cambria" panose="02040503050406030204" pitchFamily="18" charset="0"/>
                <a:ea typeface="Cambria" panose="02040503050406030204" pitchFamily="18" charset="0"/>
              </a:rPr>
              <a:t>Hiểu</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suy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nghĩ</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cảm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xúc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của</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nhân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vật</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dựa</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vào</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hành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động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việc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làm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và</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lời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nói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của</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nhân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vật</a:t>
            </a:r>
            <a:r>
              <a:rPr lang="en-US" sz="2000" dirty="0">
                <a:solidFill>
                  <a:srgbClr val="002060"/>
                </a:solidFill>
                <a:latin typeface="Cambria" panose="02040503050406030204" pitchFamily="18" charset="0"/>
                <a:ea typeface="Cambria" panose="02040503050406030204" pitchFamily="18" charset="0"/>
              </a:rPr>
              <a:t>.</a:t>
            </a:r>
          </a:p>
          <a:p>
            <a:pPr algn="just"/>
            <a:r>
              <a:rPr lang="vi-VN" sz="2000" dirty="0">
                <a:solidFill>
                  <a:srgbClr val="002060"/>
                </a:solidFill>
                <a:latin typeface="Cambria" panose="02040503050406030204" pitchFamily="18" charset="0"/>
                <a:ea typeface="Cambria" panose="02040503050406030204" pitchFamily="18" charset="0"/>
              </a:rPr>
              <a:t>Hiểu điều tác giả muốn nói qua câu chuyện: Mỗi vùng miền đều có những sản vật đặc trưng, mang đậm nét dấu ấn của vùng miền đó.</a:t>
            </a:r>
            <a:endParaRPr lang="en-US" sz="2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35103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EEBF05-4E5E-8A07-89C4-DAC7D90E2780}"/>
              </a:ext>
            </a:extLst>
          </p:cNvPr>
          <p:cNvSpPr/>
          <p:nvPr/>
        </p:nvSpPr>
        <p:spPr>
          <a:xfrm>
            <a:off x="326572" y="1484726"/>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3391" y="360066"/>
                  <a:pt x="317395" y="82406"/>
                  <a:pt x="599253" y="0"/>
                </a:cubicBezTo>
                <a:cubicBezTo>
                  <a:pt x="2018964" y="106484"/>
                  <a:pt x="7700519" y="671402"/>
                  <a:pt x="10942715" y="0"/>
                </a:cubicBezTo>
                <a:cubicBezTo>
                  <a:pt x="11259111" y="-100239"/>
                  <a:pt x="11453960" y="241675"/>
                  <a:pt x="11541968" y="599253"/>
                </a:cubicBezTo>
                <a:cubicBezTo>
                  <a:pt x="11832989" y="1138288"/>
                  <a:pt x="11358402" y="2562861"/>
                  <a:pt x="11541968" y="3822300"/>
                </a:cubicBezTo>
                <a:cubicBezTo>
                  <a:pt x="11554195" y="4091203"/>
                  <a:pt x="11214865" y="4355628"/>
                  <a:pt x="10942715" y="4421553"/>
                </a:cubicBezTo>
                <a:cubicBezTo>
                  <a:pt x="6122165" y="4451380"/>
                  <a:pt x="2004814" y="4342247"/>
                  <a:pt x="599253" y="4421553"/>
                </a:cubicBezTo>
                <a:cubicBezTo>
                  <a:pt x="339734" y="4413477"/>
                  <a:pt x="-41776" y="4161518"/>
                  <a:pt x="0" y="3822300"/>
                </a:cubicBezTo>
                <a:cubicBezTo>
                  <a:pt x="97241" y="2232371"/>
                  <a:pt x="-35033" y="1726560"/>
                  <a:pt x="0" y="599253"/>
                </a:cubicBezTo>
                <a:close/>
              </a:path>
              <a:path w="11541968" h="4421553" stroke="0" extrusionOk="0">
                <a:moveTo>
                  <a:pt x="0" y="599253"/>
                </a:moveTo>
                <a:cubicBezTo>
                  <a:pt x="23749" y="298479"/>
                  <a:pt x="279770" y="2210"/>
                  <a:pt x="599253" y="0"/>
                </a:cubicBezTo>
                <a:cubicBezTo>
                  <a:pt x="4277910" y="-7026"/>
                  <a:pt x="6554353" y="4177"/>
                  <a:pt x="10942715" y="0"/>
                </a:cubicBezTo>
                <a:cubicBezTo>
                  <a:pt x="11191340" y="-16771"/>
                  <a:pt x="11568555" y="265658"/>
                  <a:pt x="11541968" y="599253"/>
                </a:cubicBezTo>
                <a:cubicBezTo>
                  <a:pt x="11672112" y="2148501"/>
                  <a:pt x="11651285" y="2905746"/>
                  <a:pt x="11541968" y="3822300"/>
                </a:cubicBezTo>
                <a:cubicBezTo>
                  <a:pt x="11492651" y="4163929"/>
                  <a:pt x="11220933" y="4395617"/>
                  <a:pt x="10942715" y="4421553"/>
                </a:cubicBezTo>
                <a:cubicBezTo>
                  <a:pt x="7267304" y="4021201"/>
                  <a:pt x="2601858" y="4810489"/>
                  <a:pt x="599253" y="4421553"/>
                </a:cubicBezTo>
                <a:cubicBezTo>
                  <a:pt x="246410" y="4423499"/>
                  <a:pt x="-71026" y="4069693"/>
                  <a:pt x="0" y="3822300"/>
                </a:cubicBezTo>
                <a:cubicBezTo>
                  <a:pt x="41547" y="2095728"/>
                  <a:pt x="64801" y="1312476"/>
                  <a:pt x="0" y="599253"/>
                </a:cubicBezTo>
                <a:close/>
              </a:path>
              <a:path w="11541968" h="4421553" fill="none" stroke="0" extrusionOk="0">
                <a:moveTo>
                  <a:pt x="0" y="599253"/>
                </a:moveTo>
                <a:cubicBezTo>
                  <a:pt x="19469" y="320217"/>
                  <a:pt x="297900" y="50978"/>
                  <a:pt x="599253" y="0"/>
                </a:cubicBezTo>
                <a:cubicBezTo>
                  <a:pt x="2654858" y="114116"/>
                  <a:pt x="7091265" y="456087"/>
                  <a:pt x="10942715" y="0"/>
                </a:cubicBezTo>
                <a:cubicBezTo>
                  <a:pt x="11218110" y="-85437"/>
                  <a:pt x="11511044" y="203872"/>
                  <a:pt x="11541968" y="599253"/>
                </a:cubicBezTo>
                <a:cubicBezTo>
                  <a:pt x="11666463" y="990984"/>
                  <a:pt x="11514820" y="2354668"/>
                  <a:pt x="11541968" y="3822300"/>
                </a:cubicBezTo>
                <a:cubicBezTo>
                  <a:pt x="11513962" y="4154150"/>
                  <a:pt x="11227646" y="4396811"/>
                  <a:pt x="10942715" y="4421553"/>
                </a:cubicBezTo>
                <a:cubicBezTo>
                  <a:pt x="7244165" y="4260846"/>
                  <a:pt x="2652638" y="4461220"/>
                  <a:pt x="599253" y="4421553"/>
                </a:cubicBezTo>
                <a:cubicBezTo>
                  <a:pt x="301558" y="4408829"/>
                  <a:pt x="-56758" y="4148707"/>
                  <a:pt x="0" y="3822300"/>
                </a:cubicBezTo>
                <a:cubicBezTo>
                  <a:pt x="25542" y="2408712"/>
                  <a:pt x="-91257" y="1853053"/>
                  <a:pt x="0" y="599253"/>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1219170">
              <a:spcBef>
                <a:spcPts val="1200"/>
              </a:spcBef>
              <a:buClr>
                <a:srgbClr val="000000"/>
              </a:buClr>
            </a:pPr>
            <a:endParaRPr lang="en-US" sz="2800" kern="0" dirty="0">
              <a:solidFill>
                <a:prstClr val="black"/>
              </a:solidFill>
              <a:latin typeface="Calibri" panose="020F0502020204030204"/>
              <a:sym typeface="Arial"/>
            </a:endParaRPr>
          </a:p>
        </p:txBody>
      </p:sp>
      <p:pic>
        <p:nvPicPr>
          <p:cNvPr id="3" name="Picture 2">
            <a:extLst>
              <a:ext uri="{FF2B5EF4-FFF2-40B4-BE49-F238E27FC236}">
                <a16:creationId xmlns:a16="http://schemas.microsoft.com/office/drawing/2014/main" id="{C0F6C442-D116-D252-B91A-1DF9B9FDB9DC}"/>
              </a:ext>
            </a:extLst>
          </p:cNvPr>
          <p:cNvPicPr>
            <a:picLocks noChangeAspect="1"/>
          </p:cNvPicPr>
          <p:nvPr/>
        </p:nvPicPr>
        <p:blipFill>
          <a:blip r:embed="rId2"/>
          <a:stretch>
            <a:fillRect/>
          </a:stretch>
        </p:blipFill>
        <p:spPr>
          <a:xfrm>
            <a:off x="3018561" y="76907"/>
            <a:ext cx="6154877" cy="1553805"/>
          </a:xfrm>
          <a:prstGeom prst="rect">
            <a:avLst/>
          </a:prstGeom>
        </p:spPr>
      </p:pic>
      <p:sp>
        <p:nvSpPr>
          <p:cNvPr id="18" name="TextBox 17">
            <a:extLst>
              <a:ext uri="{FF2B5EF4-FFF2-40B4-BE49-F238E27FC236}">
                <a16:creationId xmlns:a16="http://schemas.microsoft.com/office/drawing/2014/main" id="{D9975756-137F-4093-A274-675163B81D8F}"/>
              </a:ext>
            </a:extLst>
          </p:cNvPr>
          <p:cNvSpPr txBox="1"/>
          <p:nvPr/>
        </p:nvSpPr>
        <p:spPr>
          <a:xfrm>
            <a:off x="1565031" y="1484726"/>
            <a:ext cx="10626969" cy="4188381"/>
          </a:xfrm>
          <a:prstGeom prst="roundRect">
            <a:avLst/>
          </a:prstGeom>
          <a:noFill/>
        </p:spPr>
        <p:txBody>
          <a:bodyPr wrap="square" rtlCol="0">
            <a:spAutoFit/>
          </a:bodyPr>
          <a:lstStyle/>
          <a:p>
            <a:r>
              <a:rPr lang="en-US" sz="6000">
                <a:solidFill>
                  <a:srgbClr val="C23433"/>
                </a:solidFill>
                <a:latin typeface="Cambria" panose="02040503050406030204" pitchFamily="18" charset="0"/>
                <a:ea typeface="Cambria" panose="02040503050406030204" pitchFamily="18" charset="0"/>
              </a:rPr>
              <a:t>-Đọc </a:t>
            </a:r>
            <a:r>
              <a:rPr lang="en-US" sz="6000" dirty="0" err="1">
                <a:solidFill>
                  <a:srgbClr val="C23433"/>
                </a:solidFill>
                <a:latin typeface="Cambria" panose="02040503050406030204" pitchFamily="18" charset="0"/>
                <a:ea typeface="Cambria" panose="02040503050406030204" pitchFamily="18" charset="0"/>
              </a:rPr>
              <a:t>lại</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bài</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và</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trả</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lời</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câu</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hỏi</a:t>
            </a:r>
            <a:r>
              <a:rPr lang="en-US" sz="6000" dirty="0">
                <a:solidFill>
                  <a:srgbClr val="C23433"/>
                </a:solidFill>
                <a:latin typeface="Cambria" panose="02040503050406030204" pitchFamily="18" charset="0"/>
                <a:ea typeface="Cambria" panose="02040503050406030204" pitchFamily="18" charset="0"/>
              </a:rPr>
              <a:t>.</a:t>
            </a:r>
          </a:p>
          <a:p>
            <a:r>
              <a:rPr lang="en-US" sz="6000">
                <a:solidFill>
                  <a:srgbClr val="C23433"/>
                </a:solidFill>
                <a:latin typeface="Cambria" panose="02040503050406030204" pitchFamily="18" charset="0"/>
                <a:ea typeface="Cambria" panose="02040503050406030204" pitchFamily="18" charset="0"/>
              </a:rPr>
              <a:t>-Ôn </a:t>
            </a:r>
            <a:r>
              <a:rPr lang="en-US" sz="6000" err="1">
                <a:solidFill>
                  <a:srgbClr val="C23433"/>
                </a:solidFill>
                <a:latin typeface="Cambria" panose="02040503050406030204" pitchFamily="18" charset="0"/>
                <a:ea typeface="Cambria" panose="02040503050406030204" pitchFamily="18" charset="0"/>
              </a:rPr>
              <a:t>luyện</a:t>
            </a:r>
            <a:r>
              <a:rPr lang="en-US" sz="6000">
                <a:solidFill>
                  <a:srgbClr val="C23433"/>
                </a:solidFill>
                <a:latin typeface="Cambria" panose="02040503050406030204" pitchFamily="18" charset="0"/>
                <a:ea typeface="Cambria" panose="02040503050406030204" pitchFamily="18" charset="0"/>
              </a:rPr>
              <a:t> về Danh từ, Động </a:t>
            </a:r>
            <a:r>
              <a:rPr lang="en-US" sz="6000" dirty="0" err="1">
                <a:solidFill>
                  <a:srgbClr val="C23433"/>
                </a:solidFill>
                <a:latin typeface="Cambria" panose="02040503050406030204" pitchFamily="18" charset="0"/>
                <a:ea typeface="Cambria" panose="02040503050406030204" pitchFamily="18" charset="0"/>
              </a:rPr>
              <a:t>từ</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và</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Tính</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từ</a:t>
            </a:r>
            <a:endParaRPr lang="en-US" sz="6000" dirty="0">
              <a:solidFill>
                <a:srgbClr val="C23433"/>
              </a:solidFill>
              <a:latin typeface="Cambria" panose="02040503050406030204" pitchFamily="18" charset="0"/>
              <a:ea typeface="Cambria" panose="02040503050406030204" pitchFamily="18" charset="0"/>
            </a:endParaRPr>
          </a:p>
          <a:p>
            <a:r>
              <a:rPr lang="en-US" sz="6000">
                <a:solidFill>
                  <a:srgbClr val="C23433"/>
                </a:solidFill>
                <a:latin typeface="Cambria" panose="02040503050406030204" pitchFamily="18" charset="0"/>
                <a:ea typeface="Cambria" panose="02040503050406030204" pitchFamily="18" charset="0"/>
              </a:rPr>
              <a:t>-Chuẩn </a:t>
            </a:r>
            <a:r>
              <a:rPr lang="en-US" sz="6000" dirty="0" err="1">
                <a:solidFill>
                  <a:srgbClr val="C23433"/>
                </a:solidFill>
                <a:latin typeface="Cambria" panose="02040503050406030204" pitchFamily="18" charset="0"/>
                <a:ea typeface="Cambria" panose="02040503050406030204" pitchFamily="18" charset="0"/>
              </a:rPr>
              <a:t>bị</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bài</a:t>
            </a:r>
            <a:r>
              <a:rPr lang="en-US" sz="6000" dirty="0">
                <a:solidFill>
                  <a:srgbClr val="C23433"/>
                </a:solidFill>
                <a:latin typeface="Cambria" panose="02040503050406030204" pitchFamily="18" charset="0"/>
                <a:ea typeface="Cambria" panose="02040503050406030204" pitchFamily="18" charset="0"/>
              </a:rPr>
              <a:t> </a:t>
            </a:r>
            <a:r>
              <a:rPr lang="en-US" sz="6000" dirty="0" err="1">
                <a:solidFill>
                  <a:srgbClr val="C23433"/>
                </a:solidFill>
                <a:latin typeface="Cambria" panose="02040503050406030204" pitchFamily="18" charset="0"/>
                <a:ea typeface="Cambria" panose="02040503050406030204" pitchFamily="18" charset="0"/>
              </a:rPr>
              <a:t>sau</a:t>
            </a:r>
            <a:r>
              <a:rPr lang="en-US" sz="6000" dirty="0">
                <a:solidFill>
                  <a:srgbClr val="C23433"/>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EC960453-DE2F-9B05-B1DE-CDFD0F20C52C}"/>
              </a:ext>
            </a:extLst>
          </p:cNvPr>
          <p:cNvSpPr/>
          <p:nvPr/>
        </p:nvSpPr>
        <p:spPr>
          <a:xfrm>
            <a:off x="1592826" y="1814052"/>
            <a:ext cx="7964129" cy="280219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dirty="0">
                <a:solidFill>
                  <a:srgbClr val="002060"/>
                </a:solidFill>
                <a:latin typeface="Cambria" panose="02040503050406030204" pitchFamily="18" charset="0"/>
                <a:ea typeface="Cambria" panose="02040503050406030204" pitchFamily="18" charset="0"/>
              </a:rPr>
              <a:t> </a:t>
            </a:r>
          </a:p>
          <a:p>
            <a:pPr algn="ctr"/>
            <a:r>
              <a:rPr lang="en-US" sz="2000" dirty="0">
                <a:solidFill>
                  <a:srgbClr val="002060"/>
                </a:solidFill>
                <a:latin typeface="Cambria" panose="02040503050406030204" pitchFamily="18" charset="0"/>
                <a:ea typeface="Cambria" panose="02040503050406030204" pitchFamily="18" charset="0"/>
              </a:rPr>
              <a:t>YÊU CẦU CẦN ĐẠT</a:t>
            </a:r>
          </a:p>
          <a:p>
            <a:pPr algn="just"/>
            <a:r>
              <a:rPr lang="en-US" sz="2000" dirty="0" err="1">
                <a:solidFill>
                  <a:srgbClr val="002060"/>
                </a:solidFill>
                <a:latin typeface="Cambria" panose="02040503050406030204" pitchFamily="18" charset="0"/>
                <a:ea typeface="Cambria" panose="02040503050406030204" pitchFamily="18" charset="0"/>
              </a:rPr>
              <a:t>Đọc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đúng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và</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diễn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cảm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toàn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bộ</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câu</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chuyện</a:t>
            </a:r>
            <a:r>
              <a:rPr lang="en-US" sz="2000" dirty="0">
                <a:solidFill>
                  <a:srgbClr val="002060"/>
                </a:solidFill>
                <a:latin typeface="Cambria" panose="02040503050406030204" pitchFamily="18" charset="0"/>
                <a:ea typeface="Cambria" panose="02040503050406030204" pitchFamily="18" charset="0"/>
              </a:rPr>
              <a:t> Thanh </a:t>
            </a:r>
            <a:r>
              <a:rPr lang="en-US" sz="2000" dirty="0" err="1">
                <a:solidFill>
                  <a:srgbClr val="002060"/>
                </a:solidFill>
                <a:latin typeface="Cambria" panose="02040503050406030204" pitchFamily="18" charset="0"/>
                <a:ea typeface="Cambria" panose="02040503050406030204" pitchFamily="18" charset="0"/>
              </a:rPr>
              <a:t>âm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của</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gió</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Biết</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đọc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diễn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cảm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với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giọng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đọc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phù</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hợp</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nhấn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giọng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vào</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những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từ</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ngữ</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cần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thiết</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để</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thể</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hiện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tâm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trạng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cảm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xúc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của</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nhân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vật</a:t>
            </a:r>
            <a:r>
              <a:rPr lang="en-US" sz="2000" dirty="0">
                <a:solidFill>
                  <a:srgbClr val="002060"/>
                </a:solidFill>
                <a:latin typeface="Cambria" panose="02040503050406030204" pitchFamily="18" charset="0"/>
                <a:ea typeface="Cambria" panose="02040503050406030204" pitchFamily="18" charset="0"/>
              </a:rPr>
              <a:t>.</a:t>
            </a:r>
          </a:p>
          <a:p>
            <a:pPr algn="just"/>
            <a:r>
              <a:rPr lang="vi-VN" sz="2000" dirty="0">
                <a:solidFill>
                  <a:srgbClr val="002060"/>
                </a:solidFill>
                <a:latin typeface="Cambria" panose="02040503050406030204" pitchFamily="18" charset="0"/>
                <a:ea typeface="Cambria" panose="02040503050406030204" pitchFamily="18" charset="0"/>
              </a:rPr>
              <a:t>Nhận biết được các sự việc gắn với thời gian, không gian xảy ra câu chuyện trong văn bản tự sự. </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err="1">
                <a:solidFill>
                  <a:srgbClr val="002060"/>
                </a:solidFill>
                <a:latin typeface="Cambria" panose="02040503050406030204" pitchFamily="18" charset="0"/>
                <a:ea typeface="Cambria" panose="02040503050406030204" pitchFamily="18" charset="0"/>
              </a:rPr>
              <a:t>Hiểu</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suy</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nghĩ</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cảm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xúc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của</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nhân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vật</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dựa</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vào</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hành</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động</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việc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làm</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và</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lời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nói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của</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nhân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vật</a:t>
            </a:r>
            <a:r>
              <a:rPr lang="en-US" sz="2000" dirty="0">
                <a:solidFill>
                  <a:srgbClr val="002060"/>
                </a:solidFill>
                <a:latin typeface="Cambria" panose="02040503050406030204" pitchFamily="18" charset="0"/>
                <a:ea typeface="Cambria" panose="02040503050406030204" pitchFamily="18" charset="0"/>
              </a:rPr>
              <a:t>.</a:t>
            </a:r>
          </a:p>
          <a:p>
            <a:pPr algn="just"/>
            <a:r>
              <a:rPr lang="vi-VN" sz="2000" dirty="0">
                <a:solidFill>
                  <a:srgbClr val="002060"/>
                </a:solidFill>
                <a:latin typeface="Cambria" panose="02040503050406030204" pitchFamily="18" charset="0"/>
                <a:ea typeface="Cambria" panose="02040503050406030204" pitchFamily="18" charset="0"/>
              </a:rPr>
              <a:t>Hiểu điều tác giả muốn nói qua câu chuyện: Mỗi vùng miền đều có những sản vật đặc trưng, mang đậm nét dấu ấn của vùng miền đó.</a:t>
            </a:r>
            <a:endParaRPr lang="en-US" sz="2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4824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1022577" y="1573577"/>
            <a:ext cx="6953479" cy="155517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viên</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đẹp</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cho</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mình</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20" name="TextBox 19">
            <a:extLst>
              <a:ext uri="{FF2B5EF4-FFF2-40B4-BE49-F238E27FC236}">
                <a16:creationId xmlns:a16="http://schemas.microsoft.com/office/drawing/2014/main" id="{7CFC9F57-6FA1-4520-839B-247D0530F47E}"/>
              </a:ext>
            </a:extLst>
          </p:cNvPr>
          <p:cNvSpPr txBox="1"/>
          <p:nvPr/>
        </p:nvSpPr>
        <p:spPr>
          <a:xfrm>
            <a:off x="2464398" y="3429729"/>
            <a:ext cx="813692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i="1" dirty="0">
                <a:latin typeface="Calibri" panose="020F0502020204030204" pitchFamily="34" charset="0"/>
                <a:ea typeface="Cambria" panose="02040503050406030204" pitchFamily="18" charset="0"/>
                <a:cs typeface="Calibri" panose="020F0502020204030204" pitchFamily="34" charset="0"/>
              </a:rPr>
              <a:t>cười, cười, cười, cười...</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7" name="TextBox 16">
            <a:extLst>
              <a:ext uri="{FF2B5EF4-FFF2-40B4-BE49-F238E27FC236}">
                <a16:creationId xmlns:a16="http://schemas.microsoft.com/office/drawing/2014/main" id="{B6DC8F14-A20F-4D60-A8C5-C73B08212001}"/>
              </a:ext>
            </a:extLst>
          </p:cNvPr>
          <p:cNvSpPr txBox="1"/>
          <p:nvPr/>
        </p:nvSpPr>
        <p:spPr>
          <a:xfrm>
            <a:off x="2562939" y="303424"/>
            <a:ext cx="7875503" cy="828667"/>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9" name="TextBox 18">
            <a:extLst>
              <a:ext uri="{FF2B5EF4-FFF2-40B4-BE49-F238E27FC236}">
                <a16:creationId xmlns:a16="http://schemas.microsoft.com/office/drawing/2014/main" id="{2A32E038-77C5-4709-AC55-0EC94E361AAA}"/>
              </a:ext>
            </a:extLst>
          </p:cNvPr>
          <p:cNvSpPr txBox="1"/>
          <p:nvPr/>
        </p:nvSpPr>
        <p:spPr>
          <a:xfrm>
            <a:off x="4380524" y="5484390"/>
            <a:ext cx="6950544" cy="82866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1115710807"/>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A005D24-1B32-A419-2389-A6122E81B106}"/>
              </a:ext>
            </a:extLst>
          </p:cNvPr>
          <p:cNvGrpSpPr/>
          <p:nvPr/>
        </p:nvGrpSpPr>
        <p:grpSpPr>
          <a:xfrm>
            <a:off x="6584226" y="1103696"/>
            <a:ext cx="3177891" cy="996462"/>
            <a:chOff x="1451869" y="2768585"/>
            <a:chExt cx="3177891" cy="996462"/>
          </a:xfrm>
        </p:grpSpPr>
        <p:sp>
          <p:nvSpPr>
            <p:cNvPr id="5" name="Rectangle: Rounded Corners 7">
              <a:extLst>
                <a:ext uri="{FF2B5EF4-FFF2-40B4-BE49-F238E27FC236}">
                  <a16:creationId xmlns:a16="http://schemas.microsoft.com/office/drawing/2014/main" id="{2FAE17EA-FDFA-891C-EB5A-E8FA147944E6}"/>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EB4411D-00BB-654E-D172-FBF257485E08}"/>
                </a:ext>
              </a:extLst>
            </p:cNvPr>
            <p:cNvSpPr txBox="1"/>
            <p:nvPr/>
          </p:nvSpPr>
          <p:spPr>
            <a:xfrm>
              <a:off x="1811082" y="2901145"/>
              <a:ext cx="27234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lên</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núi</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grpSp>
      <p:pic>
        <p:nvPicPr>
          <p:cNvPr id="23" name="Picture 22">
            <a:extLst>
              <a:ext uri="{FF2B5EF4-FFF2-40B4-BE49-F238E27FC236}">
                <a16:creationId xmlns:a16="http://schemas.microsoft.com/office/drawing/2014/main" id="{AD8E1EC0-663E-C812-7DCB-0228F08B6661}"/>
              </a:ext>
            </a:extLst>
          </p:cNvPr>
          <p:cNvPicPr>
            <a:picLocks noChangeAspect="1"/>
          </p:cNvPicPr>
          <p:nvPr/>
        </p:nvPicPr>
        <p:blipFill>
          <a:blip r:embed="rId3"/>
          <a:stretch>
            <a:fillRect/>
          </a:stretch>
        </p:blipFill>
        <p:spPr>
          <a:xfrm>
            <a:off x="870367" y="731016"/>
            <a:ext cx="5468586" cy="1213209"/>
          </a:xfrm>
          <a:prstGeom prst="rect">
            <a:avLst/>
          </a:prstGeom>
        </p:spPr>
      </p:pic>
      <p:grpSp>
        <p:nvGrpSpPr>
          <p:cNvPr id="24" name="Group 23">
            <a:extLst>
              <a:ext uri="{FF2B5EF4-FFF2-40B4-BE49-F238E27FC236}">
                <a16:creationId xmlns:a16="http://schemas.microsoft.com/office/drawing/2014/main" id="{C26D3C88-1866-917D-3001-3DFE510E7F7F}"/>
              </a:ext>
            </a:extLst>
          </p:cNvPr>
          <p:cNvGrpSpPr/>
          <p:nvPr/>
        </p:nvGrpSpPr>
        <p:grpSpPr>
          <a:xfrm>
            <a:off x="5213634" y="2680441"/>
            <a:ext cx="3339816" cy="996462"/>
            <a:chOff x="1451869" y="2768585"/>
            <a:chExt cx="3339816" cy="996462"/>
          </a:xfrm>
        </p:grpSpPr>
        <p:sp>
          <p:nvSpPr>
            <p:cNvPr id="25" name="Rectangle: Rounded Corners 7">
              <a:extLst>
                <a:ext uri="{FF2B5EF4-FFF2-40B4-BE49-F238E27FC236}">
                  <a16:creationId xmlns:a16="http://schemas.microsoft.com/office/drawing/2014/main" id="{47EB7C6C-EF37-7121-6830-865EB14207E2}"/>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01A40D2B-275A-2472-8F32-5965A5DE715F}"/>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lạ</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lắm</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4DA6CD21-5158-41CE-BB79-78FE1711AD33}"/>
              </a:ext>
            </a:extLst>
          </p:cNvPr>
          <p:cNvGrpSpPr/>
          <p:nvPr/>
        </p:nvGrpSpPr>
        <p:grpSpPr>
          <a:xfrm>
            <a:off x="7833009" y="4318741"/>
            <a:ext cx="3177891" cy="996462"/>
            <a:chOff x="1451869" y="2768585"/>
            <a:chExt cx="3177891" cy="996462"/>
          </a:xfrm>
        </p:grpSpPr>
        <p:sp>
          <p:nvSpPr>
            <p:cNvPr id="29" name="Rectangle: Rounded Corners 7">
              <a:extLst>
                <a:ext uri="{FF2B5EF4-FFF2-40B4-BE49-F238E27FC236}">
                  <a16:creationId xmlns:a16="http://schemas.microsoft.com/office/drawing/2014/main" id="{2C192890-A333-C2E2-B493-82DE20FDAC62}"/>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56A840AE-E9A7-9E94-6C75-503E8007FE28}"/>
                </a:ext>
              </a:extLst>
            </p:cNvPr>
            <p:cNvSpPr txBox="1"/>
            <p:nvPr/>
          </p:nvSpPr>
          <p:spPr>
            <a:xfrm>
              <a:off x="1792032" y="288209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thung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lũng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grpSp>
      <p:grpSp>
        <p:nvGrpSpPr>
          <p:cNvPr id="8" name="Group 7">
            <a:extLst>
              <a:ext uri="{FF2B5EF4-FFF2-40B4-BE49-F238E27FC236}">
                <a16:creationId xmlns:a16="http://schemas.microsoft.com/office/drawing/2014/main" id="{C533F1C9-E3B3-3AA7-02F3-47C45C2D5A1E}"/>
              </a:ext>
            </a:extLst>
          </p:cNvPr>
          <p:cNvGrpSpPr/>
          <p:nvPr/>
        </p:nvGrpSpPr>
        <p:grpSpPr>
          <a:xfrm>
            <a:off x="5642259" y="5671291"/>
            <a:ext cx="3339816" cy="996462"/>
            <a:chOff x="1451869" y="2768585"/>
            <a:chExt cx="3339816" cy="996462"/>
          </a:xfrm>
        </p:grpSpPr>
        <p:sp>
          <p:nvSpPr>
            <p:cNvPr id="9" name="Rectangle: Rounded Corners 7">
              <a:extLst>
                <a:ext uri="{FF2B5EF4-FFF2-40B4-BE49-F238E27FC236}">
                  <a16:creationId xmlns:a16="http://schemas.microsoft.com/office/drawing/2014/main" id="{3F4AA264-8959-BD9C-BCBE-30F1E84352E5}"/>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107877A-74EF-B59A-59D3-D3018597A496}"/>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lùa</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trâu</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grpSp>
    </p:spTree>
    <p:extLst>
      <p:ext uri="{BB962C8B-B14F-4D97-AF65-F5344CB8AC3E}">
        <p14:creationId xmlns:p14="http://schemas.microsoft.com/office/powerpoint/2010/main" val="4245136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F393124-74F3-6E37-D80D-CD643DC7927C}"/>
              </a:ext>
            </a:extLst>
          </p:cNvPr>
          <p:cNvSpPr txBox="1"/>
          <p:nvPr/>
        </p:nvSpPr>
        <p:spPr>
          <a:xfrm>
            <a:off x="666750" y="2133600"/>
            <a:ext cx="10820400" cy="1569660"/>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Suối nhỏ,</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nước trong vắt,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nắng chiếu xuống đáy làm cát,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sỏi ánh lên lấp lánh.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11BCB3EE-B46F-ACE0-D016-6B37772AC7D1}"/>
              </a:ext>
            </a:extLst>
          </p:cNvPr>
          <p:cNvPicPr>
            <a:picLocks noChangeAspect="1"/>
          </p:cNvPicPr>
          <p:nvPr/>
        </p:nvPicPr>
        <p:blipFill>
          <a:blip r:embed="rId2"/>
          <a:stretch>
            <a:fillRect/>
          </a:stretch>
        </p:blipFill>
        <p:spPr>
          <a:xfrm>
            <a:off x="1342897" y="12366"/>
            <a:ext cx="12034547" cy="1359526"/>
          </a:xfrm>
          <a:prstGeom prst="rect">
            <a:avLst/>
          </a:prstGeom>
        </p:spPr>
      </p:pic>
      <p:sp>
        <p:nvSpPr>
          <p:cNvPr id="19" name="TextBox 18">
            <a:extLst>
              <a:ext uri="{FF2B5EF4-FFF2-40B4-BE49-F238E27FC236}">
                <a16:creationId xmlns:a16="http://schemas.microsoft.com/office/drawing/2014/main" id="{E702A395-69AE-697A-8239-1463113775C1}"/>
              </a:ext>
            </a:extLst>
          </p:cNvPr>
          <p:cNvSpPr txBox="1"/>
          <p:nvPr/>
        </p:nvSpPr>
        <p:spPr>
          <a:xfrm>
            <a:off x="838200" y="3867150"/>
            <a:ext cx="10820400" cy="2308324"/>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C</a:t>
            </a:r>
            <a:r>
              <a:rPr lang="vi-VN" sz="4800" i="1" dirty="0">
                <a:latin typeface="Calibri" panose="020F0502020204030204" pitchFamily="34" charset="0"/>
                <a:ea typeface="Cambria" panose="02040503050406030204" pitchFamily="18" charset="0"/>
                <a:cs typeface="Calibri" panose="020F0502020204030204" pitchFamily="34" charset="0"/>
              </a:rPr>
              <a:t>hiều về,</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đàn trâu no cỏ</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đằm mình dưới suối,</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chúng tôi tha thẩn</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tìm những viên đá đẹp cho mình.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79724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F8866BFE-43B0-421C-8BE6-7936028EBD9A}"/>
              </a:ext>
            </a:extLst>
          </p:cNvPr>
          <p:cNvSpPr/>
          <p:nvPr/>
        </p:nvSpPr>
        <p:spPr>
          <a:xfrm>
            <a:off x="-18604" y="-90823"/>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10" name="Group 9">
            <a:extLst>
              <a:ext uri="{FF2B5EF4-FFF2-40B4-BE49-F238E27FC236}">
                <a16:creationId xmlns:a16="http://schemas.microsoft.com/office/drawing/2014/main" id="{636DC5A4-355F-4798-BBFF-73EE77768341}"/>
              </a:ext>
            </a:extLst>
          </p:cNvPr>
          <p:cNvGrpSpPr/>
          <p:nvPr/>
        </p:nvGrpSpPr>
        <p:grpSpPr>
          <a:xfrm>
            <a:off x="6488823" y="-90823"/>
            <a:ext cx="5766993" cy="3596612"/>
            <a:chOff x="3383915" y="1066585"/>
            <a:chExt cx="4325245" cy="2697459"/>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383915" y="1881902"/>
              <a:ext cx="4325245" cy="1882142"/>
            </a:xfrm>
            <a:custGeom>
              <a:avLst/>
              <a:gdLst>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149566 w 4325245"/>
                <a:gd name="connsiteY2" fmla="*/ 0 h 1882142"/>
                <a:gd name="connsiteX3" fmla="*/ 1778359 w 4325245"/>
                <a:gd name="connsiteY3" fmla="*/ 0 h 1882142"/>
                <a:gd name="connsiteX4" fmla="*/ 2407152 w 4325245"/>
                <a:gd name="connsiteY4" fmla="*/ 0 h 1882142"/>
                <a:gd name="connsiteX5" fmla="*/ 3140744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315409 w 4325245"/>
                <a:gd name="connsiteY11" fmla="*/ 1882142 h 1882142"/>
                <a:gd name="connsiteX12" fmla="*/ 2616750 w 4325245"/>
                <a:gd name="connsiteY12" fmla="*/ 1882142 h 1882142"/>
                <a:gd name="connsiteX13" fmla="*/ 1987957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1882142" fill="none" extrusionOk="0">
                  <a:moveTo>
                    <a:pt x="0" y="379664"/>
                  </a:moveTo>
                  <a:cubicBezTo>
                    <a:pt x="48390" y="196746"/>
                    <a:pt x="147801" y="-10747"/>
                    <a:pt x="415974" y="0"/>
                  </a:cubicBezTo>
                  <a:cubicBezTo>
                    <a:pt x="704912" y="5290"/>
                    <a:pt x="780688" y="4630"/>
                    <a:pt x="1044767" y="0"/>
                  </a:cubicBezTo>
                  <a:cubicBezTo>
                    <a:pt x="1291931" y="43452"/>
                    <a:pt x="1584811" y="-42008"/>
                    <a:pt x="1813292" y="0"/>
                  </a:cubicBezTo>
                  <a:cubicBezTo>
                    <a:pt x="2055247" y="-20273"/>
                    <a:pt x="2208181" y="28037"/>
                    <a:pt x="2477018" y="0"/>
                  </a:cubicBezTo>
                  <a:cubicBezTo>
                    <a:pt x="2668303" y="36354"/>
                    <a:pt x="2943045" y="11051"/>
                    <a:pt x="3245543" y="0"/>
                  </a:cubicBezTo>
                  <a:cubicBezTo>
                    <a:pt x="3501191" y="27921"/>
                    <a:pt x="3708754" y="27409"/>
                    <a:pt x="3909269" y="0"/>
                  </a:cubicBezTo>
                  <a:cubicBezTo>
                    <a:pt x="4145190" y="56725"/>
                    <a:pt x="4295698" y="132465"/>
                    <a:pt x="4325245" y="379664"/>
                  </a:cubicBezTo>
                  <a:cubicBezTo>
                    <a:pt x="4329780" y="620707"/>
                    <a:pt x="4329399" y="680104"/>
                    <a:pt x="4325245" y="941071"/>
                  </a:cubicBezTo>
                  <a:cubicBezTo>
                    <a:pt x="4351922" y="1183001"/>
                    <a:pt x="4354079" y="1346217"/>
                    <a:pt x="4325245" y="1502476"/>
                  </a:cubicBezTo>
                  <a:cubicBezTo>
                    <a:pt x="4267753" y="1673271"/>
                    <a:pt x="4157071" y="1882462"/>
                    <a:pt x="3909269" y="1882142"/>
                  </a:cubicBezTo>
                  <a:cubicBezTo>
                    <a:pt x="3758323" y="1880275"/>
                    <a:pt x="3496169" y="1905406"/>
                    <a:pt x="3210610" y="1882142"/>
                  </a:cubicBezTo>
                  <a:cubicBezTo>
                    <a:pt x="2938149" y="1945543"/>
                    <a:pt x="2730338" y="1910169"/>
                    <a:pt x="2442085" y="1882142"/>
                  </a:cubicBezTo>
                  <a:cubicBezTo>
                    <a:pt x="2174220" y="1906683"/>
                    <a:pt x="2008316" y="1858157"/>
                    <a:pt x="1848225" y="1882142"/>
                  </a:cubicBezTo>
                  <a:cubicBezTo>
                    <a:pt x="1672295" y="1861012"/>
                    <a:pt x="1411400" y="1871021"/>
                    <a:pt x="1254365" y="1882142"/>
                  </a:cubicBezTo>
                  <a:cubicBezTo>
                    <a:pt x="1097891" y="1863241"/>
                    <a:pt x="682829" y="1982755"/>
                    <a:pt x="415974" y="1882142"/>
                  </a:cubicBezTo>
                  <a:cubicBezTo>
                    <a:pt x="166775" y="1935751"/>
                    <a:pt x="-44146" y="1716465"/>
                    <a:pt x="0" y="1502476"/>
                  </a:cubicBezTo>
                  <a:cubicBezTo>
                    <a:pt x="-38790" y="1242970"/>
                    <a:pt x="-788" y="1053214"/>
                    <a:pt x="0" y="974754"/>
                  </a:cubicBezTo>
                  <a:cubicBezTo>
                    <a:pt x="-71281" y="897971"/>
                    <a:pt x="63509" y="620210"/>
                    <a:pt x="0" y="379664"/>
                  </a:cubicBezTo>
                  <a:close/>
                </a:path>
                <a:path w="4325245" h="1882142" stroke="0" extrusionOk="0">
                  <a:moveTo>
                    <a:pt x="0" y="379664"/>
                  </a:moveTo>
                  <a:cubicBezTo>
                    <a:pt x="-56500" y="184223"/>
                    <a:pt x="270184" y="24623"/>
                    <a:pt x="415974" y="0"/>
                  </a:cubicBezTo>
                  <a:cubicBezTo>
                    <a:pt x="675090" y="2221"/>
                    <a:pt x="797654" y="-18100"/>
                    <a:pt x="1149566" y="0"/>
                  </a:cubicBezTo>
                  <a:cubicBezTo>
                    <a:pt x="1504041" y="5448"/>
                    <a:pt x="1607532" y="-30989"/>
                    <a:pt x="1778359" y="0"/>
                  </a:cubicBezTo>
                  <a:cubicBezTo>
                    <a:pt x="1873595" y="38991"/>
                    <a:pt x="2182794" y="-41647"/>
                    <a:pt x="2407152" y="0"/>
                  </a:cubicBezTo>
                  <a:cubicBezTo>
                    <a:pt x="2644993" y="43977"/>
                    <a:pt x="2840143" y="36964"/>
                    <a:pt x="3140744" y="0"/>
                  </a:cubicBezTo>
                  <a:cubicBezTo>
                    <a:pt x="3458903" y="20620"/>
                    <a:pt x="3678467" y="-30251"/>
                    <a:pt x="3909269" y="0"/>
                  </a:cubicBezTo>
                  <a:cubicBezTo>
                    <a:pt x="4078018" y="-104532"/>
                    <a:pt x="4335484" y="175757"/>
                    <a:pt x="4325245" y="379664"/>
                  </a:cubicBezTo>
                  <a:cubicBezTo>
                    <a:pt x="4230872" y="523656"/>
                    <a:pt x="4356971" y="769254"/>
                    <a:pt x="4325245" y="941071"/>
                  </a:cubicBezTo>
                  <a:cubicBezTo>
                    <a:pt x="4339911" y="1095720"/>
                    <a:pt x="4332263" y="1318039"/>
                    <a:pt x="4325245" y="1502476"/>
                  </a:cubicBezTo>
                  <a:cubicBezTo>
                    <a:pt x="4349569" y="1752727"/>
                    <a:pt x="4067297" y="1911386"/>
                    <a:pt x="3909269" y="1882142"/>
                  </a:cubicBezTo>
                  <a:cubicBezTo>
                    <a:pt x="3667766" y="1850360"/>
                    <a:pt x="3430039" y="1938951"/>
                    <a:pt x="3315409" y="1882142"/>
                  </a:cubicBezTo>
                  <a:cubicBezTo>
                    <a:pt x="3256186" y="1882659"/>
                    <a:pt x="2770327" y="1946665"/>
                    <a:pt x="2616750" y="1882142"/>
                  </a:cubicBezTo>
                  <a:cubicBezTo>
                    <a:pt x="2496756" y="1844618"/>
                    <a:pt x="2284250" y="1840689"/>
                    <a:pt x="1987957" y="1882142"/>
                  </a:cubicBezTo>
                  <a:cubicBezTo>
                    <a:pt x="1706437" y="1851914"/>
                    <a:pt x="1466307" y="1835132"/>
                    <a:pt x="1254365" y="1882142"/>
                  </a:cubicBezTo>
                  <a:cubicBezTo>
                    <a:pt x="992926" y="1865624"/>
                    <a:pt x="840134" y="1847166"/>
                    <a:pt x="415974" y="1882142"/>
                  </a:cubicBezTo>
                  <a:cubicBezTo>
                    <a:pt x="188623" y="1898212"/>
                    <a:pt x="59738" y="1743637"/>
                    <a:pt x="0" y="1502476"/>
                  </a:cubicBezTo>
                  <a:cubicBezTo>
                    <a:pt x="-20263" y="1277630"/>
                    <a:pt x="2986" y="1186200"/>
                    <a:pt x="0" y="974754"/>
                  </a:cubicBezTo>
                  <a:cubicBezTo>
                    <a:pt x="-39189" y="817286"/>
                    <a:pt x="-15273" y="534473"/>
                    <a:pt x="0" y="379664"/>
                  </a:cubicBezTo>
                  <a:close/>
                </a:path>
                <a:path w="4325245" h="1882142" fill="none" stroke="0" extrusionOk="0">
                  <a:moveTo>
                    <a:pt x="0" y="379664"/>
                  </a:moveTo>
                  <a:cubicBezTo>
                    <a:pt x="74603" y="225694"/>
                    <a:pt x="241292" y="47090"/>
                    <a:pt x="415974" y="0"/>
                  </a:cubicBezTo>
                  <a:cubicBezTo>
                    <a:pt x="714065" y="-10784"/>
                    <a:pt x="757049" y="-3828"/>
                    <a:pt x="1044767" y="0"/>
                  </a:cubicBezTo>
                  <a:cubicBezTo>
                    <a:pt x="1304051" y="13363"/>
                    <a:pt x="1506279" y="-9256"/>
                    <a:pt x="1813292" y="0"/>
                  </a:cubicBezTo>
                  <a:cubicBezTo>
                    <a:pt x="2020899" y="27575"/>
                    <a:pt x="2230407" y="-6712"/>
                    <a:pt x="2477018" y="0"/>
                  </a:cubicBezTo>
                  <a:cubicBezTo>
                    <a:pt x="2807799" y="-35181"/>
                    <a:pt x="3027848" y="13803"/>
                    <a:pt x="3245543" y="0"/>
                  </a:cubicBezTo>
                  <a:cubicBezTo>
                    <a:pt x="3480908" y="-26801"/>
                    <a:pt x="3732332" y="-12271"/>
                    <a:pt x="3909269" y="0"/>
                  </a:cubicBezTo>
                  <a:cubicBezTo>
                    <a:pt x="4151911" y="-4170"/>
                    <a:pt x="4317753" y="163690"/>
                    <a:pt x="4325245" y="379664"/>
                  </a:cubicBezTo>
                  <a:cubicBezTo>
                    <a:pt x="4312868" y="623976"/>
                    <a:pt x="4309281" y="669224"/>
                    <a:pt x="4325245" y="941071"/>
                  </a:cubicBezTo>
                  <a:cubicBezTo>
                    <a:pt x="4293901" y="1222407"/>
                    <a:pt x="4339383" y="1360300"/>
                    <a:pt x="4325245" y="1502476"/>
                  </a:cubicBezTo>
                  <a:cubicBezTo>
                    <a:pt x="4371034" y="1631500"/>
                    <a:pt x="4170562" y="1805853"/>
                    <a:pt x="3909269" y="1882142"/>
                  </a:cubicBezTo>
                  <a:cubicBezTo>
                    <a:pt x="3720147" y="1896293"/>
                    <a:pt x="3545455" y="1817521"/>
                    <a:pt x="3210610" y="1882142"/>
                  </a:cubicBezTo>
                  <a:cubicBezTo>
                    <a:pt x="2866117" y="1840105"/>
                    <a:pt x="2678890" y="1902156"/>
                    <a:pt x="2442085" y="1882142"/>
                  </a:cubicBezTo>
                  <a:cubicBezTo>
                    <a:pt x="2222872" y="1895215"/>
                    <a:pt x="1978496" y="1922257"/>
                    <a:pt x="1848225" y="1882142"/>
                  </a:cubicBezTo>
                  <a:cubicBezTo>
                    <a:pt x="1696913" y="1884482"/>
                    <a:pt x="1409802" y="1881841"/>
                    <a:pt x="1254365" y="1882142"/>
                  </a:cubicBezTo>
                  <a:cubicBezTo>
                    <a:pt x="1175524" y="1868287"/>
                    <a:pt x="658465" y="1876974"/>
                    <a:pt x="415974" y="1882142"/>
                  </a:cubicBezTo>
                  <a:cubicBezTo>
                    <a:pt x="124795" y="1887761"/>
                    <a:pt x="-7909" y="1662396"/>
                    <a:pt x="0" y="1502476"/>
                  </a:cubicBezTo>
                  <a:cubicBezTo>
                    <a:pt x="-35795" y="1310959"/>
                    <a:pt x="60757" y="1092498"/>
                    <a:pt x="0" y="974754"/>
                  </a:cubicBezTo>
                  <a:cubicBezTo>
                    <a:pt x="42614" y="866752"/>
                    <a:pt x="5831" y="684902"/>
                    <a:pt x="0" y="379664"/>
                  </a:cubicBezTo>
                  <a:close/>
                </a:path>
                <a:path w="4325245" h="1882142" fill="none" stroke="0" extrusionOk="0">
                  <a:moveTo>
                    <a:pt x="0" y="379664"/>
                  </a:moveTo>
                  <a:cubicBezTo>
                    <a:pt x="40747" y="202416"/>
                    <a:pt x="195198" y="15583"/>
                    <a:pt x="415974" y="0"/>
                  </a:cubicBezTo>
                  <a:cubicBezTo>
                    <a:pt x="698006" y="-1132"/>
                    <a:pt x="762901" y="-2265"/>
                    <a:pt x="1044767" y="0"/>
                  </a:cubicBezTo>
                  <a:cubicBezTo>
                    <a:pt x="1323383" y="20546"/>
                    <a:pt x="1562234" y="-29725"/>
                    <a:pt x="1813292" y="0"/>
                  </a:cubicBezTo>
                  <a:cubicBezTo>
                    <a:pt x="2025945" y="-4211"/>
                    <a:pt x="2228459" y="-2026"/>
                    <a:pt x="2477018" y="0"/>
                  </a:cubicBezTo>
                  <a:cubicBezTo>
                    <a:pt x="2766243" y="-4522"/>
                    <a:pt x="2993529" y="183"/>
                    <a:pt x="3245543" y="0"/>
                  </a:cubicBezTo>
                  <a:cubicBezTo>
                    <a:pt x="3486134" y="-11683"/>
                    <a:pt x="3701886" y="43358"/>
                    <a:pt x="3909269" y="0"/>
                  </a:cubicBezTo>
                  <a:cubicBezTo>
                    <a:pt x="4157540" y="8625"/>
                    <a:pt x="4317076" y="155722"/>
                    <a:pt x="4325245" y="379664"/>
                  </a:cubicBezTo>
                  <a:cubicBezTo>
                    <a:pt x="4314862" y="622604"/>
                    <a:pt x="4319783" y="672843"/>
                    <a:pt x="4325245" y="941071"/>
                  </a:cubicBezTo>
                  <a:cubicBezTo>
                    <a:pt x="4299186" y="1202446"/>
                    <a:pt x="4374388" y="1328309"/>
                    <a:pt x="4325245" y="1502476"/>
                  </a:cubicBezTo>
                  <a:cubicBezTo>
                    <a:pt x="4317842" y="1661833"/>
                    <a:pt x="4194161" y="1881766"/>
                    <a:pt x="3909269" y="1882142"/>
                  </a:cubicBezTo>
                  <a:cubicBezTo>
                    <a:pt x="3708857" y="1905724"/>
                    <a:pt x="3531546" y="1831875"/>
                    <a:pt x="3210610" y="1882142"/>
                  </a:cubicBezTo>
                  <a:cubicBezTo>
                    <a:pt x="2885132" y="1890334"/>
                    <a:pt x="2694165" y="1901575"/>
                    <a:pt x="2442085" y="1882142"/>
                  </a:cubicBezTo>
                  <a:cubicBezTo>
                    <a:pt x="2217615" y="1893200"/>
                    <a:pt x="2007727" y="1872105"/>
                    <a:pt x="1848225" y="1882142"/>
                  </a:cubicBezTo>
                  <a:cubicBezTo>
                    <a:pt x="1654003" y="1883299"/>
                    <a:pt x="1412196" y="1859676"/>
                    <a:pt x="1254365" y="1882142"/>
                  </a:cubicBezTo>
                  <a:cubicBezTo>
                    <a:pt x="1118779" y="1887492"/>
                    <a:pt x="674137" y="1895464"/>
                    <a:pt x="415974" y="1882142"/>
                  </a:cubicBezTo>
                  <a:cubicBezTo>
                    <a:pt x="143508" y="1940920"/>
                    <a:pt x="-3853" y="1675223"/>
                    <a:pt x="0" y="1502476"/>
                  </a:cubicBezTo>
                  <a:cubicBezTo>
                    <a:pt x="-34036" y="1273729"/>
                    <a:pt x="27233" y="1061753"/>
                    <a:pt x="0" y="974754"/>
                  </a:cubicBezTo>
                  <a:cubicBezTo>
                    <a:pt x="-14892" y="881696"/>
                    <a:pt x="66715" y="654331"/>
                    <a:pt x="0" y="379664"/>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514620" y="1066585"/>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384" y="387528"/>
            <a:ext cx="4920064" cy="2160285"/>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137915" y="3485151"/>
            <a:ext cx="7423945" cy="3249428"/>
            <a:chOff x="5189220" y="3812803"/>
            <a:chExt cx="5567959"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2 h 1963626"/>
                  <a:gd name="connsiteX1" fmla="*/ 396102 w 5445754"/>
                  <a:gd name="connsiteY1" fmla="*/ 0 h 1963626"/>
                  <a:gd name="connsiteX2" fmla="*/ 866628 w 5445754"/>
                  <a:gd name="connsiteY2" fmla="*/ 0 h 1963626"/>
                  <a:gd name="connsiteX3" fmla="*/ 1244082 w 5445754"/>
                  <a:gd name="connsiteY3" fmla="*/ 0 h 1963626"/>
                  <a:gd name="connsiteX4" fmla="*/ 1668072 w 5445754"/>
                  <a:gd name="connsiteY4" fmla="*/ 0 h 1963626"/>
                  <a:gd name="connsiteX5" fmla="*/ 2278204 w 5445754"/>
                  <a:gd name="connsiteY5" fmla="*/ 0 h 1963626"/>
                  <a:gd name="connsiteX6" fmla="*/ 2655659 w 5445754"/>
                  <a:gd name="connsiteY6" fmla="*/ 0 h 1963626"/>
                  <a:gd name="connsiteX7" fmla="*/ 3033113 w 5445754"/>
                  <a:gd name="connsiteY7" fmla="*/ 0 h 1963626"/>
                  <a:gd name="connsiteX8" fmla="*/ 3410568 w 5445754"/>
                  <a:gd name="connsiteY8" fmla="*/ 0 h 1963626"/>
                  <a:gd name="connsiteX9" fmla="*/ 3927628 w 5445754"/>
                  <a:gd name="connsiteY9" fmla="*/ 0 h 1963626"/>
                  <a:gd name="connsiteX10" fmla="*/ 4444689 w 5445754"/>
                  <a:gd name="connsiteY10" fmla="*/ 0 h 1963626"/>
                  <a:gd name="connsiteX11" fmla="*/ 5049651 w 5445754"/>
                  <a:gd name="connsiteY11" fmla="*/ 0 h 1963626"/>
                  <a:gd name="connsiteX12" fmla="*/ 5445754 w 5445754"/>
                  <a:gd name="connsiteY12" fmla="*/ 396102 h 1963626"/>
                  <a:gd name="connsiteX13" fmla="*/ 5445754 w 5445754"/>
                  <a:gd name="connsiteY13" fmla="*/ 763147 h 1963626"/>
                  <a:gd name="connsiteX14" fmla="*/ 5445754 w 5445754"/>
                  <a:gd name="connsiteY14" fmla="*/ 1165335 h 1963626"/>
                  <a:gd name="connsiteX15" fmla="*/ 5445754 w 5445754"/>
                  <a:gd name="connsiteY15" fmla="*/ 1567523 h 1963626"/>
                  <a:gd name="connsiteX16" fmla="*/ 5049651 w 5445754"/>
                  <a:gd name="connsiteY16" fmla="*/ 1963626 h 1963626"/>
                  <a:gd name="connsiteX17" fmla="*/ 4486054 w 5445754"/>
                  <a:gd name="connsiteY17" fmla="*/ 1963626 h 1963626"/>
                  <a:gd name="connsiteX18" fmla="*/ 4015529 w 5445754"/>
                  <a:gd name="connsiteY18" fmla="*/ 1963626 h 1963626"/>
                  <a:gd name="connsiteX19" fmla="*/ 3591539 w 5445754"/>
                  <a:gd name="connsiteY19" fmla="*/ 1963626 h 1963626"/>
                  <a:gd name="connsiteX20" fmla="*/ 3214084 w 5445754"/>
                  <a:gd name="connsiteY20" fmla="*/ 1963626 h 1963626"/>
                  <a:gd name="connsiteX21" fmla="*/ 2603952 w 5445754"/>
                  <a:gd name="connsiteY21" fmla="*/ 1963626 h 1963626"/>
                  <a:gd name="connsiteX22" fmla="*/ 2086892 w 5445754"/>
                  <a:gd name="connsiteY22" fmla="*/ 1963626 h 1963626"/>
                  <a:gd name="connsiteX23" fmla="*/ 1616366 w 5445754"/>
                  <a:gd name="connsiteY23" fmla="*/ 1963626 h 1963626"/>
                  <a:gd name="connsiteX24" fmla="*/ 1052769 w 5445754"/>
                  <a:gd name="connsiteY24" fmla="*/ 1963626 h 1963626"/>
                  <a:gd name="connsiteX25" fmla="*/ 396102 w 5445754"/>
                  <a:gd name="connsiteY25" fmla="*/ 1963626 h 1963626"/>
                  <a:gd name="connsiteX26" fmla="*/ 0 w 5445754"/>
                  <a:gd name="connsiteY26" fmla="*/ 1567523 h 1963626"/>
                  <a:gd name="connsiteX27" fmla="*/ 0 w 5445754"/>
                  <a:gd name="connsiteY27" fmla="*/ 1200478 h 1963626"/>
                  <a:gd name="connsiteX28" fmla="*/ 0 w 5445754"/>
                  <a:gd name="connsiteY28" fmla="*/ 821718 h 1963626"/>
                  <a:gd name="connsiteX29" fmla="*/ 0 w 5445754"/>
                  <a:gd name="connsiteY29" fmla="*/ 396102 h 1963626"/>
                  <a:gd name="connsiteX0" fmla="*/ 0 w 5445754"/>
                  <a:gd name="connsiteY0" fmla="*/ 396102 h 1963626"/>
                  <a:gd name="connsiteX1" fmla="*/ 396102 w 5445754"/>
                  <a:gd name="connsiteY1" fmla="*/ 0 h 1963626"/>
                  <a:gd name="connsiteX2" fmla="*/ 959699 w 5445754"/>
                  <a:gd name="connsiteY2" fmla="*/ 0 h 1963626"/>
                  <a:gd name="connsiteX3" fmla="*/ 1383689 w 5445754"/>
                  <a:gd name="connsiteY3" fmla="*/ 0 h 1963626"/>
                  <a:gd name="connsiteX4" fmla="*/ 1807679 w 5445754"/>
                  <a:gd name="connsiteY4" fmla="*/ 0 h 1963626"/>
                  <a:gd name="connsiteX5" fmla="*/ 2371275 w 5445754"/>
                  <a:gd name="connsiteY5" fmla="*/ 0 h 1963626"/>
                  <a:gd name="connsiteX6" fmla="*/ 2841801 w 5445754"/>
                  <a:gd name="connsiteY6" fmla="*/ 0 h 1963626"/>
                  <a:gd name="connsiteX7" fmla="*/ 3451932 w 5445754"/>
                  <a:gd name="connsiteY7" fmla="*/ 0 h 1963626"/>
                  <a:gd name="connsiteX8" fmla="*/ 4062064 w 5445754"/>
                  <a:gd name="connsiteY8" fmla="*/ 0 h 1963626"/>
                  <a:gd name="connsiteX9" fmla="*/ 5049651 w 5445754"/>
                  <a:gd name="connsiteY9" fmla="*/ 0 h 1963626"/>
                  <a:gd name="connsiteX10" fmla="*/ 5445754 w 5445754"/>
                  <a:gd name="connsiteY10" fmla="*/ 396102 h 1963626"/>
                  <a:gd name="connsiteX11" fmla="*/ 5445754 w 5445754"/>
                  <a:gd name="connsiteY11" fmla="*/ 786576 h 1963626"/>
                  <a:gd name="connsiteX12" fmla="*/ 5445754 w 5445754"/>
                  <a:gd name="connsiteY12" fmla="*/ 1177050 h 1963626"/>
                  <a:gd name="connsiteX13" fmla="*/ 5445754 w 5445754"/>
                  <a:gd name="connsiteY13" fmla="*/ 1567523 h 1963626"/>
                  <a:gd name="connsiteX14" fmla="*/ 5049651 w 5445754"/>
                  <a:gd name="connsiteY14" fmla="*/ 1963626 h 1963626"/>
                  <a:gd name="connsiteX15" fmla="*/ 4486054 w 5445754"/>
                  <a:gd name="connsiteY15" fmla="*/ 1963626 h 1963626"/>
                  <a:gd name="connsiteX16" fmla="*/ 4015529 w 5445754"/>
                  <a:gd name="connsiteY16" fmla="*/ 1963626 h 1963626"/>
                  <a:gd name="connsiteX17" fmla="*/ 3545004 w 5445754"/>
                  <a:gd name="connsiteY17" fmla="*/ 1963626 h 1963626"/>
                  <a:gd name="connsiteX18" fmla="*/ 2934871 w 5445754"/>
                  <a:gd name="connsiteY18" fmla="*/ 1963626 h 1963626"/>
                  <a:gd name="connsiteX19" fmla="*/ 2371275 w 5445754"/>
                  <a:gd name="connsiteY19" fmla="*/ 1963626 h 1963626"/>
                  <a:gd name="connsiteX20" fmla="*/ 1900749 w 5445754"/>
                  <a:gd name="connsiteY20" fmla="*/ 1963626 h 1963626"/>
                  <a:gd name="connsiteX21" fmla="*/ 1476759 w 5445754"/>
                  <a:gd name="connsiteY21" fmla="*/ 1963626 h 1963626"/>
                  <a:gd name="connsiteX22" fmla="*/ 1052769 w 5445754"/>
                  <a:gd name="connsiteY22" fmla="*/ 1963626 h 1963626"/>
                  <a:gd name="connsiteX23" fmla="*/ 396102 w 5445754"/>
                  <a:gd name="connsiteY23" fmla="*/ 1963626 h 1963626"/>
                  <a:gd name="connsiteX24" fmla="*/ 0 w 5445754"/>
                  <a:gd name="connsiteY24" fmla="*/ 1567523 h 1963626"/>
                  <a:gd name="connsiteX25" fmla="*/ 0 w 5445754"/>
                  <a:gd name="connsiteY25" fmla="*/ 1188764 h 1963626"/>
                  <a:gd name="connsiteX26" fmla="*/ 0 w 5445754"/>
                  <a:gd name="connsiteY26" fmla="*/ 810004 h 1963626"/>
                  <a:gd name="connsiteX27" fmla="*/ 0 w 5445754"/>
                  <a:gd name="connsiteY27" fmla="*/ 396102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5754" h="1963626" fill="none" extrusionOk="0">
                    <a:moveTo>
                      <a:pt x="0" y="396102"/>
                    </a:moveTo>
                    <a:cubicBezTo>
                      <a:pt x="5006" y="188891"/>
                      <a:pt x="157277" y="4514"/>
                      <a:pt x="396102" y="0"/>
                    </a:cubicBezTo>
                    <a:cubicBezTo>
                      <a:pt x="548719" y="20028"/>
                      <a:pt x="727346" y="-27305"/>
                      <a:pt x="866628" y="0"/>
                    </a:cubicBezTo>
                    <a:cubicBezTo>
                      <a:pt x="1007728" y="-8726"/>
                      <a:pt x="1158611" y="-1424"/>
                      <a:pt x="1244082" y="0"/>
                    </a:cubicBezTo>
                    <a:cubicBezTo>
                      <a:pt x="1327632" y="-23166"/>
                      <a:pt x="1476862" y="7946"/>
                      <a:pt x="1668072" y="0"/>
                    </a:cubicBezTo>
                    <a:cubicBezTo>
                      <a:pt x="1862863" y="4237"/>
                      <a:pt x="2074190" y="-21164"/>
                      <a:pt x="2278204" y="0"/>
                    </a:cubicBezTo>
                    <a:cubicBezTo>
                      <a:pt x="2470144" y="24357"/>
                      <a:pt x="2473846" y="-27787"/>
                      <a:pt x="2655659" y="0"/>
                    </a:cubicBezTo>
                    <a:cubicBezTo>
                      <a:pt x="2829168" y="21950"/>
                      <a:pt x="2962106" y="3385"/>
                      <a:pt x="3033113" y="0"/>
                    </a:cubicBezTo>
                    <a:cubicBezTo>
                      <a:pt x="3109072" y="-7620"/>
                      <a:pt x="3324506" y="4888"/>
                      <a:pt x="3410568" y="0"/>
                    </a:cubicBezTo>
                    <a:cubicBezTo>
                      <a:pt x="3499357" y="5790"/>
                      <a:pt x="3837461" y="-35789"/>
                      <a:pt x="3927628" y="0"/>
                    </a:cubicBezTo>
                    <a:cubicBezTo>
                      <a:pt x="4024934" y="16491"/>
                      <a:pt x="4324159" y="-28942"/>
                      <a:pt x="4444689" y="0"/>
                    </a:cubicBezTo>
                    <a:cubicBezTo>
                      <a:pt x="4514016" y="41880"/>
                      <a:pt x="4832106" y="-64133"/>
                      <a:pt x="5049651" y="0"/>
                    </a:cubicBezTo>
                    <a:cubicBezTo>
                      <a:pt x="5243190" y="47174"/>
                      <a:pt x="5438645" y="184406"/>
                      <a:pt x="5445754" y="396102"/>
                    </a:cubicBezTo>
                    <a:cubicBezTo>
                      <a:pt x="5453106" y="491378"/>
                      <a:pt x="5427387" y="629283"/>
                      <a:pt x="5445754" y="763147"/>
                    </a:cubicBezTo>
                    <a:cubicBezTo>
                      <a:pt x="5455067" y="860319"/>
                      <a:pt x="5458226" y="998343"/>
                      <a:pt x="5445754" y="1165335"/>
                    </a:cubicBezTo>
                    <a:cubicBezTo>
                      <a:pt x="5422856" y="1330745"/>
                      <a:pt x="5451079" y="1470914"/>
                      <a:pt x="5445754" y="1567523"/>
                    </a:cubicBezTo>
                    <a:cubicBezTo>
                      <a:pt x="5433892" y="1758868"/>
                      <a:pt x="5281720" y="1960300"/>
                      <a:pt x="5049651" y="1963626"/>
                    </a:cubicBezTo>
                    <a:cubicBezTo>
                      <a:pt x="4914524" y="1975970"/>
                      <a:pt x="4676943" y="1992917"/>
                      <a:pt x="4486054" y="1963626"/>
                    </a:cubicBezTo>
                    <a:cubicBezTo>
                      <a:pt x="4282051" y="1941365"/>
                      <a:pt x="4239665" y="1954981"/>
                      <a:pt x="4015529" y="1963626"/>
                    </a:cubicBezTo>
                    <a:cubicBezTo>
                      <a:pt x="3795229" y="1980363"/>
                      <a:pt x="3713219" y="1957430"/>
                      <a:pt x="3591539" y="1963626"/>
                    </a:cubicBezTo>
                    <a:cubicBezTo>
                      <a:pt x="3479060" y="1967079"/>
                      <a:pt x="3288218" y="1962001"/>
                      <a:pt x="3214084" y="1963626"/>
                    </a:cubicBezTo>
                    <a:cubicBezTo>
                      <a:pt x="3153800" y="1932980"/>
                      <a:pt x="2808892" y="1965858"/>
                      <a:pt x="2603952" y="1963626"/>
                    </a:cubicBezTo>
                    <a:cubicBezTo>
                      <a:pt x="2359095" y="1924692"/>
                      <a:pt x="2270474" y="1973481"/>
                      <a:pt x="2086892" y="1963626"/>
                    </a:cubicBezTo>
                    <a:cubicBezTo>
                      <a:pt x="1905726" y="1969498"/>
                      <a:pt x="1816750" y="1976225"/>
                      <a:pt x="1616366" y="1963626"/>
                    </a:cubicBezTo>
                    <a:cubicBezTo>
                      <a:pt x="1393616" y="1945250"/>
                      <a:pt x="1267925" y="1957997"/>
                      <a:pt x="1052769" y="1963626"/>
                    </a:cubicBezTo>
                    <a:cubicBezTo>
                      <a:pt x="818933" y="2002538"/>
                      <a:pt x="545613" y="1959396"/>
                      <a:pt x="396102" y="1963626"/>
                    </a:cubicBezTo>
                    <a:cubicBezTo>
                      <a:pt x="208734" y="2031495"/>
                      <a:pt x="64086" y="1837901"/>
                      <a:pt x="0" y="1567523"/>
                    </a:cubicBezTo>
                    <a:cubicBezTo>
                      <a:pt x="20147" y="1503244"/>
                      <a:pt x="15056" y="1340091"/>
                      <a:pt x="0" y="1200478"/>
                    </a:cubicBezTo>
                    <a:cubicBezTo>
                      <a:pt x="-38795" y="1070377"/>
                      <a:pt x="-7307" y="952111"/>
                      <a:pt x="0" y="821718"/>
                    </a:cubicBezTo>
                    <a:cubicBezTo>
                      <a:pt x="-5718" y="690116"/>
                      <a:pt x="34447" y="562915"/>
                      <a:pt x="0" y="396102"/>
                    </a:cubicBezTo>
                    <a:close/>
                  </a:path>
                  <a:path w="5445754" h="1963626" stroke="0" extrusionOk="0">
                    <a:moveTo>
                      <a:pt x="0" y="396102"/>
                    </a:moveTo>
                    <a:cubicBezTo>
                      <a:pt x="12191" y="182283"/>
                      <a:pt x="186888" y="37529"/>
                      <a:pt x="396102" y="0"/>
                    </a:cubicBezTo>
                    <a:cubicBezTo>
                      <a:pt x="594418" y="866"/>
                      <a:pt x="715098" y="-56922"/>
                      <a:pt x="959699" y="0"/>
                    </a:cubicBezTo>
                    <a:cubicBezTo>
                      <a:pt x="1198606" y="21151"/>
                      <a:pt x="1235325" y="-12117"/>
                      <a:pt x="1383689" y="0"/>
                    </a:cubicBezTo>
                    <a:cubicBezTo>
                      <a:pt x="1549161" y="11232"/>
                      <a:pt x="1688131" y="-12678"/>
                      <a:pt x="1807679" y="0"/>
                    </a:cubicBezTo>
                    <a:cubicBezTo>
                      <a:pt x="1892545" y="28171"/>
                      <a:pt x="2076450" y="39988"/>
                      <a:pt x="2371275" y="0"/>
                    </a:cubicBezTo>
                    <a:cubicBezTo>
                      <a:pt x="2659752" y="-23760"/>
                      <a:pt x="2751080" y="-37126"/>
                      <a:pt x="2841801" y="0"/>
                    </a:cubicBezTo>
                    <a:cubicBezTo>
                      <a:pt x="2914164" y="-6891"/>
                      <a:pt x="3283522" y="-1067"/>
                      <a:pt x="3451932" y="0"/>
                    </a:cubicBezTo>
                    <a:cubicBezTo>
                      <a:pt x="3642440" y="2538"/>
                      <a:pt x="3788488" y="-15994"/>
                      <a:pt x="4062064" y="0"/>
                    </a:cubicBezTo>
                    <a:cubicBezTo>
                      <a:pt x="4352800" y="7813"/>
                      <a:pt x="4799945" y="32462"/>
                      <a:pt x="5049651" y="0"/>
                    </a:cubicBezTo>
                    <a:cubicBezTo>
                      <a:pt x="5245399" y="-790"/>
                      <a:pt x="5428565" y="185108"/>
                      <a:pt x="5445754" y="396102"/>
                    </a:cubicBezTo>
                    <a:cubicBezTo>
                      <a:pt x="5442761" y="574614"/>
                      <a:pt x="5423665" y="617083"/>
                      <a:pt x="5445754" y="786576"/>
                    </a:cubicBezTo>
                    <a:cubicBezTo>
                      <a:pt x="5463750" y="957768"/>
                      <a:pt x="5456547" y="986880"/>
                      <a:pt x="5445754" y="1177050"/>
                    </a:cubicBezTo>
                    <a:cubicBezTo>
                      <a:pt x="5433622" y="1369722"/>
                      <a:pt x="5448718" y="1382688"/>
                      <a:pt x="5445754" y="1567523"/>
                    </a:cubicBezTo>
                    <a:cubicBezTo>
                      <a:pt x="5498082" y="1786557"/>
                      <a:pt x="5276820" y="2006462"/>
                      <a:pt x="5049651" y="1963626"/>
                    </a:cubicBezTo>
                    <a:cubicBezTo>
                      <a:pt x="4803424" y="1967596"/>
                      <a:pt x="4630222" y="1974807"/>
                      <a:pt x="4486054" y="1963626"/>
                    </a:cubicBezTo>
                    <a:cubicBezTo>
                      <a:pt x="4377844" y="1951997"/>
                      <a:pt x="4218827" y="1960354"/>
                      <a:pt x="4015529" y="1963626"/>
                    </a:cubicBezTo>
                    <a:cubicBezTo>
                      <a:pt x="3796721" y="1934225"/>
                      <a:pt x="3675508" y="1922490"/>
                      <a:pt x="3545004" y="1963626"/>
                    </a:cubicBezTo>
                    <a:cubicBezTo>
                      <a:pt x="3417834" y="2011642"/>
                      <a:pt x="3181447" y="1968425"/>
                      <a:pt x="2934871" y="1963626"/>
                    </a:cubicBezTo>
                    <a:cubicBezTo>
                      <a:pt x="2683964" y="1971734"/>
                      <a:pt x="2591897" y="1935218"/>
                      <a:pt x="2371275" y="1963626"/>
                    </a:cubicBezTo>
                    <a:cubicBezTo>
                      <a:pt x="2160912" y="1963111"/>
                      <a:pt x="2084483" y="1962308"/>
                      <a:pt x="1900749" y="1963626"/>
                    </a:cubicBezTo>
                    <a:cubicBezTo>
                      <a:pt x="1721623" y="1934962"/>
                      <a:pt x="1635125" y="1948427"/>
                      <a:pt x="1476759" y="1963626"/>
                    </a:cubicBezTo>
                    <a:cubicBezTo>
                      <a:pt x="1319525" y="1989087"/>
                      <a:pt x="1144648" y="1982423"/>
                      <a:pt x="1052769" y="1963626"/>
                    </a:cubicBezTo>
                    <a:cubicBezTo>
                      <a:pt x="923616" y="1946515"/>
                      <a:pt x="669298" y="1951615"/>
                      <a:pt x="396102" y="1963626"/>
                    </a:cubicBezTo>
                    <a:cubicBezTo>
                      <a:pt x="211825" y="2001997"/>
                      <a:pt x="-1255" y="1839000"/>
                      <a:pt x="0" y="1567523"/>
                    </a:cubicBezTo>
                    <a:cubicBezTo>
                      <a:pt x="-8928" y="1447366"/>
                      <a:pt x="-11255" y="1346007"/>
                      <a:pt x="0" y="1188764"/>
                    </a:cubicBezTo>
                    <a:cubicBezTo>
                      <a:pt x="27719" y="1017628"/>
                      <a:pt x="-18857" y="949936"/>
                      <a:pt x="0" y="810004"/>
                    </a:cubicBezTo>
                    <a:cubicBezTo>
                      <a:pt x="25255" y="720468"/>
                      <a:pt x="-6340" y="549096"/>
                      <a:pt x="0" y="396102"/>
                    </a:cubicBezTo>
                    <a:close/>
                  </a:path>
                  <a:path w="5445754" h="1963626" fill="none" stroke="0" extrusionOk="0">
                    <a:moveTo>
                      <a:pt x="0" y="396102"/>
                    </a:moveTo>
                    <a:cubicBezTo>
                      <a:pt x="-24449" y="220530"/>
                      <a:pt x="167474" y="29281"/>
                      <a:pt x="396102" y="0"/>
                    </a:cubicBezTo>
                    <a:cubicBezTo>
                      <a:pt x="536668" y="18317"/>
                      <a:pt x="699411" y="20319"/>
                      <a:pt x="866628" y="0"/>
                    </a:cubicBezTo>
                    <a:cubicBezTo>
                      <a:pt x="1022849" y="-12013"/>
                      <a:pt x="1123957" y="8278"/>
                      <a:pt x="1244082" y="0"/>
                    </a:cubicBezTo>
                    <a:cubicBezTo>
                      <a:pt x="1331247" y="-575"/>
                      <a:pt x="1491783" y="-8858"/>
                      <a:pt x="1668072" y="0"/>
                    </a:cubicBezTo>
                    <a:cubicBezTo>
                      <a:pt x="1895364" y="-12668"/>
                      <a:pt x="2111390" y="-48594"/>
                      <a:pt x="2278204" y="0"/>
                    </a:cubicBezTo>
                    <a:cubicBezTo>
                      <a:pt x="2470548" y="23732"/>
                      <a:pt x="2472817" y="-12448"/>
                      <a:pt x="2655659" y="0"/>
                    </a:cubicBezTo>
                    <a:cubicBezTo>
                      <a:pt x="2835509" y="11780"/>
                      <a:pt x="2966554" y="21887"/>
                      <a:pt x="3033113" y="0"/>
                    </a:cubicBezTo>
                    <a:cubicBezTo>
                      <a:pt x="3105333" y="-8124"/>
                      <a:pt x="3309430" y="1374"/>
                      <a:pt x="3410568" y="0"/>
                    </a:cubicBezTo>
                    <a:cubicBezTo>
                      <a:pt x="3480702" y="-5491"/>
                      <a:pt x="3839361" y="-36836"/>
                      <a:pt x="3927628" y="0"/>
                    </a:cubicBezTo>
                    <a:cubicBezTo>
                      <a:pt x="4033014" y="14231"/>
                      <a:pt x="4361439" y="-21083"/>
                      <a:pt x="4444689" y="0"/>
                    </a:cubicBezTo>
                    <a:cubicBezTo>
                      <a:pt x="4507815" y="42705"/>
                      <a:pt x="4795381" y="-45784"/>
                      <a:pt x="5049651" y="0"/>
                    </a:cubicBezTo>
                    <a:cubicBezTo>
                      <a:pt x="5246705" y="-50045"/>
                      <a:pt x="5447667" y="159402"/>
                      <a:pt x="5445754" y="396102"/>
                    </a:cubicBezTo>
                    <a:cubicBezTo>
                      <a:pt x="5459403" y="471302"/>
                      <a:pt x="5432466" y="682082"/>
                      <a:pt x="5445754" y="763147"/>
                    </a:cubicBezTo>
                    <a:cubicBezTo>
                      <a:pt x="5448560" y="878255"/>
                      <a:pt x="5457057" y="993560"/>
                      <a:pt x="5445754" y="1165335"/>
                    </a:cubicBezTo>
                    <a:cubicBezTo>
                      <a:pt x="5450173" y="1347927"/>
                      <a:pt x="5438978" y="1440981"/>
                      <a:pt x="5445754" y="1567523"/>
                    </a:cubicBezTo>
                    <a:cubicBezTo>
                      <a:pt x="5400855" y="1800893"/>
                      <a:pt x="5278419" y="1920824"/>
                      <a:pt x="5049651" y="1963626"/>
                    </a:cubicBezTo>
                    <a:cubicBezTo>
                      <a:pt x="4897405" y="1966219"/>
                      <a:pt x="4741077" y="1965499"/>
                      <a:pt x="4486054" y="1963626"/>
                    </a:cubicBezTo>
                    <a:cubicBezTo>
                      <a:pt x="4288819" y="1952812"/>
                      <a:pt x="4249152" y="1949516"/>
                      <a:pt x="4015529" y="1963626"/>
                    </a:cubicBezTo>
                    <a:cubicBezTo>
                      <a:pt x="3794809" y="1988820"/>
                      <a:pt x="3701513" y="1947299"/>
                      <a:pt x="3591539" y="1963626"/>
                    </a:cubicBezTo>
                    <a:cubicBezTo>
                      <a:pt x="3461752" y="1989140"/>
                      <a:pt x="3294939" y="1975399"/>
                      <a:pt x="3214084" y="1963626"/>
                    </a:cubicBezTo>
                    <a:cubicBezTo>
                      <a:pt x="3108841" y="1983515"/>
                      <a:pt x="2861601" y="1968014"/>
                      <a:pt x="2603952" y="1963626"/>
                    </a:cubicBezTo>
                    <a:cubicBezTo>
                      <a:pt x="2352326" y="1926472"/>
                      <a:pt x="2276168" y="1996082"/>
                      <a:pt x="2086892" y="1963626"/>
                    </a:cubicBezTo>
                    <a:cubicBezTo>
                      <a:pt x="1901015" y="1953300"/>
                      <a:pt x="1794999" y="1971619"/>
                      <a:pt x="1616366" y="1963626"/>
                    </a:cubicBezTo>
                    <a:cubicBezTo>
                      <a:pt x="1432079" y="1978191"/>
                      <a:pt x="1252116" y="1975413"/>
                      <a:pt x="1052769" y="1963626"/>
                    </a:cubicBezTo>
                    <a:cubicBezTo>
                      <a:pt x="830821" y="1976692"/>
                      <a:pt x="536001" y="1946461"/>
                      <a:pt x="396102" y="1963626"/>
                    </a:cubicBezTo>
                    <a:cubicBezTo>
                      <a:pt x="191387" y="2009343"/>
                      <a:pt x="81570" y="1837707"/>
                      <a:pt x="0" y="1567523"/>
                    </a:cubicBezTo>
                    <a:cubicBezTo>
                      <a:pt x="19590" y="1474383"/>
                      <a:pt x="35140" y="1328367"/>
                      <a:pt x="0" y="1200478"/>
                    </a:cubicBezTo>
                    <a:cubicBezTo>
                      <a:pt x="-25941" y="1059029"/>
                      <a:pt x="-5344" y="976781"/>
                      <a:pt x="0" y="821718"/>
                    </a:cubicBezTo>
                    <a:cubicBezTo>
                      <a:pt x="13734" y="682308"/>
                      <a:pt x="13011" y="576745"/>
                      <a:pt x="0" y="39610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Men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theo</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bờ</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suối</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002060"/>
                    </a:solidFill>
                    <a:effectLst/>
                    <a:uLnTx/>
                    <a:uFillTx/>
                    <a:latin typeface="Arial-ItalicMT"/>
                    <a:ea typeface="+mn-ea"/>
                    <a:cs typeface="+mn-cs"/>
                  </a:rPr>
                  <a:t>Di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chuyển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lần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theo</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phía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bên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bờ</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suối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3"/>
          <a:stretch>
            <a:fillRect/>
          </a:stretch>
        </p:blipFill>
        <p:spPr>
          <a:xfrm>
            <a:off x="4207652" y="374406"/>
            <a:ext cx="5425910" cy="1609483"/>
          </a:xfrm>
          <a:prstGeom prst="rect">
            <a:avLst/>
          </a:prstGeom>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BoldMT"/>
                  </a:rPr>
                  <a:t>Đằm</a:t>
                </a:r>
                <a:r>
                  <a:rPr lang="en-US" sz="4000" b="1" dirty="0">
                    <a:solidFill>
                      <a:srgbClr val="002060"/>
                    </a:solidFill>
                    <a:latin typeface="Arial-BoldMT"/>
                  </a:rPr>
                  <a:t> </a:t>
                </a:r>
                <a:r>
                  <a:rPr lang="en-US" sz="4000" b="1" dirty="0" err="1">
                    <a:solidFill>
                      <a:srgbClr val="002060"/>
                    </a:solidFill>
                    <a:latin typeface="Arial-BoldMT"/>
                  </a:rPr>
                  <a:t>mình</a:t>
                </a:r>
                <a:r>
                  <a:rPr lang="en-US" sz="4000" b="1" dirty="0">
                    <a:solidFill>
                      <a:srgbClr val="002060"/>
                    </a:solidFill>
                    <a:latin typeface="Arial-BoldMT"/>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Ngâm</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mình</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lâu</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trong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nước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3"/>
          <a:stretch>
            <a:fillRect/>
          </a:stretch>
        </p:blipFill>
        <p:spPr>
          <a:xfrm>
            <a:off x="4183145" y="443033"/>
            <a:ext cx="5425910" cy="1609483"/>
          </a:xfrm>
          <a:prstGeom prst="rect">
            <a:avLst/>
          </a:prstGeom>
        </p:spPr>
      </p:pic>
      <p:pic>
        <p:nvPicPr>
          <p:cNvPr id="2050" name="Picture 2" descr="Hố trâu đầm giữa cánh đồng - Tuổi Trẻ Online">
            <a:extLst>
              <a:ext uri="{FF2B5EF4-FFF2-40B4-BE49-F238E27FC236}">
                <a16:creationId xmlns:a16="http://schemas.microsoft.com/office/drawing/2014/main" id="{326CDB07-2B02-84B5-22CF-91DA36FB50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5424" y="1526740"/>
            <a:ext cx="6133565" cy="4058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554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268</TotalTime>
  <Words>1342</Words>
  <Application>Microsoft Office PowerPoint</Application>
  <PresentationFormat>Widescreen</PresentationFormat>
  <Paragraphs>80</Paragraphs>
  <Slides>20</Slides>
  <Notes>7</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20</vt:i4>
      </vt:variant>
    </vt:vector>
  </HeadingPairs>
  <TitlesOfParts>
    <vt:vector size="43" baseType="lpstr">
      <vt:lpstr>宋体</vt:lpstr>
      <vt:lpstr>#9Slide01 Tieu de ngan</vt:lpstr>
      <vt:lpstr>#9Slide05 Phobia</vt:lpstr>
      <vt:lpstr>Arial</vt:lpstr>
      <vt:lpstr>Arial-BoldMT</vt:lpstr>
      <vt:lpstr>Arial-ItalicMT</vt:lpstr>
      <vt:lpstr>ArialMT</vt:lpstr>
      <vt:lpstr>Calibri</vt:lpstr>
      <vt:lpstr>Calibri Light</vt:lpstr>
      <vt:lpstr>Cambria</vt:lpstr>
      <vt:lpstr>等线</vt:lpstr>
      <vt:lpstr>等线 Light</vt:lpstr>
      <vt:lpstr>Roboto</vt:lpstr>
      <vt:lpstr>Segoe UI Historic</vt:lpstr>
      <vt:lpstr>Times New Roman</vt:lpstr>
      <vt:lpstr>Yu Mincho</vt:lpstr>
      <vt:lpstr>字魂105号-简雅黑</vt:lpstr>
      <vt:lpstr>Office 主题</vt:lpstr>
      <vt:lpstr>Custom Design</vt:lpstr>
      <vt:lpstr>1_Office 主题​​</vt:lpstr>
      <vt:lpstr>Office 主题​​</vt:lpstr>
      <vt:lpstr>4_Office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Thuy Linhh</cp:lastModifiedBy>
  <cp:revision>70</cp:revision>
  <dcterms:created xsi:type="dcterms:W3CDTF">2024-05-02T01:59:28Z</dcterms:created>
  <dcterms:modified xsi:type="dcterms:W3CDTF">2025-09-15T07:04:06Z</dcterms:modified>
  <cp:category>9Slide.vn</cp:category>
</cp:coreProperties>
</file>