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7"/>
  </p:notesMasterIdLst>
  <p:sldIdLst>
    <p:sldId id="8579" r:id="rId2"/>
    <p:sldId id="332" r:id="rId3"/>
    <p:sldId id="8586" r:id="rId4"/>
    <p:sldId id="8584" r:id="rId5"/>
    <p:sldId id="8585" r:id="rId6"/>
    <p:sldId id="11697" r:id="rId7"/>
    <p:sldId id="11699" r:id="rId8"/>
    <p:sldId id="11700" r:id="rId9"/>
    <p:sldId id="11701" r:id="rId10"/>
    <p:sldId id="11702" r:id="rId11"/>
    <p:sldId id="11703" r:id="rId12"/>
    <p:sldId id="11704" r:id="rId13"/>
    <p:sldId id="11714" r:id="rId14"/>
    <p:sldId id="11715" r:id="rId15"/>
    <p:sldId id="117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80" autoAdjust="0"/>
  </p:normalViewPr>
  <p:slideViewPr>
    <p:cSldViewPr snapToGrid="0">
      <p:cViewPr varScale="1">
        <p:scale>
          <a:sx n="67" d="100"/>
          <a:sy n="67" d="100"/>
        </p:scale>
        <p:origin x="8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31B4D-4814-4A86-A977-08321095323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2E958-0064-4332-8E4B-2BBB0CC51988}" type="slidenum">
              <a:rPr lang="en-US" smtClean="0"/>
              <a:t>‹#›</a:t>
            </a:fld>
            <a:endParaRPr lang="en-US"/>
          </a:p>
        </p:txBody>
      </p:sp>
    </p:spTree>
    <p:extLst>
      <p:ext uri="{BB962C8B-B14F-4D97-AF65-F5344CB8AC3E}">
        <p14:creationId xmlns:p14="http://schemas.microsoft.com/office/powerpoint/2010/main" val="7912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1A2E958-0064-4332-8E4B-2BBB0CC51988}" type="slidenum">
              <a:rPr lang="en-US" smtClean="0"/>
              <a:t>1</a:t>
            </a:fld>
            <a:endParaRPr lang="en-US"/>
          </a:p>
        </p:txBody>
      </p:sp>
    </p:spTree>
    <p:extLst>
      <p:ext uri="{BB962C8B-B14F-4D97-AF65-F5344CB8AC3E}">
        <p14:creationId xmlns:p14="http://schemas.microsoft.com/office/powerpoint/2010/main" val="23654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929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EB5AAE7-E956-C6CA-4BD7-1B4B27A9945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68434846"/>
      </p:ext>
    </p:extLst>
  </p:cSld>
  <p:clrMap bg1="lt1" tx1="dk1" bg2="lt2" tx2="dk2" accent1="accent1" accent2="accent2" accent3="accent3" accent4="accent4" accent5="accent5" accent6="accent6" hlink="hlink" folHlink="folHlink"/>
  <p:sldLayoutIdLst>
    <p:sldLayoutId id="2147483724" r:id="rId1"/>
    <p:sldLayoutId id="2147483732" r:id="rId2"/>
    <p:sldLayoutId id="214748373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9.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DFD7"/>
        </a:solidFill>
        <a:effectLst/>
      </p:bgPr>
    </p:bg>
    <p:spTree>
      <p:nvGrpSpPr>
        <p:cNvPr id="1" name=""/>
        <p:cNvGrpSpPr/>
        <p:nvPr/>
      </p:nvGrpSpPr>
      <p:grpSpPr>
        <a:xfrm>
          <a:off x="0" y="0"/>
          <a:ext cx="0" cy="0"/>
          <a:chOff x="0" y="0"/>
          <a:chExt cx="0" cy="0"/>
        </a:xfrm>
      </p:grpSpPr>
      <p:pic>
        <p:nvPicPr>
          <p:cNvPr id="5" name="图片 4" descr="组 9"/>
          <p:cNvPicPr>
            <a:picLocks noChangeAspect="1"/>
          </p:cNvPicPr>
          <p:nvPr/>
        </p:nvPicPr>
        <p:blipFill>
          <a:blip r:embed="rId3"/>
          <a:srcRect t="53912"/>
          <a:stretch>
            <a:fillRect/>
          </a:stretch>
        </p:blipFill>
        <p:spPr>
          <a:xfrm>
            <a:off x="0" y="1544320"/>
            <a:ext cx="4370070" cy="5271135"/>
          </a:xfrm>
          <a:prstGeom prst="rect">
            <a:avLst/>
          </a:prstGeom>
        </p:spPr>
      </p:pic>
      <p:pic>
        <p:nvPicPr>
          <p:cNvPr id="37" name="图片 36" descr="图层 79 副本"/>
          <p:cNvPicPr>
            <a:picLocks noChangeAspect="1"/>
          </p:cNvPicPr>
          <p:nvPr/>
        </p:nvPicPr>
        <p:blipFill>
          <a:blip r:embed="rId4"/>
          <a:stretch>
            <a:fillRect/>
          </a:stretch>
        </p:blipFill>
        <p:spPr>
          <a:xfrm flipH="1" flipV="1">
            <a:off x="-6985" y="7620"/>
            <a:ext cx="4342765" cy="2937510"/>
          </a:xfrm>
          <a:prstGeom prst="rect">
            <a:avLst/>
          </a:prstGeom>
        </p:spPr>
      </p:pic>
      <p:pic>
        <p:nvPicPr>
          <p:cNvPr id="6" name="Picture 5" descr="A child and child planting a plant&#10;&#10;Description automatically generated">
            <a:extLst>
              <a:ext uri="{FF2B5EF4-FFF2-40B4-BE49-F238E27FC236}">
                <a16:creationId xmlns:a16="http://schemas.microsoft.com/office/drawing/2014/main" id="{078168B1-0593-BE61-85C6-085A8AE692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24" y="-857250"/>
            <a:ext cx="3609975" cy="3609975"/>
          </a:xfrm>
          <a:prstGeom prst="rect">
            <a:avLst/>
          </a:prstGeom>
        </p:spPr>
      </p:pic>
      <p:sp>
        <p:nvSpPr>
          <p:cNvPr id="8" name="文本框 21">
            <a:extLst>
              <a:ext uri="{FF2B5EF4-FFF2-40B4-BE49-F238E27FC236}">
                <a16:creationId xmlns:a16="http://schemas.microsoft.com/office/drawing/2014/main" id="{1F0DE78F-91C0-0F06-0083-F110E6783459}"/>
              </a:ext>
            </a:extLst>
          </p:cNvPr>
          <p:cNvSpPr txBox="1"/>
          <p:nvPr/>
        </p:nvSpPr>
        <p:spPr>
          <a:xfrm>
            <a:off x="2725527" y="538794"/>
            <a:ext cx="6799423" cy="646331"/>
          </a:xfrm>
          <a:prstGeom prst="rect">
            <a:avLst/>
          </a:prstGeom>
          <a:noFill/>
        </p:spPr>
        <p:txBody>
          <a:bodyPr wrap="square" rtlCol="0">
            <a:spAutoFit/>
          </a:bodyPr>
          <a:lstStyle/>
          <a:p>
            <a:pPr algn="ctr"/>
            <a:r>
              <a:rPr lang="en-US" altLang="zh-CN" sz="3600" b="1" dirty="0" err="1">
                <a:ln w="12700">
                  <a:noFill/>
                </a:ln>
                <a:solidFill>
                  <a:schemeClr val="bg1"/>
                </a:solidFill>
                <a:latin typeface="+mj-lt"/>
                <a:ea typeface="微软雅黑" panose="020B0503020204020204" pitchFamily="34" charset="-122"/>
              </a:rPr>
              <a:t>Thứ</a:t>
            </a:r>
            <a:r>
              <a:rPr lang="en-US" altLang="zh-CN" sz="3600" b="1" dirty="0">
                <a:ln w="12700">
                  <a:noFill/>
                </a:ln>
                <a:solidFill>
                  <a:schemeClr val="bg1"/>
                </a:solidFill>
                <a:latin typeface="+mj-lt"/>
                <a:ea typeface="微软雅黑" panose="020B0503020204020204" pitchFamily="34" charset="-122"/>
              </a:rPr>
              <a:t> … </a:t>
            </a:r>
            <a:r>
              <a:rPr lang="en-US" altLang="zh-CN" sz="3600" b="1" dirty="0" err="1">
                <a:ln w="12700">
                  <a:noFill/>
                </a:ln>
                <a:solidFill>
                  <a:schemeClr val="bg1"/>
                </a:solidFill>
                <a:latin typeface="+mj-lt"/>
                <a:ea typeface="微软雅黑" panose="020B0503020204020204" pitchFamily="34" charset="-122"/>
              </a:rPr>
              <a:t>ngày</a:t>
            </a:r>
            <a:r>
              <a:rPr lang="en-US" altLang="zh-CN" sz="3600" b="1" dirty="0">
                <a:ln w="12700">
                  <a:noFill/>
                </a:ln>
                <a:solidFill>
                  <a:schemeClr val="bg1"/>
                </a:solidFill>
                <a:latin typeface="+mj-lt"/>
                <a:ea typeface="微软雅黑" panose="020B0503020204020204" pitchFamily="34" charset="-122"/>
              </a:rPr>
              <a:t> … </a:t>
            </a:r>
            <a:r>
              <a:rPr lang="en-US" altLang="zh-CN" sz="3600" b="1" dirty="0" err="1">
                <a:ln w="12700">
                  <a:noFill/>
                </a:ln>
                <a:solidFill>
                  <a:schemeClr val="bg1"/>
                </a:solidFill>
                <a:latin typeface="+mj-lt"/>
                <a:ea typeface="微软雅黑" panose="020B0503020204020204" pitchFamily="34" charset="-122"/>
              </a:rPr>
              <a:t>tháng</a:t>
            </a:r>
            <a:r>
              <a:rPr lang="en-US" altLang="zh-CN" sz="3600" b="1" dirty="0">
                <a:ln w="12700">
                  <a:noFill/>
                </a:ln>
                <a:solidFill>
                  <a:schemeClr val="bg1"/>
                </a:solidFill>
                <a:latin typeface="+mj-lt"/>
                <a:ea typeface="微软雅黑" panose="020B0503020204020204" pitchFamily="34" charset="-122"/>
              </a:rPr>
              <a:t> … </a:t>
            </a:r>
            <a:r>
              <a:rPr lang="en-US" altLang="zh-CN" sz="3600" b="1" dirty="0" err="1">
                <a:ln w="12700">
                  <a:noFill/>
                </a:ln>
                <a:solidFill>
                  <a:schemeClr val="bg1"/>
                </a:solidFill>
                <a:latin typeface="+mj-lt"/>
                <a:ea typeface="微软雅黑" panose="020B0503020204020204" pitchFamily="34" charset="-122"/>
              </a:rPr>
              <a:t>năm</a:t>
            </a:r>
            <a:r>
              <a:rPr lang="en-US" altLang="zh-CN" sz="3600" b="1" dirty="0">
                <a:ln w="12700">
                  <a:noFill/>
                </a:ln>
                <a:solidFill>
                  <a:schemeClr val="bg1"/>
                </a:solidFill>
                <a:latin typeface="+mj-lt"/>
                <a:ea typeface="微软雅黑" panose="020B0503020204020204" pitchFamily="34" charset="-122"/>
              </a:rPr>
              <a:t> …</a:t>
            </a:r>
            <a:endParaRPr lang="zh-CN" altLang="en-US" sz="3600" b="1" dirty="0">
              <a:ln w="12700">
                <a:noFill/>
              </a:ln>
              <a:solidFill>
                <a:schemeClr val="bg1"/>
              </a:solidFill>
              <a:latin typeface="+mj-lt"/>
              <a:ea typeface="微软雅黑" panose="020B0503020204020204" pitchFamily="34" charset="-122"/>
            </a:endParaRPr>
          </a:p>
        </p:txBody>
      </p:sp>
      <p:pic>
        <p:nvPicPr>
          <p:cNvPr id="7" name="Picture 6">
            <a:extLst>
              <a:ext uri="{FF2B5EF4-FFF2-40B4-BE49-F238E27FC236}">
                <a16:creationId xmlns:a16="http://schemas.microsoft.com/office/drawing/2014/main" id="{0F0AA6F5-334B-DED9-1FC6-D0ABF400E329}"/>
              </a:ext>
            </a:extLst>
          </p:cNvPr>
          <p:cNvPicPr>
            <a:picLocks noChangeAspect="1"/>
          </p:cNvPicPr>
          <p:nvPr/>
        </p:nvPicPr>
        <p:blipFill>
          <a:blip r:embed="rId6"/>
          <a:stretch>
            <a:fillRect/>
          </a:stretch>
        </p:blipFill>
        <p:spPr>
          <a:xfrm>
            <a:off x="4358517" y="1194334"/>
            <a:ext cx="2865368" cy="1072989"/>
          </a:xfrm>
          <a:prstGeom prst="rect">
            <a:avLst/>
          </a:prstGeom>
        </p:spPr>
      </p:pic>
      <p:pic>
        <p:nvPicPr>
          <p:cNvPr id="14" name="Picture 13">
            <a:extLst>
              <a:ext uri="{FF2B5EF4-FFF2-40B4-BE49-F238E27FC236}">
                <a16:creationId xmlns:a16="http://schemas.microsoft.com/office/drawing/2014/main" id="{4EB0A61C-D62C-943F-4447-B2213084E8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1815873"/>
            <a:ext cx="2621948" cy="1569584"/>
          </a:xfrm>
          <a:prstGeom prst="rect">
            <a:avLst/>
          </a:prstGeom>
        </p:spPr>
      </p:pic>
      <p:sp>
        <p:nvSpPr>
          <p:cNvPr id="10" name="Freeform 5">
            <a:extLst>
              <a:ext uri="{FF2B5EF4-FFF2-40B4-BE49-F238E27FC236}">
                <a16:creationId xmlns:a16="http://schemas.microsoft.com/office/drawing/2014/main" id="{9490D248-DB37-865A-48D4-DF092B0C6967}"/>
              </a:ext>
            </a:extLst>
          </p:cNvPr>
          <p:cNvSpPr/>
          <p:nvPr/>
        </p:nvSpPr>
        <p:spPr>
          <a:xfrm>
            <a:off x="10163904" y="0"/>
            <a:ext cx="1183005" cy="4114800"/>
          </a:xfrm>
          <a:custGeom>
            <a:avLst/>
            <a:gdLst/>
            <a:ahLst/>
            <a:cxnLst/>
            <a:rect l="l" t="t" r="r" b="b"/>
            <a:pathLst>
              <a:path w="1183005" h="4114800">
                <a:moveTo>
                  <a:pt x="0" y="0"/>
                </a:moveTo>
                <a:lnTo>
                  <a:pt x="1183005" y="0"/>
                </a:lnTo>
                <a:lnTo>
                  <a:pt x="1183005" y="4114800"/>
                </a:lnTo>
                <a:lnTo>
                  <a:pt x="0" y="4114800"/>
                </a:lnTo>
                <a:lnTo>
                  <a:pt x="0" y="0"/>
                </a:lnTo>
                <a:close/>
              </a:path>
            </a:pathLst>
          </a:custGeom>
          <a:blipFill>
            <a:blip r:embed="rId8">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2" name="Freeform 2">
            <a:extLst>
              <a:ext uri="{FF2B5EF4-FFF2-40B4-BE49-F238E27FC236}">
                <a16:creationId xmlns:a16="http://schemas.microsoft.com/office/drawing/2014/main" id="{50DFAE42-3056-880C-DF1A-44ED65D8D608}"/>
              </a:ext>
            </a:extLst>
          </p:cNvPr>
          <p:cNvSpPr/>
          <p:nvPr/>
        </p:nvSpPr>
        <p:spPr>
          <a:xfrm flipH="1">
            <a:off x="-285750" y="4103370"/>
            <a:ext cx="2446020" cy="2640330"/>
          </a:xfrm>
          <a:custGeom>
            <a:avLst/>
            <a:gdLst/>
            <a:ahLst/>
            <a:cxnLst/>
            <a:rect l="l" t="t" r="r" b="b"/>
            <a:pathLst>
              <a:path w="8270955" h="8229600">
                <a:moveTo>
                  <a:pt x="0" y="0"/>
                </a:moveTo>
                <a:lnTo>
                  <a:pt x="8270954" y="0"/>
                </a:lnTo>
                <a:lnTo>
                  <a:pt x="8270954" y="8229600"/>
                </a:lnTo>
                <a:lnTo>
                  <a:pt x="0" y="8229600"/>
                </a:lnTo>
                <a:lnTo>
                  <a:pt x="0" y="0"/>
                </a:lnTo>
                <a:close/>
              </a:path>
            </a:pathLst>
          </a:custGeom>
          <a:blipFill>
            <a:blip r:embed="rId13"/>
            <a:stretch>
              <a:fillRect/>
            </a:stretch>
          </a:blipFill>
        </p:spPr>
        <p:txBody>
          <a:bodyPr/>
          <a:lstStyle/>
          <a:p>
            <a:endParaRPr lang="en-US"/>
          </a:p>
        </p:txBody>
      </p:sp>
      <p:pic>
        <p:nvPicPr>
          <p:cNvPr id="15" name="Picture 14">
            <a:extLst>
              <a:ext uri="{FF2B5EF4-FFF2-40B4-BE49-F238E27FC236}">
                <a16:creationId xmlns:a16="http://schemas.microsoft.com/office/drawing/2014/main" id="{1D4B31D6-09DF-BD66-4883-1AB63D3542B1}"/>
              </a:ext>
            </a:extLst>
          </p:cNvPr>
          <p:cNvPicPr>
            <a:picLocks noChangeAspect="1"/>
          </p:cNvPicPr>
          <p:nvPr/>
        </p:nvPicPr>
        <p:blipFill>
          <a:blip r:embed="rId14"/>
          <a:stretch>
            <a:fillRect/>
          </a:stretch>
        </p:blipFill>
        <p:spPr>
          <a:xfrm>
            <a:off x="2777156" y="2778106"/>
            <a:ext cx="7712108" cy="3359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C34DC6D-2899-AA3A-8B75-3206FADE655E}"/>
              </a:ext>
            </a:extLst>
          </p:cNvPr>
          <p:cNvGrpSpPr/>
          <p:nvPr/>
        </p:nvGrpSpPr>
        <p:grpSpPr>
          <a:xfrm>
            <a:off x="3048297" y="270214"/>
            <a:ext cx="8375924" cy="1315517"/>
            <a:chOff x="3333649" y="1032016"/>
            <a:chExt cx="8123174" cy="1656764"/>
          </a:xfrm>
        </p:grpSpPr>
        <p:grpSp>
          <p:nvGrpSpPr>
            <p:cNvPr id="7" name="组合 31">
              <a:extLst>
                <a:ext uri="{FF2B5EF4-FFF2-40B4-BE49-F238E27FC236}">
                  <a16:creationId xmlns:a16="http://schemas.microsoft.com/office/drawing/2014/main" id="{1901262F-103E-6AED-1C97-04562C5B1B04}"/>
                </a:ext>
              </a:extLst>
            </p:cNvPr>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B75A533-335C-C805-0B57-058F4517CE8C}"/>
                  </a:ext>
                </a:extLst>
              </p:cNvPr>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A17D306E-E35C-20E7-AD3E-89D48CE63C0D}"/>
                  </a:ext>
                </a:extLst>
              </p:cNvPr>
              <p:cNvSpPr/>
              <p:nvPr/>
            </p:nvSpPr>
            <p:spPr>
              <a:xfrm>
                <a:off x="1736330" y="3488679"/>
                <a:ext cx="3678052" cy="82242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ea typeface="思源黑体 CN"/>
                  <a:cs typeface="+mn-cs"/>
                </a:endParaRPr>
              </a:p>
            </p:txBody>
          </p:sp>
        </p:grpSp>
        <p:sp>
          <p:nvSpPr>
            <p:cNvPr id="9" name="TextBox 8">
              <a:extLst>
                <a:ext uri="{FF2B5EF4-FFF2-40B4-BE49-F238E27FC236}">
                  <a16:creationId xmlns:a16="http://schemas.microsoft.com/office/drawing/2014/main" id="{05E49EFD-B75E-7512-437B-594547364FF4}"/>
                </a:ext>
              </a:extLst>
            </p:cNvPr>
            <p:cNvSpPr txBox="1"/>
            <p:nvPr/>
          </p:nvSpPr>
          <p:spPr>
            <a:xfrm>
              <a:off x="3893532" y="1388483"/>
              <a:ext cx="7563291" cy="834663"/>
            </a:xfrm>
            <a:prstGeom prst="rect">
              <a:avLst/>
            </a:prstGeom>
            <a:noFill/>
          </p:spPr>
          <p:txBody>
            <a:bodyPr wrap="square">
              <a:spAutoFit/>
            </a:bodyPr>
            <a:lstStyle/>
            <a:p>
              <a:pPr marL="0" marR="0">
                <a:lnSpc>
                  <a:spcPct val="112000"/>
                </a:lnSpc>
                <a:spcBef>
                  <a:spcPts val="0"/>
                </a:spcBef>
                <a:spcAft>
                  <a:spcPts val="800"/>
                </a:spcAft>
              </a:pPr>
              <a:r>
                <a:rPr lang="en-US" sz="3600" b="1" dirty="0" err="1">
                  <a:effectLst/>
                  <a:latin typeface="Cambria" panose="02040503050406030204" pitchFamily="18" charset="0"/>
                  <a:ea typeface="Cambria" panose="02040503050406030204" pitchFamily="18" charset="0"/>
                </a:rPr>
                <a:t>Nêu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việc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làm</a:t>
              </a:r>
              <a:r>
                <a:rPr lang="en-US" sz="3600" b="1" dirty="0">
                  <a:effectLst/>
                  <a:latin typeface="Cambria" panose="02040503050406030204" pitchFamily="18" charset="0"/>
                  <a:ea typeface="Cambria" panose="02040503050406030204" pitchFamily="18" charset="0"/>
                </a:rPr>
                <a:t>:</a:t>
              </a:r>
            </a:p>
          </p:txBody>
        </p:sp>
      </p:grpSp>
      <p:pic>
        <p:nvPicPr>
          <p:cNvPr id="14" name="Picture 13">
            <a:extLst>
              <a:ext uri="{FF2B5EF4-FFF2-40B4-BE49-F238E27FC236}">
                <a16:creationId xmlns:a16="http://schemas.microsoft.com/office/drawing/2014/main" id="{7E6DDE07-AF4E-829A-E6DF-FC6B7C0AC56B}"/>
              </a:ext>
            </a:extLst>
          </p:cNvPr>
          <p:cNvPicPr>
            <a:picLocks noChangeAspect="1"/>
          </p:cNvPicPr>
          <p:nvPr/>
        </p:nvPicPr>
        <p:blipFill>
          <a:blip r:embed="rId2"/>
          <a:stretch>
            <a:fillRect/>
          </a:stretch>
        </p:blipFill>
        <p:spPr>
          <a:xfrm>
            <a:off x="305391" y="291933"/>
            <a:ext cx="3005588" cy="1536325"/>
          </a:xfrm>
          <a:prstGeom prst="rect">
            <a:avLst/>
          </a:prstGeom>
        </p:spPr>
      </p:pic>
      <p:sp>
        <p:nvSpPr>
          <p:cNvPr id="8" name="Rectangle: Rounded Corners 7">
            <a:extLst>
              <a:ext uri="{FF2B5EF4-FFF2-40B4-BE49-F238E27FC236}">
                <a16:creationId xmlns:a16="http://schemas.microsoft.com/office/drawing/2014/main" id="{261B620B-2D15-80DB-C771-B567324350CE}"/>
              </a:ext>
            </a:extLst>
          </p:cNvPr>
          <p:cNvSpPr/>
          <p:nvPr/>
        </p:nvSpPr>
        <p:spPr>
          <a:xfrm>
            <a:off x="648181" y="2141316"/>
            <a:ext cx="5011839" cy="1099595"/>
          </a:xfrm>
          <a:prstGeom prst="roundRect">
            <a:avLst>
              <a:gd name="adj" fmla="val 27193"/>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66"/>
                </a:solidFill>
                <a:latin typeface="Cambria" panose="02040503050406030204" pitchFamily="18" charset="0"/>
                <a:ea typeface="Cambria" panose="02040503050406030204" pitchFamily="18" charset="0"/>
              </a:rPr>
              <a:t>Để</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giúp</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cho</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ước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nguyện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của</a:t>
            </a:r>
            <a:r>
              <a:rPr lang="en-US" sz="2800" dirty="0">
                <a:solidFill>
                  <a:srgbClr val="FF0066"/>
                </a:solidFill>
                <a:latin typeface="Cambria" panose="02040503050406030204" pitchFamily="18" charset="0"/>
                <a:ea typeface="Cambria" panose="02040503050406030204" pitchFamily="18" charset="0"/>
              </a:rPr>
              <a:t> Xa-</a:t>
            </a:r>
            <a:r>
              <a:rPr lang="en-US" sz="2800" dirty="0" err="1">
                <a:solidFill>
                  <a:srgbClr val="FF0066"/>
                </a:solidFill>
                <a:latin typeface="Cambria" panose="02040503050406030204" pitchFamily="18" charset="0"/>
                <a:ea typeface="Cambria" panose="02040503050406030204" pitchFamily="18" charset="0"/>
              </a:rPr>
              <a:t>đa</a:t>
            </a:r>
            <a:r>
              <a:rPr lang="en-US" sz="2800" dirty="0">
                <a:solidFill>
                  <a:srgbClr val="FF0066"/>
                </a:solidFill>
                <a:latin typeface="Cambria" panose="02040503050406030204" pitchFamily="18" charset="0"/>
                <a:ea typeface="Cambria" panose="02040503050406030204" pitchFamily="18" charset="0"/>
              </a:rPr>
              <a:t>-</a:t>
            </a:r>
            <a:r>
              <a:rPr lang="en-US" sz="2800" dirty="0" err="1">
                <a:solidFill>
                  <a:srgbClr val="FF0066"/>
                </a:solidFill>
                <a:latin typeface="Cambria" panose="02040503050406030204" pitchFamily="18" charset="0"/>
                <a:ea typeface="Cambria" panose="02040503050406030204" pitchFamily="18" charset="0"/>
              </a:rPr>
              <a:t>cô</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trở</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thành</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hiện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thực</a:t>
            </a:r>
            <a:endParaRPr lang="en-US" sz="2800" dirty="0">
              <a:solidFill>
                <a:srgbClr val="FF0066"/>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8EC938F-BFFA-9219-F0AF-36E30FB9B2F1}"/>
              </a:ext>
            </a:extLst>
          </p:cNvPr>
          <p:cNvSpPr/>
          <p:nvPr/>
        </p:nvSpPr>
        <p:spPr>
          <a:xfrm>
            <a:off x="6053558" y="2164466"/>
            <a:ext cx="5011839" cy="1099595"/>
          </a:xfrm>
          <a:prstGeom prst="roundRect">
            <a:avLst>
              <a:gd name="adj" fmla="val 27193"/>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66"/>
                </a:solidFill>
                <a:latin typeface="Cambria" panose="02040503050406030204" pitchFamily="18" charset="0"/>
                <a:ea typeface="Cambria" panose="02040503050406030204" pitchFamily="18" charset="0"/>
              </a:rPr>
              <a:t>Để</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bày</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tỏ</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ước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vọng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hoà</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bình</a:t>
            </a:r>
            <a:endParaRPr lang="en-US" sz="2800" dirty="0">
              <a:solidFill>
                <a:srgbClr val="FF0066"/>
              </a:solidFill>
              <a:latin typeface="Cambria" panose="02040503050406030204" pitchFamily="18" charset="0"/>
              <a:ea typeface="Cambria" panose="02040503050406030204" pitchFamily="18" charset="0"/>
            </a:endParaRPr>
          </a:p>
        </p:txBody>
      </p:sp>
      <p:sp>
        <p:nvSpPr>
          <p:cNvPr id="15" name="Arrow: Down 14">
            <a:extLst>
              <a:ext uri="{FF2B5EF4-FFF2-40B4-BE49-F238E27FC236}">
                <a16:creationId xmlns:a16="http://schemas.microsoft.com/office/drawing/2014/main" id="{76175EBC-DB48-4712-F8F4-56B1C6A25F89}"/>
              </a:ext>
            </a:extLst>
          </p:cNvPr>
          <p:cNvSpPr/>
          <p:nvPr/>
        </p:nvSpPr>
        <p:spPr>
          <a:xfrm>
            <a:off x="2685327" y="3356658"/>
            <a:ext cx="798653" cy="7639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018B47-93F3-D51F-A223-BCB63EF23E08}"/>
              </a:ext>
            </a:extLst>
          </p:cNvPr>
          <p:cNvSpPr txBox="1"/>
          <p:nvPr/>
        </p:nvSpPr>
        <p:spPr>
          <a:xfrm>
            <a:off x="636608" y="4201610"/>
            <a:ext cx="4803494" cy="2554545"/>
          </a:xfrm>
          <a:prstGeom prst="rect">
            <a:avLst/>
          </a:prstGeom>
          <a:noFill/>
        </p:spPr>
        <p:txBody>
          <a:bodyPr wrap="square" rtlCol="0">
            <a:spAutoFit/>
          </a:bodyPr>
          <a:lstStyle/>
          <a:p>
            <a:pPr algn="just"/>
            <a:r>
              <a:rPr lang="nl-NL" sz="3200" dirty="0">
                <a:solidFill>
                  <a:srgbClr val="002060"/>
                </a:solidFill>
                <a:effectLst/>
                <a:latin typeface="Cambria" panose="02040503050406030204" pitchFamily="18" charset="0"/>
                <a:ea typeface="Cambria" panose="02040503050406030204" pitchFamily="18" charset="0"/>
              </a:rPr>
              <a:t>Các bạn nhỏ trên toàn nước Nhật đã gửi hàng nghìn con hạc giấy đến cho Xa-đa-cô.</a:t>
            </a:r>
            <a:endParaRPr lang="en-US" sz="3200" dirty="0">
              <a:solidFill>
                <a:srgbClr val="002060"/>
              </a:solidFill>
              <a:effectLst/>
              <a:latin typeface="Cambria" panose="02040503050406030204" pitchFamily="18" charset="0"/>
              <a:ea typeface="Cambria" panose="02040503050406030204" pitchFamily="18" charset="0"/>
            </a:endParaRPr>
          </a:p>
          <a:p>
            <a:pPr algn="just"/>
            <a:endParaRPr lang="en-US" sz="3200" dirty="0">
              <a:solidFill>
                <a:srgbClr val="002060"/>
              </a:solidFill>
              <a:latin typeface="Cambria" panose="02040503050406030204" pitchFamily="18" charset="0"/>
              <a:ea typeface="Cambria" panose="02040503050406030204" pitchFamily="18" charset="0"/>
            </a:endParaRPr>
          </a:p>
        </p:txBody>
      </p:sp>
      <p:sp>
        <p:nvSpPr>
          <p:cNvPr id="17" name="Arrow: Down 16">
            <a:extLst>
              <a:ext uri="{FF2B5EF4-FFF2-40B4-BE49-F238E27FC236}">
                <a16:creationId xmlns:a16="http://schemas.microsoft.com/office/drawing/2014/main" id="{1D532231-7598-B2F6-C008-E8466F31B48B}"/>
              </a:ext>
            </a:extLst>
          </p:cNvPr>
          <p:cNvSpPr/>
          <p:nvPr/>
        </p:nvSpPr>
        <p:spPr>
          <a:xfrm>
            <a:off x="7917084" y="3310359"/>
            <a:ext cx="798653" cy="7639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0B057E-B81E-140C-628B-963A0E4894EA}"/>
              </a:ext>
            </a:extLst>
          </p:cNvPr>
          <p:cNvSpPr txBox="1"/>
          <p:nvPr/>
        </p:nvSpPr>
        <p:spPr>
          <a:xfrm>
            <a:off x="5868365" y="4155311"/>
            <a:ext cx="4803494" cy="2308324"/>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Các bạn nhỏ đã quyên góp tiền xây một đài tưởng niệm những nạn nhân bị bom nguyên tử sát hại, và tượng đài Hoà bình cho trẻ em đã được khánh thành năm 1958 tại công viên Hoà Bình ở Hi-rô-si-ma.)</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16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E89DC9-2E9D-B975-4AD2-79CB39990284}"/>
              </a:ext>
            </a:extLst>
          </p:cNvPr>
          <p:cNvGrpSpPr/>
          <p:nvPr/>
        </p:nvGrpSpPr>
        <p:grpSpPr>
          <a:xfrm>
            <a:off x="3000935" y="257909"/>
            <a:ext cx="8980050" cy="1875691"/>
            <a:chOff x="2311446" y="515697"/>
            <a:chExt cx="7878725" cy="1916171"/>
          </a:xfrm>
        </p:grpSpPr>
        <p:grpSp>
          <p:nvGrpSpPr>
            <p:cNvPr id="6" name="组合 31">
              <a:extLst>
                <a:ext uri="{FF2B5EF4-FFF2-40B4-BE49-F238E27FC236}">
                  <a16:creationId xmlns:a16="http://schemas.microsoft.com/office/drawing/2014/main" id="{44FEC5C2-2F51-A0D3-D306-703B3298EDFC}"/>
                </a:ext>
              </a:extLst>
            </p:cNvPr>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F4C8FF61-FBDE-89FA-A8C0-6084E3B82FE5}"/>
                  </a:ext>
                </a:extLst>
              </p:cNvPr>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5" name="圆角矩形 33">
                <a:extLst>
                  <a:ext uri="{FF2B5EF4-FFF2-40B4-BE49-F238E27FC236}">
                    <a16:creationId xmlns:a16="http://schemas.microsoft.com/office/drawing/2014/main" id="{AA89C249-9254-156E-C3AA-5DDA886B290E}"/>
                  </a:ext>
                </a:extLst>
              </p:cNvPr>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TextBox 7">
              <a:extLst>
                <a:ext uri="{FF2B5EF4-FFF2-40B4-BE49-F238E27FC236}">
                  <a16:creationId xmlns:a16="http://schemas.microsoft.com/office/drawing/2014/main" id="{B2E59992-B269-85E2-77FC-A28B42D63878}"/>
                </a:ext>
              </a:extLst>
            </p:cNvPr>
            <p:cNvSpPr txBox="1"/>
            <p:nvPr/>
          </p:nvSpPr>
          <p:spPr>
            <a:xfrm>
              <a:off x="2505741" y="890154"/>
              <a:ext cx="7536143" cy="1352001"/>
            </a:xfrm>
            <a:prstGeom prst="rect">
              <a:avLst/>
            </a:prstGeom>
            <a:noFill/>
          </p:spPr>
          <p:txBody>
            <a:bodyPr wrap="square">
              <a:spAutoFit/>
            </a:bodyPr>
            <a:lstStyle/>
            <a:p>
              <a:pPr algn="ctr"/>
              <a:r>
                <a:rPr lang="vi-VN" sz="4000" b="1" i="0" dirty="0">
                  <a:solidFill>
                    <a:srgbClr val="127366"/>
                  </a:solidFill>
                  <a:effectLst/>
                  <a:latin typeface="Cambria" panose="02040503050406030204" pitchFamily="18" charset="0"/>
                </a:rPr>
                <a:t>Câu chuyện Những con hạc giấy có ý nghĩa gì?</a:t>
              </a:r>
              <a:endParaRPr lang="en-US" sz="4000" b="1" dirty="0">
                <a:solidFill>
                  <a:srgbClr val="127366"/>
                </a:solidFill>
                <a:latin typeface="Cambria" panose="02040503050406030204" pitchFamily="18" charset="0"/>
              </a:endParaRPr>
            </a:p>
          </p:txBody>
        </p:sp>
      </p:grpSp>
      <p:pic>
        <p:nvPicPr>
          <p:cNvPr id="16" name="Picture 15">
            <a:extLst>
              <a:ext uri="{FF2B5EF4-FFF2-40B4-BE49-F238E27FC236}">
                <a16:creationId xmlns:a16="http://schemas.microsoft.com/office/drawing/2014/main" id="{96B7F62E-FBE3-B4C3-E4E3-28DF49BE0153}"/>
              </a:ext>
            </a:extLst>
          </p:cNvPr>
          <p:cNvPicPr>
            <a:picLocks noChangeAspect="1"/>
          </p:cNvPicPr>
          <p:nvPr/>
        </p:nvPicPr>
        <p:blipFill>
          <a:blip r:embed="rId2"/>
          <a:stretch>
            <a:fillRect/>
          </a:stretch>
        </p:blipFill>
        <p:spPr>
          <a:xfrm>
            <a:off x="432471" y="504014"/>
            <a:ext cx="2999492" cy="1536325"/>
          </a:xfrm>
          <a:prstGeom prst="rect">
            <a:avLst/>
          </a:prstGeom>
        </p:spPr>
      </p:pic>
      <p:sp>
        <p:nvSpPr>
          <p:cNvPr id="17" name="TextBox 16">
            <a:extLst>
              <a:ext uri="{FF2B5EF4-FFF2-40B4-BE49-F238E27FC236}">
                <a16:creationId xmlns:a16="http://schemas.microsoft.com/office/drawing/2014/main" id="{145B494F-8E62-7178-E58A-C7BC27957A58}"/>
              </a:ext>
            </a:extLst>
          </p:cNvPr>
          <p:cNvSpPr txBox="1"/>
          <p:nvPr/>
        </p:nvSpPr>
        <p:spPr>
          <a:xfrm>
            <a:off x="447152" y="2851613"/>
            <a:ext cx="8892791" cy="2554545"/>
          </a:xfrm>
          <a:prstGeom prst="rect">
            <a:avLst/>
          </a:prstGeom>
          <a:noFill/>
        </p:spPr>
        <p:txBody>
          <a:bodyPr wrap="square">
            <a:spAutoFit/>
          </a:bodyPr>
          <a:lstStyle/>
          <a:p>
            <a:pPr algn="just"/>
            <a:r>
              <a:rPr lang="en-US" sz="4000" b="1" dirty="0">
                <a:solidFill>
                  <a:srgbClr val="002060"/>
                </a:solidFill>
                <a:latin typeface="Cambria" panose="02040503050406030204" pitchFamily="18" charset="0"/>
              </a:rPr>
              <a:t>   </a:t>
            </a:r>
            <a:r>
              <a:rPr lang="vi-VN" sz="4000" b="1" dirty="0">
                <a:solidFill>
                  <a:srgbClr val="002060"/>
                </a:solidFill>
                <a:latin typeface="Cambria" panose="02040503050406030204" pitchFamily="18" charset="0"/>
              </a:rPr>
              <a:t>Câu chuyện lên án sự tàn bạo của chiến tranh, bày tỏ ước vọng hoà bình của trẻ em, kêu gọi thế giới đoàn kết chống chiến tranh,...)</a:t>
            </a:r>
            <a:endParaRPr 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2310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9B879E5D-92B1-410A-5971-6A5D9DD7A6EA}"/>
              </a:ext>
            </a:extLst>
          </p:cNvPr>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7" name="Picture 6">
            <a:extLst>
              <a:ext uri="{FF2B5EF4-FFF2-40B4-BE49-F238E27FC236}">
                <a16:creationId xmlns:a16="http://schemas.microsoft.com/office/drawing/2014/main" id="{A485DFAF-6DC8-1469-39AC-AAEAA422F551}"/>
              </a:ext>
            </a:extLst>
          </p:cNvPr>
          <p:cNvPicPr>
            <a:picLocks noChangeAspect="1"/>
          </p:cNvPicPr>
          <p:nvPr/>
        </p:nvPicPr>
        <p:blipFill>
          <a:blip r:embed="rId2"/>
          <a:stretch>
            <a:fillRect/>
          </a:stretch>
        </p:blipFill>
        <p:spPr>
          <a:xfrm>
            <a:off x="3099542" y="308206"/>
            <a:ext cx="6322100" cy="944962"/>
          </a:xfrm>
          <a:prstGeom prst="rect">
            <a:avLst/>
          </a:prstGeom>
        </p:spPr>
      </p:pic>
      <p:sp>
        <p:nvSpPr>
          <p:cNvPr id="9" name="TextBox 8">
            <a:extLst>
              <a:ext uri="{FF2B5EF4-FFF2-40B4-BE49-F238E27FC236}">
                <a16:creationId xmlns:a16="http://schemas.microsoft.com/office/drawing/2014/main" id="{C7799149-BCFC-E69A-0308-0DF9A2D1E0E2}"/>
              </a:ext>
            </a:extLst>
          </p:cNvPr>
          <p:cNvSpPr txBox="1"/>
          <p:nvPr/>
        </p:nvSpPr>
        <p:spPr>
          <a:xfrm>
            <a:off x="1393370" y="1839685"/>
            <a:ext cx="7183471" cy="304698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Chiến tranh, bom đạn đã cướp đi sinh mạng của rất nhiều người trong đó có trẻ em. Câu chuyên về cái chết của Xa-đa-cô là lời tố cáo tội ác của chiến tranh hạt nhân và lời bày tỏ ước vọng hoà bình của trẻ em.</a:t>
            </a:r>
          </a:p>
        </p:txBody>
      </p:sp>
    </p:spTree>
    <p:extLst>
      <p:ext uri="{BB962C8B-B14F-4D97-AF65-F5344CB8AC3E}">
        <p14:creationId xmlns:p14="http://schemas.microsoft.com/office/powerpoint/2010/main" val="14076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416B5-9E72-6A9A-ED60-9A5DD04E8603}"/>
              </a:ext>
            </a:extLst>
          </p:cNvPr>
          <p:cNvSpPr txBox="1"/>
          <p:nvPr/>
        </p:nvSpPr>
        <p:spPr>
          <a:xfrm>
            <a:off x="348343" y="1012371"/>
            <a:ext cx="11517085"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Ngày 16 tháng 7 năm 1945, nước Mỹ chế tạo được bom nguyên tử. Hơn nửa tháng sau, chính phủ Mỹ quyết định ném cả hai quả bom mới chế tạo xuống Nhật Bản.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quả bom lần lượt ném xuống các thành phố Hi-rô-si-ma và Na-ga-xa-ki đã cướp đi mạng sống của hàng trăm nghìn người. Tính đến cuối năm 1945, tổng số người chết vì hai quả bom và bị nhiễm phóng xạ nguyên tử đã lên đến nửa triệu.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Hi-rô-si-ma bị ném bom, cô bé Xa-xa-ki Xa-đa-cô mới hai tuổi đã may mắn thoát nạn. Nhưng em bị nhiễm phóng xạ. Mười năm sau, từ một cô bé khoẻ mạnh, nhanh nhẹn, sức khoẻ của em bị giảm sút nhanh chóng, phải nằm viện để chữa trị.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Nằm trong bệnh viện nhẩm đếm từng ngày còn lại của đời mình, cô bé ngây thơ tin vào một truyền thuyết nói rằng nếu gấp đủ một nghìn con hạc bằng giấy treo quanh phòng, em sẽ khỏi bệnh. Em liền lặng lẽ nén đau, miệt mài gấp hạc. Biết chuyện, trẻ em toàn nước Nhật đã tới tấp gửi hàng nghìn con hạc giấy đến cho Xa-đa-cô. Nhưng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Xa-đa-cô vẫn không qua khỏi, mặc dù em đã gấp được hơn một nghìn con hạc giấy.</a:t>
            </a:r>
          </a:p>
        </p:txBody>
      </p:sp>
      <p:pic>
        <p:nvPicPr>
          <p:cNvPr id="6" name="Picture 5">
            <a:extLst>
              <a:ext uri="{FF2B5EF4-FFF2-40B4-BE49-F238E27FC236}">
                <a16:creationId xmlns:a16="http://schemas.microsoft.com/office/drawing/2014/main" id="{CCBC1945-0081-0688-A705-3241B1DA4391}"/>
              </a:ext>
            </a:extLst>
          </p:cNvPr>
          <p:cNvPicPr>
            <a:picLocks noChangeAspect="1"/>
          </p:cNvPicPr>
          <p:nvPr/>
        </p:nvPicPr>
        <p:blipFill>
          <a:blip r:embed="rId2"/>
          <a:stretch>
            <a:fillRect/>
          </a:stretch>
        </p:blipFill>
        <p:spPr>
          <a:xfrm>
            <a:off x="3876026" y="345587"/>
            <a:ext cx="5041829" cy="749873"/>
          </a:xfrm>
          <a:prstGeom prst="rect">
            <a:avLst/>
          </a:prstGeom>
        </p:spPr>
      </p:pic>
    </p:spTree>
    <p:extLst>
      <p:ext uri="{BB962C8B-B14F-4D97-AF65-F5344CB8AC3E}">
        <p14:creationId xmlns:p14="http://schemas.microsoft.com/office/powerpoint/2010/main" val="130744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416B5-9E72-6A9A-ED60-9A5DD04E8603}"/>
              </a:ext>
            </a:extLst>
          </p:cNvPr>
          <p:cNvSpPr txBox="1"/>
          <p:nvPr/>
        </p:nvSpPr>
        <p:spPr>
          <a:xfrm>
            <a:off x="348343" y="838751"/>
            <a:ext cx="1151708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Xúc động trước cái chết của Xa-đa-cô, học sinh thành phố Hi-rô-si-ma đã quyên góp tiền xây một đài tưởng niệm những nạn nhân bị bom nguyên tử sát hại. Năm 1958, tượng đài Hoà bình cho trẻ em, còn gọi là tháp Xên-ba-dư-rư (Ngàn cánh hạc) được dựng lên ở công viên Hoà bình của thành phố. Trên đỉnh đài tưởng niệm cao 9 mét là tượng một bé gái – mô phỏng hình ảnh Xa-đa-cô – giơ cao hai tay nâng một con hạc lớn đang dang cánh bay. Dưới tượng đài khắc những lời tha thiết: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Chúng em kêu gọi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Chúng em nguyện cầu: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 bình cho thế giới!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vi-VN"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mẩu chuyện lịch sử thế giới</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83308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6FB8B-3E27-C07C-4F57-D23BFF0ECA3C}"/>
              </a:ext>
            </a:extLst>
          </p:cNvPr>
          <p:cNvSpPr txBox="1"/>
          <p:nvPr/>
        </p:nvSpPr>
        <p:spPr>
          <a:xfrm>
            <a:off x="381965" y="798653"/>
            <a:ext cx="9572263" cy="4524315"/>
          </a:xfrm>
          <a:prstGeom prst="rect">
            <a:avLst/>
          </a:prstGeom>
          <a:noFill/>
        </p:spPr>
        <p:txBody>
          <a:bodyPr wrap="square" rtlCol="0">
            <a:spAutoFit/>
          </a:bodyPr>
          <a:lstStyle/>
          <a:p>
            <a:pPr algn="just"/>
            <a:r>
              <a:rPr lang="en-US" sz="3600" b="1" i="0" dirty="0">
                <a:solidFill>
                  <a:srgbClr val="000000"/>
                </a:solidFill>
                <a:effectLst/>
                <a:latin typeface="Cambria" panose="02040503050406030204" pitchFamily="18" charset="0"/>
                <a:ea typeface="Cambria" panose="02040503050406030204" pitchFamily="18" charset="0"/>
              </a:rPr>
              <a:t>1. </a:t>
            </a:r>
            <a:r>
              <a:rPr lang="vi-VN" sz="3600" b="1" i="0" dirty="0">
                <a:solidFill>
                  <a:srgbClr val="000000"/>
                </a:solidFill>
                <a:effectLst/>
                <a:latin typeface="Cambria" panose="02040503050406030204" pitchFamily="18" charset="0"/>
                <a:ea typeface="Cambria" panose="02040503050406030204" pitchFamily="18" charset="0"/>
              </a:rPr>
              <a:t>Chọn nghĩa phù hợp với từ </a:t>
            </a:r>
            <a:r>
              <a:rPr lang="vi-VN" sz="3600" b="1" i="1" dirty="0">
                <a:solidFill>
                  <a:srgbClr val="000000"/>
                </a:solidFill>
                <a:effectLst/>
                <a:latin typeface="Cambria" panose="02040503050406030204" pitchFamily="18" charset="0"/>
                <a:ea typeface="Cambria" panose="02040503050406030204" pitchFamily="18" charset="0"/>
              </a:rPr>
              <a:t>hoà bình </a:t>
            </a:r>
            <a:r>
              <a:rPr lang="vi-VN" sz="3600" b="1" i="0" dirty="0">
                <a:solidFill>
                  <a:srgbClr val="000000"/>
                </a:solidFill>
                <a:effectLst/>
                <a:latin typeface="Cambria" panose="02040503050406030204" pitchFamily="18" charset="0"/>
                <a:ea typeface="Cambria" panose="02040503050406030204" pitchFamily="18" charset="0"/>
              </a:rPr>
              <a:t>trong đoạn dưới đây:</a:t>
            </a:r>
          </a:p>
          <a:p>
            <a:pPr algn="ctr"/>
            <a:r>
              <a:rPr lang="vi-VN" sz="3600" b="0" i="0" dirty="0">
                <a:solidFill>
                  <a:srgbClr val="000000"/>
                </a:solidFill>
                <a:effectLst/>
                <a:latin typeface="Cambria" panose="02040503050406030204" pitchFamily="18" charset="0"/>
                <a:ea typeface="Cambria" panose="02040503050406030204" pitchFamily="18" charset="0"/>
              </a:rPr>
              <a:t>Chúng em kêu gọi</a:t>
            </a:r>
          </a:p>
          <a:p>
            <a:pPr algn="ctr"/>
            <a:r>
              <a:rPr lang="vi-VN" sz="3600" b="0" i="0" dirty="0">
                <a:solidFill>
                  <a:srgbClr val="000000"/>
                </a:solidFill>
                <a:effectLst/>
                <a:latin typeface="Cambria" panose="02040503050406030204" pitchFamily="18" charset="0"/>
                <a:ea typeface="Cambria" panose="02040503050406030204" pitchFamily="18" charset="0"/>
              </a:rPr>
              <a:t>Chúng em nguyện cầu:</a:t>
            </a:r>
          </a:p>
          <a:p>
            <a:pPr algn="ctr"/>
            <a:r>
              <a:rPr lang="vi-VN" sz="3600" b="0" i="0" dirty="0">
                <a:solidFill>
                  <a:srgbClr val="000000"/>
                </a:solidFill>
                <a:effectLst/>
                <a:latin typeface="Cambria" panose="02040503050406030204" pitchFamily="18" charset="0"/>
                <a:ea typeface="Cambria" panose="02040503050406030204" pitchFamily="18" charset="0"/>
              </a:rPr>
              <a:t>Hoà bình cho thế giới!</a:t>
            </a:r>
          </a:p>
          <a:p>
            <a:pPr marL="342900" indent="-342900" algn="just">
              <a:buAutoNum type="alphaUcPeriod"/>
            </a:pPr>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Trạng thái yên ả</a:t>
            </a:r>
            <a:endParaRPr lang="en-US" sz="3600" b="0" i="0" dirty="0">
              <a:solidFill>
                <a:srgbClr val="000000"/>
              </a:solidFill>
              <a:effectLst/>
              <a:latin typeface="Cambria" panose="02040503050406030204" pitchFamily="18" charset="0"/>
              <a:ea typeface="Cambria" panose="02040503050406030204" pitchFamily="18" charset="0"/>
            </a:endParaRPr>
          </a:p>
          <a:p>
            <a:pPr marL="342900" indent="-342900" algn="just">
              <a:buAutoNum type="alphaUcPeriod"/>
            </a:pP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không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chiến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tranh</a:t>
            </a:r>
            <a:endParaRPr lang="vi-VN" sz="3600" b="0" i="0" dirty="0">
              <a:solidFill>
                <a:srgbClr val="000000"/>
              </a:solidFill>
              <a:effectLst/>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C. Trạng thái bình thản</a:t>
            </a:r>
          </a:p>
        </p:txBody>
      </p:sp>
      <p:sp>
        <p:nvSpPr>
          <p:cNvPr id="7" name="Oval 6">
            <a:extLst>
              <a:ext uri="{FF2B5EF4-FFF2-40B4-BE49-F238E27FC236}">
                <a16:creationId xmlns:a16="http://schemas.microsoft.com/office/drawing/2014/main" id="{952ED4A4-74BA-24A3-EEB7-93BFF495DF5D}"/>
              </a:ext>
            </a:extLst>
          </p:cNvPr>
          <p:cNvSpPr/>
          <p:nvPr/>
        </p:nvSpPr>
        <p:spPr>
          <a:xfrm>
            <a:off x="370390" y="4213185"/>
            <a:ext cx="509286" cy="486137"/>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416B5-9E72-6A9A-ED60-9A5DD04E8603}"/>
              </a:ext>
            </a:extLst>
          </p:cNvPr>
          <p:cNvSpPr txBox="1"/>
          <p:nvPr/>
        </p:nvSpPr>
        <p:spPr>
          <a:xfrm>
            <a:off x="348343" y="1012371"/>
            <a:ext cx="11517085" cy="4893647"/>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Ngày 16 tháng 7 năm 1945, nước Mỹ chế tạo được bom nguyên tử. Hơn nửa tháng sau, chính phủ Mỹ quyết định ném cả hai quả bom mới chế tạo xuống Nhật Bản.</a:t>
            </a:r>
          </a:p>
          <a:p>
            <a:pPr algn="just"/>
            <a:r>
              <a:rPr lang="vi-VN" sz="2400" dirty="0">
                <a:latin typeface="Cambria" panose="02040503050406030204" pitchFamily="18" charset="0"/>
                <a:ea typeface="Cambria" panose="02040503050406030204" pitchFamily="18" charset="0"/>
              </a:rPr>
              <a:t>Hai quả bom lần lượt ném xuống các thành phố Hi-rô-si-ma và Na-ga-xa-ki đã cướp đi mạng sống của hàng trăm nghìn người. Tính đến cuối năm 1945, tổng số người chết vì hai quả bom và bị nhiễm phóng xạ nguyên tử đã lên đến nửa triệu.</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Khi Hi-rô-si-ma bị ném bom, cô bé Xa-xa-ki Xa-đa-cô mới hai tuổi đã may mắn thoát nạn. Nhưng em bị nhiễm phóng xạ. Mười năm sau, từ một cô bé khoẻ mạnh, nhanh nhẹn, sức khoẻ của em bị giảm sút nhanh chóng, phải nằm viện để chữa trị.</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Nằm trong bệnh viện nhẩm đếm từng ngày còn lại của đời mình, cô bé ngây thơ tin vào một truyền thuyết nói rằng nếu gấp đủ một nghìn con hạc bằng giấy treo quanh phòng, em sẽ khỏi bệnh. Em liền lặng lẽ nén đau, miệt mài gấp hạc. Biết chuyện, trẻ em toàn nước Nhật đã tới tấp gửi hàng nghìn con hạc giấy đến cho Xa-đa-cô. Nhưng</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Xa-đa-cô vẫn không qua khỏi, mặc dù em đã gấp được hơn một nghìn con hạc giấy.</a:t>
            </a:r>
          </a:p>
        </p:txBody>
      </p:sp>
      <p:pic>
        <p:nvPicPr>
          <p:cNvPr id="6" name="Picture 5">
            <a:extLst>
              <a:ext uri="{FF2B5EF4-FFF2-40B4-BE49-F238E27FC236}">
                <a16:creationId xmlns:a16="http://schemas.microsoft.com/office/drawing/2014/main" id="{CCBC1945-0081-0688-A705-3241B1DA4391}"/>
              </a:ext>
            </a:extLst>
          </p:cNvPr>
          <p:cNvPicPr>
            <a:picLocks noChangeAspect="1"/>
          </p:cNvPicPr>
          <p:nvPr/>
        </p:nvPicPr>
        <p:blipFill>
          <a:blip r:embed="rId2"/>
          <a:stretch>
            <a:fillRect/>
          </a:stretch>
        </p:blipFill>
        <p:spPr>
          <a:xfrm>
            <a:off x="3876026" y="345587"/>
            <a:ext cx="5041829" cy="749873"/>
          </a:xfrm>
          <a:prstGeom prst="rect">
            <a:avLst/>
          </a:prstGeom>
        </p:spPr>
      </p:pic>
    </p:spTree>
    <p:extLst>
      <p:ext uri="{BB962C8B-B14F-4D97-AF65-F5344CB8AC3E}">
        <p14:creationId xmlns:p14="http://schemas.microsoft.com/office/powerpoint/2010/main" val="2190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C5A432-115A-886C-789C-780EA261F067}"/>
              </a:ext>
            </a:extLst>
          </p:cNvPr>
          <p:cNvPicPr>
            <a:picLocks noChangeAspect="1"/>
          </p:cNvPicPr>
          <p:nvPr/>
        </p:nvPicPr>
        <p:blipFill>
          <a:blip r:embed="rId3"/>
          <a:stretch>
            <a:fillRect/>
          </a:stretch>
        </p:blipFill>
        <p:spPr>
          <a:xfrm>
            <a:off x="3639978" y="194552"/>
            <a:ext cx="4694327" cy="1694835"/>
          </a:xfrm>
          <a:prstGeom prst="rect">
            <a:avLst/>
          </a:prstGeom>
        </p:spPr>
      </p:pic>
      <p:pic>
        <p:nvPicPr>
          <p:cNvPr id="10" name="Picture 9">
            <a:extLst>
              <a:ext uri="{FF2B5EF4-FFF2-40B4-BE49-F238E27FC236}">
                <a16:creationId xmlns:a16="http://schemas.microsoft.com/office/drawing/2014/main" id="{E931FE19-9C7B-4F9D-55F4-0338B3B90F4A}"/>
              </a:ext>
            </a:extLst>
          </p:cNvPr>
          <p:cNvPicPr>
            <a:picLocks noChangeAspect="1"/>
          </p:cNvPicPr>
          <p:nvPr/>
        </p:nvPicPr>
        <p:blipFill>
          <a:blip r:embed="rId4"/>
          <a:stretch>
            <a:fillRect/>
          </a:stretch>
        </p:blipFill>
        <p:spPr>
          <a:xfrm>
            <a:off x="1119063" y="1522282"/>
            <a:ext cx="1394064" cy="1351301"/>
          </a:xfrm>
          <a:prstGeom prst="rect">
            <a:avLst/>
          </a:prstGeom>
        </p:spPr>
      </p:pic>
      <p:pic>
        <p:nvPicPr>
          <p:cNvPr id="11" name="Picture 10">
            <a:extLst>
              <a:ext uri="{FF2B5EF4-FFF2-40B4-BE49-F238E27FC236}">
                <a16:creationId xmlns:a16="http://schemas.microsoft.com/office/drawing/2014/main" id="{C9E70403-DB67-278E-FCB7-B5E67F35144C}"/>
              </a:ext>
            </a:extLst>
          </p:cNvPr>
          <p:cNvPicPr>
            <a:picLocks noChangeAspect="1"/>
          </p:cNvPicPr>
          <p:nvPr/>
        </p:nvPicPr>
        <p:blipFill>
          <a:blip r:embed="rId5"/>
          <a:stretch>
            <a:fillRect/>
          </a:stretch>
        </p:blipFill>
        <p:spPr>
          <a:xfrm>
            <a:off x="1067576" y="2910643"/>
            <a:ext cx="1461807" cy="1416966"/>
          </a:xfrm>
          <a:prstGeom prst="rect">
            <a:avLst/>
          </a:prstGeom>
        </p:spPr>
      </p:pic>
      <p:pic>
        <p:nvPicPr>
          <p:cNvPr id="12" name="Picture 11">
            <a:extLst>
              <a:ext uri="{FF2B5EF4-FFF2-40B4-BE49-F238E27FC236}">
                <a16:creationId xmlns:a16="http://schemas.microsoft.com/office/drawing/2014/main" id="{C9046F9C-853A-F675-8A26-FBA1ABDACDCD}"/>
              </a:ext>
            </a:extLst>
          </p:cNvPr>
          <p:cNvPicPr>
            <a:picLocks noChangeAspect="1"/>
          </p:cNvPicPr>
          <p:nvPr/>
        </p:nvPicPr>
        <p:blipFill>
          <a:blip r:embed="rId6"/>
          <a:stretch>
            <a:fillRect/>
          </a:stretch>
        </p:blipFill>
        <p:spPr>
          <a:xfrm>
            <a:off x="909538" y="4723286"/>
            <a:ext cx="1461525" cy="1416966"/>
          </a:xfrm>
          <a:prstGeom prst="rect">
            <a:avLst/>
          </a:prstGeom>
        </p:spPr>
      </p:pic>
      <p:grpSp>
        <p:nvGrpSpPr>
          <p:cNvPr id="14" name="组合 44">
            <a:extLst>
              <a:ext uri="{FF2B5EF4-FFF2-40B4-BE49-F238E27FC236}">
                <a16:creationId xmlns:a16="http://schemas.microsoft.com/office/drawing/2014/main" id="{69F5A289-2746-89F1-FF07-B3EA8ED7F43D}"/>
              </a:ext>
            </a:extLst>
          </p:cNvPr>
          <p:cNvGrpSpPr/>
          <p:nvPr/>
        </p:nvGrpSpPr>
        <p:grpSpPr>
          <a:xfrm>
            <a:off x="2618673" y="1786997"/>
            <a:ext cx="8047467" cy="997675"/>
            <a:chOff x="2360277" y="2671670"/>
            <a:chExt cx="3089358" cy="892629"/>
          </a:xfrm>
        </p:grpSpPr>
        <p:grpSp>
          <p:nvGrpSpPr>
            <p:cNvPr id="15" name="组合 30">
              <a:extLst>
                <a:ext uri="{FF2B5EF4-FFF2-40B4-BE49-F238E27FC236}">
                  <a16:creationId xmlns:a16="http://schemas.microsoft.com/office/drawing/2014/main" id="{41A9975E-81E4-2329-F803-F5867ED380D1}"/>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7" name="圆角矩形 27">
                <a:extLst>
                  <a:ext uri="{FF2B5EF4-FFF2-40B4-BE49-F238E27FC236}">
                    <a16:creationId xmlns:a16="http://schemas.microsoft.com/office/drawing/2014/main" id="{54738778-C44D-49CE-59EC-A412223B0A3B}"/>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8" name="圆角矩形 28">
                <a:extLst>
                  <a:ext uri="{FF2B5EF4-FFF2-40B4-BE49-F238E27FC236}">
                    <a16:creationId xmlns:a16="http://schemas.microsoft.com/office/drawing/2014/main" id="{117FA147-5B87-7429-4D95-CF2CFB57032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6" name="文本框 40">
              <a:extLst>
                <a:ext uri="{FF2B5EF4-FFF2-40B4-BE49-F238E27FC236}">
                  <a16:creationId xmlns:a16="http://schemas.microsoft.com/office/drawing/2014/main" id="{420B8871-BF42-174C-A91F-126EEA82CA6F}"/>
                </a:ext>
              </a:extLst>
            </p:cNvPr>
            <p:cNvSpPr txBox="1"/>
            <p:nvPr/>
          </p:nvSpPr>
          <p:spPr>
            <a:xfrm>
              <a:off x="2501188" y="2825314"/>
              <a:ext cx="2838871" cy="546152"/>
            </a:xfrm>
            <a:prstGeom prst="rect">
              <a:avLst/>
            </a:prstGeom>
            <a:noFill/>
          </p:spPr>
          <p:txBody>
            <a:bodyPr wrap="none" rtlCol="0">
              <a:spAutoFit/>
            </a:bodyPr>
            <a:lstStyle/>
            <a:p>
              <a:pPr marL="0" marR="0" indent="152400">
                <a:lnSpc>
                  <a:spcPct val="115000"/>
                </a:lnSpc>
                <a:spcBef>
                  <a:spcPts val="0"/>
                </a:spcBef>
                <a:spcAft>
                  <a:spcPts val="300"/>
                </a:spcAft>
              </a:pPr>
              <a:r>
                <a:rPr lang="en-US" sz="3200" b="1" dirty="0" err="1">
                  <a:effectLst/>
                  <a:latin typeface="Cambria" panose="02040503050406030204" pitchFamily="18" charset="0"/>
                  <a:ea typeface="Cambria" panose="02040503050406030204" pitchFamily="18" charset="0"/>
                </a:rPr>
                <a:t>Đoạn</a:t>
              </a:r>
              <a:r>
                <a:rPr lang="en-US" sz="3200" b="1" dirty="0">
                  <a:effectLst/>
                  <a:latin typeface="Cambria" panose="02040503050406030204" pitchFamily="18" charset="0"/>
                  <a:ea typeface="Cambria" panose="02040503050406030204" pitchFamily="18" charset="0"/>
                </a:rPr>
                <a:t> 1: </a:t>
              </a:r>
              <a:r>
                <a:rPr lang="en-US" sz="3200" b="1" dirty="0" err="1">
                  <a:effectLst/>
                  <a:latin typeface="Cambria" panose="02040503050406030204" pitchFamily="18" charset="0"/>
                  <a:ea typeface="Cambria" panose="02040503050406030204" pitchFamily="18" charset="0"/>
                </a:rPr>
                <a:t>Từ</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đầu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đến</a:t>
              </a:r>
              <a:r>
                <a:rPr lang="en-US" sz="3200" b="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lên</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đến</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nửa</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triệu</a:t>
              </a:r>
              <a:r>
                <a:rPr lang="en-US" sz="3200" b="1" i="1" dirty="0">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grpSp>
      <p:grpSp>
        <p:nvGrpSpPr>
          <p:cNvPr id="19" name="组合 44">
            <a:extLst>
              <a:ext uri="{FF2B5EF4-FFF2-40B4-BE49-F238E27FC236}">
                <a16:creationId xmlns:a16="http://schemas.microsoft.com/office/drawing/2014/main" id="{BF390ACD-5D7C-5D8A-2B7B-749C767C0D79}"/>
              </a:ext>
            </a:extLst>
          </p:cNvPr>
          <p:cNvGrpSpPr/>
          <p:nvPr/>
        </p:nvGrpSpPr>
        <p:grpSpPr>
          <a:xfrm>
            <a:off x="2613887" y="2914376"/>
            <a:ext cx="8047467" cy="1663154"/>
            <a:chOff x="2360277" y="2671670"/>
            <a:chExt cx="3089358" cy="892629"/>
          </a:xfrm>
        </p:grpSpPr>
        <p:grpSp>
          <p:nvGrpSpPr>
            <p:cNvPr id="20" name="组合 30">
              <a:extLst>
                <a:ext uri="{FF2B5EF4-FFF2-40B4-BE49-F238E27FC236}">
                  <a16:creationId xmlns:a16="http://schemas.microsoft.com/office/drawing/2014/main" id="{D713F148-66FB-F1D0-E5DB-3153175D3F2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2" name="圆角矩形 27">
                <a:extLst>
                  <a:ext uri="{FF2B5EF4-FFF2-40B4-BE49-F238E27FC236}">
                    <a16:creationId xmlns:a16="http://schemas.microsoft.com/office/drawing/2014/main" id="{F1F40B0E-419A-B837-3482-8D6A3A5E42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3" name="圆角矩形 28">
                <a:extLst>
                  <a:ext uri="{FF2B5EF4-FFF2-40B4-BE49-F238E27FC236}">
                    <a16:creationId xmlns:a16="http://schemas.microsoft.com/office/drawing/2014/main" id="{7693AC7C-3D72-5093-D04E-C4989CA4330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21" name="文本框 40">
              <a:extLst>
                <a:ext uri="{FF2B5EF4-FFF2-40B4-BE49-F238E27FC236}">
                  <a16:creationId xmlns:a16="http://schemas.microsoft.com/office/drawing/2014/main" id="{99B77A39-9116-24DF-CE34-13849B6141AC}"/>
                </a:ext>
              </a:extLst>
            </p:cNvPr>
            <p:cNvSpPr txBox="1"/>
            <p:nvPr/>
          </p:nvSpPr>
          <p:spPr>
            <a:xfrm>
              <a:off x="2541547" y="2794260"/>
              <a:ext cx="2752156" cy="631562"/>
            </a:xfrm>
            <a:prstGeom prst="rect">
              <a:avLst/>
            </a:prstGeom>
            <a:noFill/>
          </p:spPr>
          <p:txBody>
            <a:bodyPr wrap="square" rtlCol="0">
              <a:spAutoFit/>
            </a:bodyPr>
            <a:lstStyle/>
            <a:p>
              <a:pPr marL="0" marR="0" indent="152400">
                <a:lnSpc>
                  <a:spcPct val="115000"/>
                </a:lnSpc>
                <a:spcBef>
                  <a:spcPts val="0"/>
                </a:spcBef>
                <a:spcAft>
                  <a:spcPts val="300"/>
                </a:spcAft>
              </a:pPr>
              <a:r>
                <a:rPr lang="en-US" sz="3200" b="1" dirty="0" err="1">
                  <a:effectLst/>
                  <a:latin typeface="Cambria" panose="02040503050406030204" pitchFamily="18" charset="0"/>
                  <a:ea typeface="Cambria" panose="02040503050406030204" pitchFamily="18" charset="0"/>
                </a:rPr>
                <a:t>Đoạn</a:t>
              </a:r>
              <a:r>
                <a:rPr lang="en-US" sz="3200" b="1" dirty="0">
                  <a:effectLst/>
                  <a:latin typeface="Cambria" panose="02040503050406030204" pitchFamily="18" charset="0"/>
                  <a:ea typeface="Cambria" panose="02040503050406030204" pitchFamily="18" charset="0"/>
                </a:rPr>
                <a:t> 2: </a:t>
              </a:r>
              <a:r>
                <a:rPr lang="en-US" sz="3200" b="1" dirty="0" err="1">
                  <a:effectLst/>
                  <a:latin typeface="Cambria" panose="02040503050406030204" pitchFamily="18" charset="0"/>
                  <a:ea typeface="Cambria" panose="02040503050406030204" pitchFamily="18" charset="0"/>
                </a:rPr>
                <a:t>Tiếp</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theo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đến</a:t>
              </a:r>
              <a:r>
                <a:rPr lang="en-US" sz="3200" b="1" dirty="0">
                  <a:effectLst/>
                  <a:latin typeface="Cambria" panose="02040503050406030204" pitchFamily="18" charset="0"/>
                  <a:ea typeface="Cambria" panose="02040503050406030204" pitchFamily="18" charset="0"/>
                </a:rPr>
                <a:t> </a:t>
              </a:r>
              <a:r>
                <a:rPr lang="en-US" sz="3200" b="1" i="1" dirty="0">
                  <a:effectLst/>
                  <a:latin typeface="Cambria" panose="02040503050406030204" pitchFamily="18" charset="0"/>
                  <a:ea typeface="Cambria" panose="02040503050406030204" pitchFamily="18" charset="0"/>
                </a:rPr>
                <a:t>gấp </a:t>
              </a:r>
              <a:r>
                <a:rPr lang="en-US" sz="3200" b="1" i="1" dirty="0" err="1">
                  <a:effectLst/>
                  <a:latin typeface="Cambria" panose="02040503050406030204" pitchFamily="18" charset="0"/>
                  <a:ea typeface="Cambria" panose="02040503050406030204" pitchFamily="18" charset="0"/>
                </a:rPr>
                <a:t>được</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hơn</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một</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nghìn</a:t>
              </a:r>
              <a:r>
                <a:rPr lang="en-US" sz="3200" b="1" i="1" dirty="0">
                  <a:effectLst/>
                  <a:latin typeface="Cambria" panose="02040503050406030204" pitchFamily="18" charset="0"/>
                  <a:ea typeface="Cambria" panose="02040503050406030204" pitchFamily="18" charset="0"/>
                </a:rPr>
                <a:t> con </a:t>
              </a:r>
              <a:r>
                <a:rPr lang="en-US" sz="3200" b="1" i="1" dirty="0" err="1">
                  <a:effectLst/>
                  <a:latin typeface="Cambria" panose="02040503050406030204" pitchFamily="18" charset="0"/>
                  <a:ea typeface="Cambria" panose="02040503050406030204" pitchFamily="18" charset="0"/>
                </a:rPr>
                <a:t>hạc</a:t>
              </a:r>
              <a:r>
                <a:rPr lang="en-US" sz="3200" b="1" i="1" dirty="0">
                  <a:effectLst/>
                  <a:latin typeface="Cambria" panose="02040503050406030204" pitchFamily="18" charset="0"/>
                  <a:ea typeface="Cambria" panose="02040503050406030204" pitchFamily="18" charset="0"/>
                </a:rPr>
                <a:t> </a:t>
              </a:r>
              <a:r>
                <a:rPr lang="en-US" sz="3200" b="1" i="1" dirty="0" err="1">
                  <a:effectLst/>
                  <a:latin typeface="Cambria" panose="02040503050406030204" pitchFamily="18" charset="0"/>
                  <a:ea typeface="Cambria" panose="02040503050406030204" pitchFamily="18" charset="0"/>
                </a:rPr>
                <a:t>giấy</a:t>
              </a:r>
              <a:r>
                <a:rPr lang="en-US" sz="3200" b="1" i="1" dirty="0">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grpSp>
      <p:grpSp>
        <p:nvGrpSpPr>
          <p:cNvPr id="24" name="组合 44">
            <a:extLst>
              <a:ext uri="{FF2B5EF4-FFF2-40B4-BE49-F238E27FC236}">
                <a16:creationId xmlns:a16="http://schemas.microsoft.com/office/drawing/2014/main" id="{9E619ACC-8BF8-DA6D-BBD4-1D536350254A}"/>
              </a:ext>
            </a:extLst>
          </p:cNvPr>
          <p:cNvGrpSpPr/>
          <p:nvPr/>
        </p:nvGrpSpPr>
        <p:grpSpPr>
          <a:xfrm>
            <a:off x="2488526" y="4967733"/>
            <a:ext cx="8047467" cy="997675"/>
            <a:chOff x="2360277" y="2671670"/>
            <a:chExt cx="3089358" cy="892629"/>
          </a:xfrm>
        </p:grpSpPr>
        <p:grpSp>
          <p:nvGrpSpPr>
            <p:cNvPr id="25" name="组合 30">
              <a:extLst>
                <a:ext uri="{FF2B5EF4-FFF2-40B4-BE49-F238E27FC236}">
                  <a16:creationId xmlns:a16="http://schemas.microsoft.com/office/drawing/2014/main" id="{AC8CFBDE-4701-C66F-8B9A-9AEC3A595879}"/>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7" name="圆角矩形 27">
                <a:extLst>
                  <a:ext uri="{FF2B5EF4-FFF2-40B4-BE49-F238E27FC236}">
                    <a16:creationId xmlns:a16="http://schemas.microsoft.com/office/drawing/2014/main" id="{B0F215EF-4E5D-6392-0B08-938EDFED761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8" name="圆角矩形 28">
                <a:extLst>
                  <a:ext uri="{FF2B5EF4-FFF2-40B4-BE49-F238E27FC236}">
                    <a16:creationId xmlns:a16="http://schemas.microsoft.com/office/drawing/2014/main" id="{DCDEEF97-DC8D-2BFC-1192-1A1E00555C3C}"/>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26" name="文本框 40">
              <a:extLst>
                <a:ext uri="{FF2B5EF4-FFF2-40B4-BE49-F238E27FC236}">
                  <a16:creationId xmlns:a16="http://schemas.microsoft.com/office/drawing/2014/main" id="{9F26D57F-5854-1E9F-3994-102694D7FC7A}"/>
                </a:ext>
              </a:extLst>
            </p:cNvPr>
            <p:cNvSpPr txBox="1"/>
            <p:nvPr/>
          </p:nvSpPr>
          <p:spPr>
            <a:xfrm>
              <a:off x="3384710" y="2856382"/>
              <a:ext cx="1101752" cy="622682"/>
            </a:xfrm>
            <a:prstGeom prst="rect">
              <a:avLst/>
            </a:prstGeom>
            <a:noFill/>
          </p:spPr>
          <p:txBody>
            <a:bodyPr wrap="none" rtlCol="0">
              <a:spAutoFit/>
            </a:bodyPr>
            <a:lstStyle/>
            <a:p>
              <a:pPr marL="0" marR="0" algn="just">
                <a:lnSpc>
                  <a:spcPct val="120000"/>
                </a:lnSpc>
                <a:spcBef>
                  <a:spcPts val="0"/>
                </a:spcBef>
                <a:spcAft>
                  <a:spcPts val="0"/>
                </a:spcAft>
              </a:pP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còn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lại</a:t>
              </a:r>
              <a:r>
                <a:rPr lang="en-US" sz="3600" b="1"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798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组合 47">
            <a:extLst>
              <a:ext uri="{FF2B5EF4-FFF2-40B4-BE49-F238E27FC236}">
                <a16:creationId xmlns:a16="http://schemas.microsoft.com/office/drawing/2014/main" id="{F8EC0A12-A64B-98AE-DCDC-F2459737BF44}"/>
              </a:ext>
            </a:extLst>
          </p:cNvPr>
          <p:cNvGrpSpPr/>
          <p:nvPr/>
        </p:nvGrpSpPr>
        <p:grpSpPr>
          <a:xfrm>
            <a:off x="648182" y="2028458"/>
            <a:ext cx="4468082" cy="1144268"/>
            <a:chOff x="3151567" y="4106353"/>
            <a:chExt cx="4182027" cy="1023787"/>
          </a:xfrm>
        </p:grpSpPr>
        <p:grpSp>
          <p:nvGrpSpPr>
            <p:cNvPr id="5" name="组合 31">
              <a:extLst>
                <a:ext uri="{FF2B5EF4-FFF2-40B4-BE49-F238E27FC236}">
                  <a16:creationId xmlns:a16="http://schemas.microsoft.com/office/drawing/2014/main" id="{E87E5B91-DF2C-281E-F2FE-9A64EB33721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725686AA-5711-CC21-1EB3-CF76157C26A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8" name="圆角矩形 33">
                <a:extLst>
                  <a:ext uri="{FF2B5EF4-FFF2-40B4-BE49-F238E27FC236}">
                    <a16:creationId xmlns:a16="http://schemas.microsoft.com/office/drawing/2014/main" id="{E0C28470-9233-E7A4-6B5D-38F7D045942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6" name="文本框 41">
              <a:extLst>
                <a:ext uri="{FF2B5EF4-FFF2-40B4-BE49-F238E27FC236}">
                  <a16:creationId xmlns:a16="http://schemas.microsoft.com/office/drawing/2014/main" id="{645733C4-E142-AA16-ED2A-7769BE4CAFE5}"/>
                </a:ext>
              </a:extLst>
            </p:cNvPr>
            <p:cNvSpPr txBox="1"/>
            <p:nvPr/>
          </p:nvSpPr>
          <p:spPr>
            <a:xfrm>
              <a:off x="4044382" y="4342244"/>
              <a:ext cx="2396400"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i="1" dirty="0">
                  <a:effectLst/>
                  <a:latin typeface="Cambria" panose="02040503050406030204" pitchFamily="18" charset="0"/>
                  <a:ea typeface="Cambria" panose="02040503050406030204" pitchFamily="18" charset="0"/>
                </a:rPr>
                <a:t>Hi-</a:t>
              </a:r>
              <a:r>
                <a:rPr lang="en-US" sz="3600" b="1" i="1" dirty="0" err="1">
                  <a:effectLst/>
                  <a:latin typeface="Cambria" panose="02040503050406030204" pitchFamily="18" charset="0"/>
                  <a:ea typeface="Cambria" panose="02040503050406030204" pitchFamily="18" charset="0"/>
                </a:rPr>
                <a:t>rô</a:t>
              </a:r>
              <a:r>
                <a:rPr lang="en-US" sz="3600" b="1" i="1" dirty="0">
                  <a:effectLst/>
                  <a:latin typeface="Cambria" panose="02040503050406030204" pitchFamily="18" charset="0"/>
                  <a:ea typeface="Cambria" panose="02040503050406030204" pitchFamily="18" charset="0"/>
                </a:rPr>
                <a:t>-</a:t>
              </a:r>
              <a:r>
                <a:rPr lang="en-US" sz="3600" b="1" i="1" dirty="0" err="1">
                  <a:effectLst/>
                  <a:latin typeface="Cambria" panose="02040503050406030204" pitchFamily="18" charset="0"/>
                  <a:ea typeface="Cambria" panose="02040503050406030204" pitchFamily="18" charset="0"/>
                </a:rPr>
                <a:t>si</a:t>
              </a:r>
              <a:r>
                <a:rPr lang="en-US" sz="3600" b="1" i="1" dirty="0">
                  <a:effectLst/>
                  <a:latin typeface="Cambria" panose="02040503050406030204" pitchFamily="18" charset="0"/>
                  <a:ea typeface="Cambria" panose="02040503050406030204" pitchFamily="18" charset="0"/>
                </a:rPr>
                <a:t>-ma</a:t>
              </a:r>
              <a:endParaRPr kumimoji="0" lang="zh-CN" altLang="en-US" sz="6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3" name="组合 47">
            <a:extLst>
              <a:ext uri="{FF2B5EF4-FFF2-40B4-BE49-F238E27FC236}">
                <a16:creationId xmlns:a16="http://schemas.microsoft.com/office/drawing/2014/main" id="{D808E637-4644-7E1F-B8F4-98422BCF3E6F}"/>
              </a:ext>
            </a:extLst>
          </p:cNvPr>
          <p:cNvGrpSpPr/>
          <p:nvPr/>
        </p:nvGrpSpPr>
        <p:grpSpPr>
          <a:xfrm>
            <a:off x="937549" y="3417752"/>
            <a:ext cx="4222277" cy="997675"/>
            <a:chOff x="3151568" y="4106352"/>
            <a:chExt cx="2774950" cy="892629"/>
          </a:xfrm>
        </p:grpSpPr>
        <p:grpSp>
          <p:nvGrpSpPr>
            <p:cNvPr id="24" name="组合 31">
              <a:extLst>
                <a:ext uri="{FF2B5EF4-FFF2-40B4-BE49-F238E27FC236}">
                  <a16:creationId xmlns:a16="http://schemas.microsoft.com/office/drawing/2014/main" id="{BD48F554-56F8-BABC-098D-BE861CF1FF0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6" name="圆角矩形 32">
                <a:extLst>
                  <a:ext uri="{FF2B5EF4-FFF2-40B4-BE49-F238E27FC236}">
                    <a16:creationId xmlns:a16="http://schemas.microsoft.com/office/drawing/2014/main" id="{604FC804-5EEF-A8EA-CD9A-E9759ACF056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sp>
            <p:nvSpPr>
              <p:cNvPr id="27" name="圆角矩形 33">
                <a:extLst>
                  <a:ext uri="{FF2B5EF4-FFF2-40B4-BE49-F238E27FC236}">
                    <a16:creationId xmlns:a16="http://schemas.microsoft.com/office/drawing/2014/main" id="{18681D98-1151-2BDB-12DA-C509375E73C9}"/>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25" name="文本框 41">
              <a:extLst>
                <a:ext uri="{FF2B5EF4-FFF2-40B4-BE49-F238E27FC236}">
                  <a16:creationId xmlns:a16="http://schemas.microsoft.com/office/drawing/2014/main" id="{C55FB5EF-B133-1BA9-504A-18DEAB15920C}"/>
                </a:ext>
              </a:extLst>
            </p:cNvPr>
            <p:cNvSpPr txBox="1"/>
            <p:nvPr/>
          </p:nvSpPr>
          <p:spPr>
            <a:xfrm>
              <a:off x="3576782" y="4310738"/>
              <a:ext cx="1711127"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i="1" dirty="0">
                  <a:effectLst/>
                  <a:latin typeface="Cambria" panose="02040503050406030204" pitchFamily="18" charset="0"/>
                  <a:ea typeface="Cambria" panose="02040503050406030204" pitchFamily="18" charset="0"/>
                </a:rPr>
                <a:t>Na-ga-xa-ki</a:t>
              </a:r>
              <a:endParaRPr kumimoji="0" lang="zh-CN" altLang="en-US" sz="6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8" name="Picture 27">
            <a:extLst>
              <a:ext uri="{FF2B5EF4-FFF2-40B4-BE49-F238E27FC236}">
                <a16:creationId xmlns:a16="http://schemas.microsoft.com/office/drawing/2014/main" id="{E75215D2-BBCA-E7C4-709A-4843E6F413BE}"/>
              </a:ext>
            </a:extLst>
          </p:cNvPr>
          <p:cNvPicPr>
            <a:picLocks noChangeAspect="1"/>
          </p:cNvPicPr>
          <p:nvPr/>
        </p:nvPicPr>
        <p:blipFill>
          <a:blip r:embed="rId2"/>
          <a:stretch>
            <a:fillRect/>
          </a:stretch>
        </p:blipFill>
        <p:spPr>
          <a:xfrm>
            <a:off x="2298330" y="548683"/>
            <a:ext cx="7157324" cy="1694835"/>
          </a:xfrm>
          <a:prstGeom prst="rect">
            <a:avLst/>
          </a:prstGeom>
        </p:spPr>
      </p:pic>
      <p:grpSp>
        <p:nvGrpSpPr>
          <p:cNvPr id="31" name="组合 47">
            <a:extLst>
              <a:ext uri="{FF2B5EF4-FFF2-40B4-BE49-F238E27FC236}">
                <a16:creationId xmlns:a16="http://schemas.microsoft.com/office/drawing/2014/main" id="{9C463AB6-1F3A-2E95-2927-8978C63D567A}"/>
              </a:ext>
            </a:extLst>
          </p:cNvPr>
          <p:cNvGrpSpPr/>
          <p:nvPr/>
        </p:nvGrpSpPr>
        <p:grpSpPr>
          <a:xfrm>
            <a:off x="5778116" y="2005332"/>
            <a:ext cx="5368305" cy="997675"/>
            <a:chOff x="3151568" y="4106352"/>
            <a:chExt cx="2774950" cy="892629"/>
          </a:xfrm>
        </p:grpSpPr>
        <p:grpSp>
          <p:nvGrpSpPr>
            <p:cNvPr id="33" name="组合 31">
              <a:extLst>
                <a:ext uri="{FF2B5EF4-FFF2-40B4-BE49-F238E27FC236}">
                  <a16:creationId xmlns:a16="http://schemas.microsoft.com/office/drawing/2014/main" id="{A9605218-E907-E6BB-79C4-931D7CACEFE7}"/>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id="{EF0CDA28-DD44-F6A1-AE38-A85E9A64F395}"/>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sp>
            <p:nvSpPr>
              <p:cNvPr id="37" name="圆角矩形 33">
                <a:extLst>
                  <a:ext uri="{FF2B5EF4-FFF2-40B4-BE49-F238E27FC236}">
                    <a16:creationId xmlns:a16="http://schemas.microsoft.com/office/drawing/2014/main" id="{281F8D3D-EA01-0B9A-EE66-4ECB50A2C333}"/>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34" name="文本框 41">
              <a:extLst>
                <a:ext uri="{FF2B5EF4-FFF2-40B4-BE49-F238E27FC236}">
                  <a16:creationId xmlns:a16="http://schemas.microsoft.com/office/drawing/2014/main" id="{D5CF3B1A-14A6-A2D2-4362-6C2DFDACB8B4}"/>
                </a:ext>
              </a:extLst>
            </p:cNvPr>
            <p:cNvSpPr txBox="1"/>
            <p:nvPr/>
          </p:nvSpPr>
          <p:spPr>
            <a:xfrm>
              <a:off x="3553129" y="4279671"/>
              <a:ext cx="1971439"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i="1" dirty="0">
                  <a:effectLst/>
                  <a:latin typeface="Cambria" panose="02040503050406030204" pitchFamily="18" charset="0"/>
                  <a:ea typeface="Cambria" panose="02040503050406030204" pitchFamily="18" charset="0"/>
                </a:rPr>
                <a:t>Xa-xa-ki Xa-</a:t>
              </a:r>
              <a:r>
                <a:rPr lang="en-US" sz="3600" b="1" i="1" dirty="0" err="1">
                  <a:effectLst/>
                  <a:latin typeface="Cambria" panose="02040503050406030204" pitchFamily="18" charset="0"/>
                  <a:ea typeface="Cambria" panose="02040503050406030204" pitchFamily="18" charset="0"/>
                </a:rPr>
                <a:t>đa</a:t>
              </a:r>
              <a:r>
                <a:rPr lang="en-US" sz="3600" b="1" i="1" dirty="0">
                  <a:effectLst/>
                  <a:latin typeface="Cambria" panose="02040503050406030204" pitchFamily="18" charset="0"/>
                  <a:ea typeface="Cambria" panose="02040503050406030204" pitchFamily="18" charset="0"/>
                </a:rPr>
                <a:t>-</a:t>
              </a:r>
              <a:r>
                <a:rPr lang="en-US" sz="3600" b="1" i="1" dirty="0" err="1">
                  <a:effectLst/>
                  <a:latin typeface="Cambria" panose="02040503050406030204" pitchFamily="18" charset="0"/>
                  <a:ea typeface="Cambria" panose="02040503050406030204" pitchFamily="18" charset="0"/>
                </a:rPr>
                <a:t>cô</a:t>
              </a:r>
              <a:endParaRPr kumimoji="0" lang="zh-CN" altLang="en-US" sz="6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9" name="组合 47">
            <a:extLst>
              <a:ext uri="{FF2B5EF4-FFF2-40B4-BE49-F238E27FC236}">
                <a16:creationId xmlns:a16="http://schemas.microsoft.com/office/drawing/2014/main" id="{3C09E873-DD0D-A5E2-C48A-71A129F74ACD}"/>
              </a:ext>
            </a:extLst>
          </p:cNvPr>
          <p:cNvGrpSpPr/>
          <p:nvPr/>
        </p:nvGrpSpPr>
        <p:grpSpPr>
          <a:xfrm>
            <a:off x="6447098" y="3359879"/>
            <a:ext cx="4222277" cy="997675"/>
            <a:chOff x="3151568" y="4106352"/>
            <a:chExt cx="2774950" cy="892629"/>
          </a:xfrm>
        </p:grpSpPr>
        <p:grpSp>
          <p:nvGrpSpPr>
            <p:cNvPr id="10" name="组合 31">
              <a:extLst>
                <a:ext uri="{FF2B5EF4-FFF2-40B4-BE49-F238E27FC236}">
                  <a16:creationId xmlns:a16="http://schemas.microsoft.com/office/drawing/2014/main" id="{BD10F054-205F-06A0-8964-FA8039441F4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2" name="圆角矩形 32">
                <a:extLst>
                  <a:ext uri="{FF2B5EF4-FFF2-40B4-BE49-F238E27FC236}">
                    <a16:creationId xmlns:a16="http://schemas.microsoft.com/office/drawing/2014/main" id="{6F901999-7F40-CC0A-19E8-CE42462B9C86}"/>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sp>
            <p:nvSpPr>
              <p:cNvPr id="14" name="圆角矩形 33">
                <a:extLst>
                  <a:ext uri="{FF2B5EF4-FFF2-40B4-BE49-F238E27FC236}">
                    <a16:creationId xmlns:a16="http://schemas.microsoft.com/office/drawing/2014/main" id="{A6611896-CE5D-8975-9858-A826422320E1}"/>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11" name="文本框 41">
              <a:extLst>
                <a:ext uri="{FF2B5EF4-FFF2-40B4-BE49-F238E27FC236}">
                  <a16:creationId xmlns:a16="http://schemas.microsoft.com/office/drawing/2014/main" id="{A68ABC80-D19B-52C4-DFB0-98ABDC8A973C}"/>
                </a:ext>
              </a:extLst>
            </p:cNvPr>
            <p:cNvSpPr txBox="1"/>
            <p:nvPr/>
          </p:nvSpPr>
          <p:spPr>
            <a:xfrm>
              <a:off x="3446146" y="4310738"/>
              <a:ext cx="1972401"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truyền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thuyết</a:t>
              </a:r>
              <a:endParaRPr kumimoji="0" lang="zh-CN" altLang="en-US" sz="6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13397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80">
                                          <p:stCondLst>
                                            <p:cond delay="0"/>
                                          </p:stCondLst>
                                        </p:cTn>
                                        <p:tgtEl>
                                          <p:spTgt spid="23"/>
                                        </p:tgtEl>
                                      </p:cBhvr>
                                    </p:animEffect>
                                    <p:anim calcmode="lin" valueType="num">
                                      <p:cBhvr>
                                        <p:cTn id="3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7" dur="26">
                                          <p:stCondLst>
                                            <p:cond delay="650"/>
                                          </p:stCondLst>
                                        </p:cTn>
                                        <p:tgtEl>
                                          <p:spTgt spid="23"/>
                                        </p:tgtEl>
                                      </p:cBhvr>
                                      <p:to x="100000" y="60000"/>
                                    </p:animScale>
                                    <p:animScale>
                                      <p:cBhvr>
                                        <p:cTn id="38" dur="166" decel="50000">
                                          <p:stCondLst>
                                            <p:cond delay="676"/>
                                          </p:stCondLst>
                                        </p:cTn>
                                        <p:tgtEl>
                                          <p:spTgt spid="23"/>
                                        </p:tgtEl>
                                      </p:cBhvr>
                                      <p:to x="100000" y="100000"/>
                                    </p:animScale>
                                    <p:animScale>
                                      <p:cBhvr>
                                        <p:cTn id="39" dur="26">
                                          <p:stCondLst>
                                            <p:cond delay="1312"/>
                                          </p:stCondLst>
                                        </p:cTn>
                                        <p:tgtEl>
                                          <p:spTgt spid="23"/>
                                        </p:tgtEl>
                                      </p:cBhvr>
                                      <p:to x="100000" y="80000"/>
                                    </p:animScale>
                                    <p:animScale>
                                      <p:cBhvr>
                                        <p:cTn id="40" dur="166" decel="50000">
                                          <p:stCondLst>
                                            <p:cond delay="1338"/>
                                          </p:stCondLst>
                                        </p:cTn>
                                        <p:tgtEl>
                                          <p:spTgt spid="23"/>
                                        </p:tgtEl>
                                      </p:cBhvr>
                                      <p:to x="100000" y="100000"/>
                                    </p:animScale>
                                    <p:animScale>
                                      <p:cBhvr>
                                        <p:cTn id="41" dur="26">
                                          <p:stCondLst>
                                            <p:cond delay="1642"/>
                                          </p:stCondLst>
                                        </p:cTn>
                                        <p:tgtEl>
                                          <p:spTgt spid="23"/>
                                        </p:tgtEl>
                                      </p:cBhvr>
                                      <p:to x="100000" y="90000"/>
                                    </p:animScale>
                                    <p:animScale>
                                      <p:cBhvr>
                                        <p:cTn id="42" dur="166" decel="50000">
                                          <p:stCondLst>
                                            <p:cond delay="1668"/>
                                          </p:stCondLst>
                                        </p:cTn>
                                        <p:tgtEl>
                                          <p:spTgt spid="23"/>
                                        </p:tgtEl>
                                      </p:cBhvr>
                                      <p:to x="100000" y="100000"/>
                                    </p:animScale>
                                    <p:animScale>
                                      <p:cBhvr>
                                        <p:cTn id="43" dur="26">
                                          <p:stCondLst>
                                            <p:cond delay="1808"/>
                                          </p:stCondLst>
                                        </p:cTn>
                                        <p:tgtEl>
                                          <p:spTgt spid="23"/>
                                        </p:tgtEl>
                                      </p:cBhvr>
                                      <p:to x="100000" y="95000"/>
                                    </p:animScale>
                                    <p:animScale>
                                      <p:cBhvr>
                                        <p:cTn id="44" dur="166" decel="50000">
                                          <p:stCondLst>
                                            <p:cond delay="1834"/>
                                          </p:stCondLst>
                                        </p:cTn>
                                        <p:tgtEl>
                                          <p:spTgt spid="2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80">
                                          <p:stCondLst>
                                            <p:cond delay="0"/>
                                          </p:stCondLst>
                                        </p:cTn>
                                        <p:tgtEl>
                                          <p:spTgt spid="31"/>
                                        </p:tgtEl>
                                      </p:cBhvr>
                                    </p:animEffect>
                                    <p:anim calcmode="lin" valueType="num">
                                      <p:cBhvr>
                                        <p:cTn id="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5" dur="26">
                                          <p:stCondLst>
                                            <p:cond delay="650"/>
                                          </p:stCondLst>
                                        </p:cTn>
                                        <p:tgtEl>
                                          <p:spTgt spid="31"/>
                                        </p:tgtEl>
                                      </p:cBhvr>
                                      <p:to x="100000" y="60000"/>
                                    </p:animScale>
                                    <p:animScale>
                                      <p:cBhvr>
                                        <p:cTn id="56" dur="166" decel="50000">
                                          <p:stCondLst>
                                            <p:cond delay="676"/>
                                          </p:stCondLst>
                                        </p:cTn>
                                        <p:tgtEl>
                                          <p:spTgt spid="31"/>
                                        </p:tgtEl>
                                      </p:cBhvr>
                                      <p:to x="100000" y="100000"/>
                                    </p:animScale>
                                    <p:animScale>
                                      <p:cBhvr>
                                        <p:cTn id="57" dur="26">
                                          <p:stCondLst>
                                            <p:cond delay="1312"/>
                                          </p:stCondLst>
                                        </p:cTn>
                                        <p:tgtEl>
                                          <p:spTgt spid="31"/>
                                        </p:tgtEl>
                                      </p:cBhvr>
                                      <p:to x="100000" y="80000"/>
                                    </p:animScale>
                                    <p:animScale>
                                      <p:cBhvr>
                                        <p:cTn id="58" dur="166" decel="50000">
                                          <p:stCondLst>
                                            <p:cond delay="1338"/>
                                          </p:stCondLst>
                                        </p:cTn>
                                        <p:tgtEl>
                                          <p:spTgt spid="31"/>
                                        </p:tgtEl>
                                      </p:cBhvr>
                                      <p:to x="100000" y="100000"/>
                                    </p:animScale>
                                    <p:animScale>
                                      <p:cBhvr>
                                        <p:cTn id="59" dur="26">
                                          <p:stCondLst>
                                            <p:cond delay="1642"/>
                                          </p:stCondLst>
                                        </p:cTn>
                                        <p:tgtEl>
                                          <p:spTgt spid="31"/>
                                        </p:tgtEl>
                                      </p:cBhvr>
                                      <p:to x="100000" y="90000"/>
                                    </p:animScale>
                                    <p:animScale>
                                      <p:cBhvr>
                                        <p:cTn id="60" dur="166" decel="50000">
                                          <p:stCondLst>
                                            <p:cond delay="1668"/>
                                          </p:stCondLst>
                                        </p:cTn>
                                        <p:tgtEl>
                                          <p:spTgt spid="31"/>
                                        </p:tgtEl>
                                      </p:cBhvr>
                                      <p:to x="100000" y="100000"/>
                                    </p:animScale>
                                    <p:animScale>
                                      <p:cBhvr>
                                        <p:cTn id="61" dur="26">
                                          <p:stCondLst>
                                            <p:cond delay="1808"/>
                                          </p:stCondLst>
                                        </p:cTn>
                                        <p:tgtEl>
                                          <p:spTgt spid="31"/>
                                        </p:tgtEl>
                                      </p:cBhvr>
                                      <p:to x="100000" y="95000"/>
                                    </p:animScale>
                                    <p:animScale>
                                      <p:cBhvr>
                                        <p:cTn id="62" dur="166" decel="50000">
                                          <p:stCondLst>
                                            <p:cond delay="1834"/>
                                          </p:stCondLst>
                                        </p:cTn>
                                        <p:tgtEl>
                                          <p:spTgt spid="3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60698-2B09-9B17-3183-C0AAFEE61D17}"/>
              </a:ext>
            </a:extLst>
          </p:cNvPr>
          <p:cNvPicPr>
            <a:picLocks noChangeAspect="1"/>
          </p:cNvPicPr>
          <p:nvPr/>
        </p:nvPicPr>
        <p:blipFill>
          <a:blip r:embed="rId2"/>
          <a:stretch>
            <a:fillRect/>
          </a:stretch>
        </p:blipFill>
        <p:spPr>
          <a:xfrm>
            <a:off x="2667807" y="591616"/>
            <a:ext cx="7157324" cy="1694835"/>
          </a:xfrm>
          <a:prstGeom prst="rect">
            <a:avLst/>
          </a:prstGeom>
        </p:spPr>
      </p:pic>
      <p:grpSp>
        <p:nvGrpSpPr>
          <p:cNvPr id="6" name="Group 5">
            <a:extLst>
              <a:ext uri="{FF2B5EF4-FFF2-40B4-BE49-F238E27FC236}">
                <a16:creationId xmlns:a16="http://schemas.microsoft.com/office/drawing/2014/main" id="{09498320-23EC-AB31-1F78-C7ABFAD14B46}"/>
              </a:ext>
            </a:extLst>
          </p:cNvPr>
          <p:cNvGrpSpPr/>
          <p:nvPr/>
        </p:nvGrpSpPr>
        <p:grpSpPr>
          <a:xfrm>
            <a:off x="752717" y="2299358"/>
            <a:ext cx="10775667" cy="3046388"/>
            <a:chOff x="1033549" y="3254855"/>
            <a:chExt cx="9639993" cy="3046388"/>
          </a:xfrm>
        </p:grpSpPr>
        <p:sp>
          <p:nvSpPr>
            <p:cNvPr id="8" name="Rectangle: Rounded Corners 7">
              <a:extLst>
                <a:ext uri="{FF2B5EF4-FFF2-40B4-BE49-F238E27FC236}">
                  <a16:creationId xmlns:a16="http://schemas.microsoft.com/office/drawing/2014/main" id="{1F5657EA-EFC6-0F4B-A6E6-C5E0D6FAD564}"/>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7BE3AA-EC45-CE77-6216-3E6E8CFC441A}"/>
                </a:ext>
              </a:extLst>
            </p:cNvPr>
            <p:cNvSpPr txBox="1"/>
            <p:nvPr/>
          </p:nvSpPr>
          <p:spPr>
            <a:xfrm>
              <a:off x="1307763" y="3490111"/>
              <a:ext cx="9070596" cy="2554545"/>
            </a:xfrm>
            <a:prstGeom prst="rect">
              <a:avLst/>
            </a:prstGeom>
            <a:noFill/>
          </p:spPr>
          <p:txBody>
            <a:bodyPr wrap="square">
              <a:spAutoFit/>
            </a:bodyPr>
            <a:lstStyle/>
            <a:p>
              <a:pPr marL="0" marR="0" algn="just">
                <a:spcBef>
                  <a:spcPts val="0"/>
                </a:spcBef>
                <a:spcAft>
                  <a:spcPts val="0"/>
                </a:spcAft>
              </a:pPr>
              <a:r>
                <a:rPr lang="en-US" sz="4000" b="1" i="1" dirty="0">
                  <a:effectLst/>
                  <a:latin typeface="Cambria" panose="02040503050406030204" pitchFamily="18" charset="0"/>
                  <a:ea typeface="Cambria" panose="02040503050406030204" pitchFamily="18" charset="0"/>
                </a:rPr>
                <a:t>   </a:t>
              </a:r>
              <a:r>
                <a:rPr lang="vi-VN" sz="4000" b="1" i="1" dirty="0">
                  <a:effectLst/>
                  <a:latin typeface="Cambria" panose="02040503050406030204" pitchFamily="18" charset="0"/>
                  <a:ea typeface="Cambria" panose="02040503050406030204" pitchFamily="18" charset="0"/>
                </a:rPr>
                <a:t>Trên đỉnh đài tưởng niệm cao 9 mét/ là tượng một bé gái mô phỏng hình ảnh Xa-đa-cô/ - giơ cao hai tay/ nâng một con hạc lớn/ đang dang cánh bay.//</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735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5" name="组合 47">
            <a:extLst>
              <a:ext uri="{FF2B5EF4-FFF2-40B4-BE49-F238E27FC236}">
                <a16:creationId xmlns:a16="http://schemas.microsoft.com/office/drawing/2014/main" id="{4861C121-E903-7B13-E878-6B6C866CDE69}"/>
              </a:ext>
            </a:extLst>
          </p:cNvPr>
          <p:cNvGrpSpPr/>
          <p:nvPr/>
        </p:nvGrpSpPr>
        <p:grpSpPr>
          <a:xfrm>
            <a:off x="330567" y="1659038"/>
            <a:ext cx="3242624" cy="1562322"/>
            <a:chOff x="3151567" y="4106353"/>
            <a:chExt cx="4182027" cy="1023787"/>
          </a:xfrm>
        </p:grpSpPr>
        <p:grpSp>
          <p:nvGrpSpPr>
            <p:cNvPr id="7" name="组合 31">
              <a:extLst>
                <a:ext uri="{FF2B5EF4-FFF2-40B4-BE49-F238E27FC236}">
                  <a16:creationId xmlns:a16="http://schemas.microsoft.com/office/drawing/2014/main" id="{F2CE0E9E-702A-C365-70A4-55EC9A996CB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926055CE-DF5E-E91F-3FF8-6E0C8C7E57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思源黑体 CN"/>
                  <a:cs typeface="+mn-cs"/>
                </a:endParaRPr>
              </a:p>
            </p:txBody>
          </p:sp>
          <p:sp>
            <p:nvSpPr>
              <p:cNvPr id="12" name="圆角矩形 33">
                <a:extLst>
                  <a:ext uri="{FF2B5EF4-FFF2-40B4-BE49-F238E27FC236}">
                    <a16:creationId xmlns:a16="http://schemas.microsoft.com/office/drawing/2014/main" id="{99FDAEAC-10FD-CAC0-61E5-3EA6557CD0C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思源黑体 CN"/>
                  <a:cs typeface="+mn-cs"/>
                </a:endParaRPr>
              </a:p>
            </p:txBody>
          </p:sp>
        </p:grpSp>
        <p:sp>
          <p:nvSpPr>
            <p:cNvPr id="9" name="文本框 41">
              <a:extLst>
                <a:ext uri="{FF2B5EF4-FFF2-40B4-BE49-F238E27FC236}">
                  <a16:creationId xmlns:a16="http://schemas.microsoft.com/office/drawing/2014/main" id="{E0702352-DA47-1101-B9CE-146DB5486DFA}"/>
                </a:ext>
              </a:extLst>
            </p:cNvPr>
            <p:cNvSpPr txBox="1"/>
            <p:nvPr/>
          </p:nvSpPr>
          <p:spPr>
            <a:xfrm>
              <a:off x="3360653" y="4250195"/>
              <a:ext cx="3820153" cy="705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Phóng</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xạ</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nguyên</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tử</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4" name="Picture 13">
            <a:extLst>
              <a:ext uri="{FF2B5EF4-FFF2-40B4-BE49-F238E27FC236}">
                <a16:creationId xmlns:a16="http://schemas.microsoft.com/office/drawing/2014/main" id="{9FEB1D1D-DD6B-0D58-4F76-C80130EA008F}"/>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15" name="TextBox 14">
            <a:extLst>
              <a:ext uri="{FF2B5EF4-FFF2-40B4-BE49-F238E27FC236}">
                <a16:creationId xmlns:a16="http://schemas.microsoft.com/office/drawing/2014/main" id="{1F0A3AE1-9FEF-3A1D-B58A-2290022BC926}"/>
              </a:ext>
            </a:extLst>
          </p:cNvPr>
          <p:cNvSpPr txBox="1"/>
          <p:nvPr/>
        </p:nvSpPr>
        <p:spPr>
          <a:xfrm>
            <a:off x="3749041" y="1845880"/>
            <a:ext cx="8135232" cy="1200329"/>
          </a:xfrm>
          <a:prstGeom prst="rect">
            <a:avLst/>
          </a:prstGeom>
          <a:noFill/>
        </p:spPr>
        <p:txBody>
          <a:bodyPr wrap="square">
            <a:spAutoFit/>
          </a:bodyPr>
          <a:lstStyle/>
          <a:p>
            <a:pPr lvl="0" algn="just"/>
            <a:r>
              <a:rPr lang="en-US" sz="3600" b="1" dirty="0" err="1">
                <a:solidFill>
                  <a:srgbClr val="002060"/>
                </a:solidFill>
                <a:latin typeface="Cambria" panose="02040503050406030204" pitchFamily="18" charset="0"/>
                <a:ea typeface="字魂131号-酷乐潮玩体" panose="00000500000000000000" pitchFamily="2" charset="-122"/>
              </a:rPr>
              <a:t>Chất</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sinh</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ra</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khi</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bom</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nguyên</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tử</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nổ</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rất</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có</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hại</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cho</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sức</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khoẻ</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và</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môi</a:t>
            </a:r>
            <a:r>
              <a:rPr lang="en-US" sz="3600" b="1" dirty="0">
                <a:solidFill>
                  <a:srgbClr val="002060"/>
                </a:solidFill>
                <a:latin typeface="Cambria" panose="02040503050406030204" pitchFamily="18" charset="0"/>
                <a:ea typeface="字魂131号-酷乐潮玩体" panose="00000500000000000000" pitchFamily="2" charset="-122"/>
              </a:rPr>
              <a:t> </a:t>
            </a:r>
            <a:r>
              <a:rPr lang="en-US" sz="3600" b="1" dirty="0" err="1">
                <a:solidFill>
                  <a:srgbClr val="002060"/>
                </a:solidFill>
                <a:latin typeface="Cambria" panose="02040503050406030204" pitchFamily="18" charset="0"/>
                <a:ea typeface="字魂131号-酷乐潮玩体" panose="00000500000000000000" pitchFamily="2" charset="-122"/>
              </a:rPr>
              <a:t>trường</a:t>
            </a:r>
            <a:r>
              <a:rPr lang="en-US" sz="3600" b="1" dirty="0">
                <a:solidFill>
                  <a:srgbClr val="002060"/>
                </a:solidFill>
                <a:latin typeface="Cambria" panose="02040503050406030204" pitchFamily="18" charset="0"/>
                <a:ea typeface="字魂131号-酷乐潮玩体" panose="00000500000000000000" pitchFamily="2" charset="-122"/>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6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F3175F-3779-604B-0896-F4372AEBDFD6}"/>
              </a:ext>
            </a:extLst>
          </p:cNvPr>
          <p:cNvGrpSpPr/>
          <p:nvPr/>
        </p:nvGrpSpPr>
        <p:grpSpPr>
          <a:xfrm>
            <a:off x="3132942" y="513408"/>
            <a:ext cx="7878725" cy="1916171"/>
            <a:chOff x="2505740" y="798716"/>
            <a:chExt cx="7878725" cy="1916171"/>
          </a:xfrm>
        </p:grpSpPr>
        <p:grpSp>
          <p:nvGrpSpPr>
            <p:cNvPr id="6" name="组合 31">
              <a:extLst>
                <a:ext uri="{FF2B5EF4-FFF2-40B4-BE49-F238E27FC236}">
                  <a16:creationId xmlns:a16="http://schemas.microsoft.com/office/drawing/2014/main" id="{F7B89AFF-B3DE-32C0-FDE3-2C43BEBC995E}"/>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BB62958C-B7C8-5756-51E5-CDA92BC12CB5}"/>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6" name="圆角矩形 33">
                <a:extLst>
                  <a:ext uri="{FF2B5EF4-FFF2-40B4-BE49-F238E27FC236}">
                    <a16:creationId xmlns:a16="http://schemas.microsoft.com/office/drawing/2014/main" id="{DF6CB75B-E790-C2D7-6FC2-7F7380DEC65B}"/>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TextBox 7">
              <a:extLst>
                <a:ext uri="{FF2B5EF4-FFF2-40B4-BE49-F238E27FC236}">
                  <a16:creationId xmlns:a16="http://schemas.microsoft.com/office/drawing/2014/main" id="{5C3B9518-16C3-4272-A599-E133221F7642}"/>
                </a:ext>
              </a:extLst>
            </p:cNvPr>
            <p:cNvSpPr txBox="1"/>
            <p:nvPr/>
          </p:nvSpPr>
          <p:spPr>
            <a:xfrm>
              <a:off x="3049386" y="1058667"/>
              <a:ext cx="6839012" cy="1384995"/>
            </a:xfrm>
            <a:prstGeom prst="rect">
              <a:avLst/>
            </a:prstGeom>
            <a:noFill/>
          </p:spPr>
          <p:txBody>
            <a:bodyPr wrap="square">
              <a:spAutoFit/>
            </a:bodyPr>
            <a:lstStyle/>
            <a:p>
              <a:pPr algn="ctr"/>
              <a:r>
                <a:rPr lang="vi-VN" sz="2800" b="1" dirty="0">
                  <a:solidFill>
                    <a:srgbClr val="127366"/>
                  </a:solidFill>
                  <a:latin typeface="Cambria" panose="02040503050406030204" pitchFamily="18" charset="0"/>
                </a:rPr>
                <a:t>Những chi tiết nào trong bài đọc cho thấy hậu quả của việc chính phủ Mỹ ném hai quả bom nguyên tử xuống Nhật Bản?</a:t>
              </a:r>
              <a:endParaRPr lang="en-US" sz="2800" b="1" dirty="0">
                <a:solidFill>
                  <a:srgbClr val="127366"/>
                </a:solidFill>
                <a:latin typeface="Cambria" panose="02040503050406030204" pitchFamily="18" charset="0"/>
              </a:endParaRPr>
            </a:p>
          </p:txBody>
        </p:sp>
      </p:grpSp>
      <p:pic>
        <p:nvPicPr>
          <p:cNvPr id="17" name="Picture 16">
            <a:extLst>
              <a:ext uri="{FF2B5EF4-FFF2-40B4-BE49-F238E27FC236}">
                <a16:creationId xmlns:a16="http://schemas.microsoft.com/office/drawing/2014/main" id="{26F3470F-C258-D39C-38A8-4FDB2961BD2D}"/>
              </a:ext>
            </a:extLst>
          </p:cNvPr>
          <p:cNvPicPr>
            <a:picLocks noChangeAspect="1"/>
          </p:cNvPicPr>
          <p:nvPr/>
        </p:nvPicPr>
        <p:blipFill>
          <a:blip r:embed="rId2"/>
          <a:stretch>
            <a:fillRect/>
          </a:stretch>
        </p:blipFill>
        <p:spPr>
          <a:xfrm>
            <a:off x="611291" y="594320"/>
            <a:ext cx="2847079" cy="1536325"/>
          </a:xfrm>
          <a:prstGeom prst="rect">
            <a:avLst/>
          </a:prstGeom>
        </p:spPr>
      </p:pic>
      <p:sp>
        <p:nvSpPr>
          <p:cNvPr id="18" name="TextBox 17">
            <a:extLst>
              <a:ext uri="{FF2B5EF4-FFF2-40B4-BE49-F238E27FC236}">
                <a16:creationId xmlns:a16="http://schemas.microsoft.com/office/drawing/2014/main" id="{E133C71E-A3D2-0A37-3257-C4686491507A}"/>
              </a:ext>
            </a:extLst>
          </p:cNvPr>
          <p:cNvSpPr txBox="1"/>
          <p:nvPr/>
        </p:nvSpPr>
        <p:spPr>
          <a:xfrm>
            <a:off x="567748" y="2859592"/>
            <a:ext cx="8177834" cy="3046988"/>
          </a:xfrm>
          <a:prstGeom prst="rect">
            <a:avLst/>
          </a:prstGeom>
          <a:noFill/>
        </p:spPr>
        <p:txBody>
          <a:bodyPr wrap="square">
            <a:spAutoFit/>
          </a:bodyPr>
          <a:lstStyle/>
          <a:p>
            <a:pPr algn="just"/>
            <a:r>
              <a:rPr lang="en-US" sz="3200" b="1" dirty="0">
                <a:solidFill>
                  <a:srgbClr val="FF0066"/>
                </a:solidFill>
                <a:latin typeface="Cambria" panose="02040503050406030204" pitchFamily="18" charset="0"/>
              </a:rPr>
              <a:t>   </a:t>
            </a:r>
            <a:r>
              <a:rPr lang="vi-VN" sz="3200" b="1" dirty="0">
                <a:solidFill>
                  <a:srgbClr val="FF0066"/>
                </a:solidFill>
                <a:latin typeface="Cambria" panose="02040503050406030204" pitchFamily="18" charset="0"/>
              </a:rPr>
              <a:t>Hai quả bom lần lượt ném xuống các thành phố Hi-rô-si-ma và Na-ga-xa-ki đã cướp đi mạng sống của hàng trăm nghìn người Tính đến cuối năm 1945, tống số người chết vì hai quả bom và bị nhiễm phóng xạ nguyên tử đã lên đến nửa triệu.)</a:t>
            </a:r>
            <a:endParaRPr lang="en-US" sz="3200" b="1" dirty="0">
              <a:solidFill>
                <a:srgbClr val="FF0066"/>
              </a:solidFill>
              <a:latin typeface="Cambria" panose="02040503050406030204" pitchFamily="18" charset="0"/>
            </a:endParaRPr>
          </a:p>
        </p:txBody>
      </p:sp>
    </p:spTree>
    <p:extLst>
      <p:ext uri="{BB962C8B-B14F-4D97-AF65-F5344CB8AC3E}">
        <p14:creationId xmlns:p14="http://schemas.microsoft.com/office/powerpoint/2010/main" val="39090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7E20F5-C18A-2C50-7990-DA7477CE6062}"/>
              </a:ext>
            </a:extLst>
          </p:cNvPr>
          <p:cNvGrpSpPr/>
          <p:nvPr/>
        </p:nvGrpSpPr>
        <p:grpSpPr>
          <a:xfrm>
            <a:off x="1502228" y="123273"/>
            <a:ext cx="10163673" cy="1400727"/>
            <a:chOff x="2505740" y="902708"/>
            <a:chExt cx="8106937" cy="1737352"/>
          </a:xfrm>
        </p:grpSpPr>
        <p:grpSp>
          <p:nvGrpSpPr>
            <p:cNvPr id="7" name="组合 31">
              <a:extLst>
                <a:ext uri="{FF2B5EF4-FFF2-40B4-BE49-F238E27FC236}">
                  <a16:creationId xmlns:a16="http://schemas.microsoft.com/office/drawing/2014/main" id="{86910B67-DCC4-E0D3-5BC6-997EE7C8B6CF}"/>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2579CCB-BC3B-E73A-3E8A-20B99576C620}"/>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97D7F9F2-69C3-6D05-44E1-E7F580C2575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9" name="TextBox 8">
              <a:extLst>
                <a:ext uri="{FF2B5EF4-FFF2-40B4-BE49-F238E27FC236}">
                  <a16:creationId xmlns:a16="http://schemas.microsoft.com/office/drawing/2014/main" id="{83BCA3E6-F4D6-C9F9-D170-B8E0AB9CD338}"/>
                </a:ext>
              </a:extLst>
            </p:cNvPr>
            <p:cNvSpPr txBox="1"/>
            <p:nvPr/>
          </p:nvSpPr>
          <p:spPr>
            <a:xfrm>
              <a:off x="2821620" y="1070856"/>
              <a:ext cx="7480539" cy="1488794"/>
            </a:xfrm>
            <a:prstGeom prst="rect">
              <a:avLst/>
            </a:prstGeom>
            <a:noFill/>
          </p:spPr>
          <p:txBody>
            <a:bodyPr wrap="square">
              <a:spAutoFit/>
            </a:bodyPr>
            <a:lstStyle/>
            <a:p>
              <a:pPr algn="ctr"/>
              <a:r>
                <a:rPr lang="vi-VN" sz="3600" b="1" dirty="0">
                  <a:solidFill>
                    <a:srgbClr val="127366"/>
                  </a:solidFill>
                  <a:latin typeface="Cambria" panose="02040503050406030204" pitchFamily="18" charset="0"/>
                </a:rPr>
                <a:t>Chuyện gì đã xảy ra với cô bé Xa-đa-cô khi Hì-rô-si-ma bị ném bom?</a:t>
              </a:r>
              <a:endParaRPr lang="en-US" sz="3600" b="1" dirty="0">
                <a:solidFill>
                  <a:srgbClr val="127366"/>
                </a:solidFill>
                <a:latin typeface="Cambria" panose="02040503050406030204" pitchFamily="18" charset="0"/>
              </a:endParaRPr>
            </a:p>
          </p:txBody>
        </p:sp>
      </p:grpSp>
      <p:pic>
        <p:nvPicPr>
          <p:cNvPr id="14" name="Picture 13">
            <a:extLst>
              <a:ext uri="{FF2B5EF4-FFF2-40B4-BE49-F238E27FC236}">
                <a16:creationId xmlns:a16="http://schemas.microsoft.com/office/drawing/2014/main" id="{DF7D3A7D-77C0-6485-53A9-9A32678649A3}"/>
              </a:ext>
            </a:extLst>
          </p:cNvPr>
          <p:cNvPicPr>
            <a:picLocks noChangeAspect="1"/>
          </p:cNvPicPr>
          <p:nvPr/>
        </p:nvPicPr>
        <p:blipFill>
          <a:blip r:embed="rId2"/>
          <a:stretch>
            <a:fillRect/>
          </a:stretch>
        </p:blipFill>
        <p:spPr>
          <a:xfrm>
            <a:off x="-338647" y="78625"/>
            <a:ext cx="2396499" cy="1245191"/>
          </a:xfrm>
          <a:prstGeom prst="rect">
            <a:avLst/>
          </a:prstGeom>
        </p:spPr>
      </p:pic>
      <p:sp>
        <p:nvSpPr>
          <p:cNvPr id="15" name="TextBox 14">
            <a:extLst>
              <a:ext uri="{FF2B5EF4-FFF2-40B4-BE49-F238E27FC236}">
                <a16:creationId xmlns:a16="http://schemas.microsoft.com/office/drawing/2014/main" id="{078ECFDF-866B-FD13-2C9C-91524C4AD2DB}"/>
              </a:ext>
            </a:extLst>
          </p:cNvPr>
          <p:cNvSpPr txBox="1"/>
          <p:nvPr/>
        </p:nvSpPr>
        <p:spPr>
          <a:xfrm>
            <a:off x="240440" y="1932320"/>
            <a:ext cx="11711120" cy="2862322"/>
          </a:xfrm>
          <a:prstGeom prst="rect">
            <a:avLst/>
          </a:prstGeom>
          <a:noFill/>
        </p:spPr>
        <p:txBody>
          <a:bodyPr wrap="square">
            <a:spAutoFit/>
          </a:bodyPr>
          <a:lstStyle/>
          <a:p>
            <a:pPr algn="just"/>
            <a:r>
              <a:rPr lang="en-US" sz="3600" b="1" dirty="0">
                <a:solidFill>
                  <a:srgbClr val="FF0066"/>
                </a:solidFill>
                <a:latin typeface="Cambria" panose="02040503050406030204" pitchFamily="18" charset="0"/>
              </a:rPr>
              <a:t>    </a:t>
            </a:r>
            <a:r>
              <a:rPr lang="vi-VN" sz="3600" b="1" dirty="0">
                <a:solidFill>
                  <a:srgbClr val="FF0066"/>
                </a:solidFill>
                <a:latin typeface="Cambria" panose="02040503050406030204" pitchFamily="18" charset="0"/>
              </a:rPr>
              <a:t>Khi Hi-rô-si-ma bị ném bom, cô bé Xa-đa-cô lúc đó hai tuổi đã may mắn thoát chết, nhưng em bị nhiễm phóng xạ. Mười năm sau, từ một cô bé khoẻ mạnh, nhanh nhẹn, sức khoẻ của em bị giảm sút nhanh chóng, phải nằm viện để chữa trị.</a:t>
            </a:r>
            <a:endParaRPr lang="en-US" sz="3600" b="1" dirty="0">
              <a:solidFill>
                <a:srgbClr val="FF0066"/>
              </a:solidFill>
              <a:latin typeface="Cambria" panose="02040503050406030204" pitchFamily="18" charset="0"/>
            </a:endParaRPr>
          </a:p>
        </p:txBody>
      </p:sp>
    </p:spTree>
    <p:extLst>
      <p:ext uri="{BB962C8B-B14F-4D97-AF65-F5344CB8AC3E}">
        <p14:creationId xmlns:p14="http://schemas.microsoft.com/office/powerpoint/2010/main" val="13753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B9131E-6099-669F-DF08-F82A05949193}"/>
              </a:ext>
            </a:extLst>
          </p:cNvPr>
          <p:cNvGrpSpPr/>
          <p:nvPr/>
        </p:nvGrpSpPr>
        <p:grpSpPr>
          <a:xfrm>
            <a:off x="3023557" y="130629"/>
            <a:ext cx="8580614" cy="2149584"/>
            <a:chOff x="2505740" y="798719"/>
            <a:chExt cx="7878725" cy="1586115"/>
          </a:xfrm>
        </p:grpSpPr>
        <p:grpSp>
          <p:nvGrpSpPr>
            <p:cNvPr id="6" name="组合 31">
              <a:extLst>
                <a:ext uri="{FF2B5EF4-FFF2-40B4-BE49-F238E27FC236}">
                  <a16:creationId xmlns:a16="http://schemas.microsoft.com/office/drawing/2014/main" id="{67300ECF-E224-BCC0-0AB5-0DC1D779AAD8}"/>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AD540E0E-3CDC-019A-5E9E-D4FE4BA08032}"/>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6" name="圆角矩形 33">
                <a:extLst>
                  <a:ext uri="{FF2B5EF4-FFF2-40B4-BE49-F238E27FC236}">
                    <a16:creationId xmlns:a16="http://schemas.microsoft.com/office/drawing/2014/main" id="{2D555432-BDC3-8ABF-8EE2-B2A3D324A752}"/>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TextBox 7">
              <a:extLst>
                <a:ext uri="{FF2B5EF4-FFF2-40B4-BE49-F238E27FC236}">
                  <a16:creationId xmlns:a16="http://schemas.microsoft.com/office/drawing/2014/main" id="{9FD5873C-85D1-9731-C080-2008B079C161}"/>
                </a:ext>
              </a:extLst>
            </p:cNvPr>
            <p:cNvSpPr txBox="1"/>
            <p:nvPr/>
          </p:nvSpPr>
          <p:spPr>
            <a:xfrm>
              <a:off x="2764907" y="1101689"/>
              <a:ext cx="7334398" cy="822216"/>
            </a:xfrm>
            <a:prstGeom prst="rect">
              <a:avLst/>
            </a:prstGeom>
            <a:noFill/>
          </p:spPr>
          <p:txBody>
            <a:bodyPr wrap="square">
              <a:spAutoFit/>
            </a:bodyPr>
            <a:lstStyle/>
            <a:p>
              <a:pPr algn="ctr"/>
              <a:r>
                <a:rPr lang="vi-VN" sz="4000" b="1" i="0" dirty="0">
                  <a:solidFill>
                    <a:srgbClr val="127366"/>
                  </a:solidFill>
                  <a:effectLst/>
                  <a:latin typeface="Cambria" panose="02040503050406030204" pitchFamily="18" charset="0"/>
                </a:rPr>
                <a:t>Cô bé hi vọng kéo dài cuộc sống của mình bằng cách nào?</a:t>
              </a:r>
              <a:endParaRPr lang="en-US" sz="4000" b="1" dirty="0">
                <a:solidFill>
                  <a:srgbClr val="127366"/>
                </a:solidFill>
                <a:latin typeface="Cambria" panose="02040503050406030204" pitchFamily="18" charset="0"/>
              </a:endParaRPr>
            </a:p>
          </p:txBody>
        </p:sp>
      </p:grpSp>
      <p:pic>
        <p:nvPicPr>
          <p:cNvPr id="17" name="Picture 16">
            <a:extLst>
              <a:ext uri="{FF2B5EF4-FFF2-40B4-BE49-F238E27FC236}">
                <a16:creationId xmlns:a16="http://schemas.microsoft.com/office/drawing/2014/main" id="{497F79AC-EC19-C530-04F0-69B33BD4FBB7}"/>
              </a:ext>
            </a:extLst>
          </p:cNvPr>
          <p:cNvPicPr>
            <a:picLocks noChangeAspect="1"/>
          </p:cNvPicPr>
          <p:nvPr/>
        </p:nvPicPr>
        <p:blipFill>
          <a:blip r:embed="rId2"/>
          <a:stretch>
            <a:fillRect/>
          </a:stretch>
        </p:blipFill>
        <p:spPr>
          <a:xfrm>
            <a:off x="505370" y="305304"/>
            <a:ext cx="2975106" cy="1536325"/>
          </a:xfrm>
          <a:prstGeom prst="rect">
            <a:avLst/>
          </a:prstGeom>
        </p:spPr>
      </p:pic>
      <p:sp>
        <p:nvSpPr>
          <p:cNvPr id="18" name="TextBox 17">
            <a:extLst>
              <a:ext uri="{FF2B5EF4-FFF2-40B4-BE49-F238E27FC236}">
                <a16:creationId xmlns:a16="http://schemas.microsoft.com/office/drawing/2014/main" id="{A314C426-C253-55D5-A9A2-88E9406C2AB8}"/>
              </a:ext>
            </a:extLst>
          </p:cNvPr>
          <p:cNvSpPr txBox="1"/>
          <p:nvPr/>
        </p:nvSpPr>
        <p:spPr>
          <a:xfrm>
            <a:off x="457348" y="3010765"/>
            <a:ext cx="7587057" cy="2862322"/>
          </a:xfrm>
          <a:prstGeom prst="rect">
            <a:avLst/>
          </a:prstGeom>
          <a:noFill/>
        </p:spPr>
        <p:txBody>
          <a:bodyPr wrap="square">
            <a:spAutoFit/>
          </a:bodyPr>
          <a:lstStyle/>
          <a:p>
            <a:pPr algn="ctr"/>
            <a:r>
              <a:rPr lang="en-US" sz="3600" b="1" dirty="0" err="1">
                <a:solidFill>
                  <a:srgbClr val="FF0066"/>
                </a:solidFill>
                <a:latin typeface="Cambria" panose="02040503050406030204" pitchFamily="18" charset="0"/>
              </a:rPr>
              <a:t>Cô</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bé</a:t>
            </a:r>
            <a:r>
              <a:rPr lang="en-US" sz="3600" b="1" dirty="0">
                <a:solidFill>
                  <a:srgbClr val="FF0066"/>
                </a:solidFill>
                <a:latin typeface="Cambria" panose="02040503050406030204" pitchFamily="18" charset="0"/>
              </a:rPr>
              <a:t> tin </a:t>
            </a:r>
            <a:r>
              <a:rPr lang="en-US" sz="3600" b="1" dirty="0" err="1">
                <a:solidFill>
                  <a:srgbClr val="FF0066"/>
                </a:solidFill>
                <a:latin typeface="Cambria" panose="02040503050406030204" pitchFamily="18" charset="0"/>
              </a:rPr>
              <a:t>vào</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một</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truyền</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thuyết</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nói</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rằng</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nếu</a:t>
            </a:r>
            <a:r>
              <a:rPr lang="en-US" sz="3600" b="1" dirty="0">
                <a:solidFill>
                  <a:srgbClr val="FF0066"/>
                </a:solidFill>
                <a:latin typeface="Cambria" panose="02040503050406030204" pitchFamily="18" charset="0"/>
              </a:rPr>
              <a:t> gấp </a:t>
            </a:r>
            <a:r>
              <a:rPr lang="en-US" sz="3600" b="1" dirty="0" err="1">
                <a:solidFill>
                  <a:srgbClr val="FF0066"/>
                </a:solidFill>
                <a:latin typeface="Cambria" panose="02040503050406030204" pitchFamily="18" charset="0"/>
              </a:rPr>
              <a:t>đủ</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một</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nghìn</a:t>
            </a:r>
            <a:r>
              <a:rPr lang="en-US" sz="3600" b="1" dirty="0">
                <a:solidFill>
                  <a:srgbClr val="FF0066"/>
                </a:solidFill>
                <a:latin typeface="Cambria" panose="02040503050406030204" pitchFamily="18" charset="0"/>
              </a:rPr>
              <a:t> con </a:t>
            </a:r>
            <a:r>
              <a:rPr lang="en-US" sz="3600" b="1" dirty="0" err="1">
                <a:solidFill>
                  <a:srgbClr val="FF0066"/>
                </a:solidFill>
                <a:latin typeface="Cambria" panose="02040503050406030204" pitchFamily="18" charset="0"/>
              </a:rPr>
              <a:t>hạc</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giấy</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treo</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trong</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phòng</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thì</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em</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sẽ</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khỏi</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bệnh</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Và</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em</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đã</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lặng</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lễ</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nén</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đau</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miệt</a:t>
            </a:r>
            <a:r>
              <a:rPr lang="en-US" sz="3600" b="1" dirty="0">
                <a:solidFill>
                  <a:srgbClr val="FF0066"/>
                </a:solidFill>
                <a:latin typeface="Cambria" panose="02040503050406030204" pitchFamily="18" charset="0"/>
              </a:rPr>
              <a:t> </a:t>
            </a:r>
            <a:r>
              <a:rPr lang="en-US" sz="3600" b="1" dirty="0" err="1">
                <a:solidFill>
                  <a:srgbClr val="FF0066"/>
                </a:solidFill>
                <a:latin typeface="Cambria" panose="02040503050406030204" pitchFamily="18" charset="0"/>
              </a:rPr>
              <a:t>mài</a:t>
            </a:r>
            <a:r>
              <a:rPr lang="en-US" sz="3600" b="1" dirty="0">
                <a:solidFill>
                  <a:srgbClr val="FF0066"/>
                </a:solidFill>
                <a:latin typeface="Cambria" panose="02040503050406030204" pitchFamily="18" charset="0"/>
              </a:rPr>
              <a:t> gấp </a:t>
            </a:r>
            <a:r>
              <a:rPr lang="en-US" sz="3600" b="1" dirty="0" err="1">
                <a:solidFill>
                  <a:srgbClr val="FF0066"/>
                </a:solidFill>
                <a:latin typeface="Cambria" panose="02040503050406030204" pitchFamily="18" charset="0"/>
              </a:rPr>
              <a:t>hạc</a:t>
            </a:r>
            <a:r>
              <a:rPr lang="en-US" sz="3600" b="1" dirty="0">
                <a:solidFill>
                  <a:srgbClr val="FF0066"/>
                </a:solidFill>
                <a:latin typeface="Cambria" panose="02040503050406030204" pitchFamily="18" charset="0"/>
              </a:rPr>
              <a:t>.)</a:t>
            </a:r>
          </a:p>
        </p:txBody>
      </p:sp>
    </p:spTree>
    <p:extLst>
      <p:ext uri="{BB962C8B-B14F-4D97-AF65-F5344CB8AC3E}">
        <p14:creationId xmlns:p14="http://schemas.microsoft.com/office/powerpoint/2010/main" val="1818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TotalTime>
  <Words>1135</Words>
  <Application>Microsoft Office PowerPoint</Application>
  <PresentationFormat>Widescreen</PresentationFormat>
  <Paragraphs>47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微软雅黑</vt:lpstr>
      <vt:lpstr>Arial</vt:lpstr>
      <vt:lpstr>Calibri</vt:lpstr>
      <vt:lpstr>Calibri Light</vt:lpstr>
      <vt:lpstr>Cambria</vt:lpstr>
      <vt:lpstr>等线</vt:lpstr>
      <vt:lpstr>字魂131号-酷乐潮玩体</vt:lpstr>
      <vt:lpstr>思源黑体 CN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99</cp:revision>
  <dcterms:created xsi:type="dcterms:W3CDTF">2023-07-25T07:36:31Z</dcterms:created>
  <dcterms:modified xsi:type="dcterms:W3CDTF">2025-05-21T00:49:00Z</dcterms:modified>
</cp:coreProperties>
</file>