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31"/>
  </p:notesMasterIdLst>
  <p:sldIdLst>
    <p:sldId id="256" r:id="rId5"/>
    <p:sldId id="262" r:id="rId6"/>
    <p:sldId id="263" r:id="rId7"/>
    <p:sldId id="305" r:id="rId8"/>
    <p:sldId id="304" r:id="rId9"/>
    <p:sldId id="409" r:id="rId10"/>
    <p:sldId id="410" r:id="rId11"/>
    <p:sldId id="265" r:id="rId12"/>
    <p:sldId id="266" r:id="rId13"/>
    <p:sldId id="276" r:id="rId14"/>
    <p:sldId id="415" r:id="rId15"/>
    <p:sldId id="322" r:id="rId16"/>
    <p:sldId id="3933" r:id="rId17"/>
    <p:sldId id="3934" r:id="rId18"/>
    <p:sldId id="3935" r:id="rId19"/>
    <p:sldId id="346" r:id="rId20"/>
    <p:sldId id="416" r:id="rId21"/>
    <p:sldId id="3936" r:id="rId22"/>
    <p:sldId id="3937" r:id="rId23"/>
    <p:sldId id="421" r:id="rId24"/>
    <p:sldId id="325" r:id="rId25"/>
    <p:sldId id="425" r:id="rId26"/>
    <p:sldId id="3938" r:id="rId27"/>
    <p:sldId id="357" r:id="rId28"/>
    <p:sldId id="358" r:id="rId29"/>
    <p:sldId id="42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FF0066"/>
    <a:srgbClr val="00A200"/>
    <a:srgbClr val="CCFFCC"/>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84" autoAdjust="0"/>
  </p:normalViewPr>
  <p:slideViewPr>
    <p:cSldViewPr snapToGrid="0" showGuides="1">
      <p:cViewPr varScale="1">
        <p:scale>
          <a:sx n="66" d="100"/>
          <a:sy n="66" d="100"/>
        </p:scale>
        <p:origin x="900" y="60"/>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AFF8A-F3EF-43B9-ABB7-3AB6964E0897}" type="slidenum">
              <a:rPr lang="en-US" smtClean="0"/>
              <a:t>16</a:t>
            </a:fld>
            <a:endParaRPr lang="en-US"/>
          </a:p>
        </p:txBody>
      </p:sp>
    </p:spTree>
    <p:extLst>
      <p:ext uri="{BB962C8B-B14F-4D97-AF65-F5344CB8AC3E}">
        <p14:creationId xmlns:p14="http://schemas.microsoft.com/office/powerpoint/2010/main" val="321785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t>24</a:t>
            </a:fld>
            <a:endParaRPr lang="en-US"/>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72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5/21/2025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3457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126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77897"/>
      </p:ext>
    </p:extLst>
  </p:cSld>
  <p:clrMap bg1="lt1" tx1="dk1" bg2="lt2" tx2="dk2" accent1="accent1" accent2="accent2" accent3="accent3" accent4="accent4" accent5="accent5" accent6="accent6" hlink="hlink" folHlink="folHlink"/>
  <p:sldLayoutIdLst>
    <p:sldLayoutId id="2147483687" r:id="rId1"/>
    <p:sldLayoutId id="2147483693" r:id="rId2"/>
    <p:sldLayoutId id="21474836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36.wmf"/><Relationship Id="rId4" Type="http://schemas.openxmlformats.org/officeDocument/2006/relationships/audio" Target="../media/audio3.wav"/><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5.sv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6.sv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30.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2E8A8"/>
        </a:solidFill>
        <a:effectLst/>
      </p:bgPr>
    </p:bg>
    <p:spTree>
      <p:nvGrpSpPr>
        <p:cNvPr id="1" name=""/>
        <p:cNvGrpSpPr/>
        <p:nvPr/>
      </p:nvGrpSpPr>
      <p:grpSpPr>
        <a:xfrm>
          <a:off x="0" y="0"/>
          <a:ext cx="0" cy="0"/>
          <a:chOff x="0" y="0"/>
          <a:chExt cx="0" cy="0"/>
        </a:xfrm>
      </p:grpSpPr>
      <p:sp>
        <p:nvSpPr>
          <p:cNvPr id="2" name="Freeform 2"/>
          <p:cNvSpPr/>
          <p:nvPr/>
        </p:nvSpPr>
        <p:spPr>
          <a:xfrm>
            <a:off x="-891743" y="3429000"/>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8100000">
            <a:off x="9088659" y="-642402"/>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916168">
            <a:off x="10486032" y="4240964"/>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094770">
            <a:off x="-334369" y="133271"/>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05799" y="860663"/>
            <a:ext cx="9980403" cy="4975280"/>
            <a:chOff x="0" y="0"/>
            <a:chExt cx="3942875" cy="1965543"/>
          </a:xfrm>
        </p:grpSpPr>
        <p:sp>
          <p:nvSpPr>
            <p:cNvPr id="7" name="Freeform 7"/>
            <p:cNvSpPr/>
            <p:nvPr/>
          </p:nvSpPr>
          <p:spPr>
            <a:xfrm>
              <a:off x="0" y="0"/>
              <a:ext cx="3942875" cy="1965543"/>
            </a:xfrm>
            <a:custGeom>
              <a:avLst/>
              <a:gdLst/>
              <a:ahLst/>
              <a:cxnLst/>
              <a:rect l="l" t="t" r="r" b="b"/>
              <a:pathLst>
                <a:path w="3942875" h="1965543">
                  <a:moveTo>
                    <a:pt x="0" y="0"/>
                  </a:moveTo>
                  <a:lnTo>
                    <a:pt x="3942875" y="0"/>
                  </a:lnTo>
                  <a:lnTo>
                    <a:pt x="3942875" y="1965543"/>
                  </a:lnTo>
                  <a:lnTo>
                    <a:pt x="0" y="1965543"/>
                  </a:lnTo>
                  <a:close/>
                </a:path>
              </a:pathLst>
            </a:custGeom>
            <a:solidFill>
              <a:srgbClr val="FEF5DA"/>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8" name="TextBox 8"/>
            <p:cNvSpPr txBox="1"/>
            <p:nvPr/>
          </p:nvSpPr>
          <p:spPr>
            <a:xfrm>
              <a:off x="0" y="-38100"/>
              <a:ext cx="3942875" cy="200364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4734687" y="3677325"/>
            <a:ext cx="2722626" cy="2743200"/>
          </a:xfrm>
          <a:custGeom>
            <a:avLst/>
            <a:gdLst/>
            <a:ahLst/>
            <a:cxnLst/>
            <a:rect l="l" t="t" r="r" b="b"/>
            <a:pathLst>
              <a:path w="4083939" h="4114800">
                <a:moveTo>
                  <a:pt x="0" y="0"/>
                </a:moveTo>
                <a:lnTo>
                  <a:pt x="4083940" y="0"/>
                </a:lnTo>
                <a:lnTo>
                  <a:pt x="40839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983585">
            <a:off x="3109178" y="-2497619"/>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20026">
            <a:off x="5384633" y="5525196"/>
            <a:ext cx="3995084" cy="3710434"/>
          </a:xfrm>
          <a:custGeom>
            <a:avLst/>
            <a:gdLst/>
            <a:ahLst/>
            <a:cxnLst/>
            <a:rect l="l" t="t" r="r" b="b"/>
            <a:pathLst>
              <a:path w="5992626" h="5565651">
                <a:moveTo>
                  <a:pt x="0" y="0"/>
                </a:moveTo>
                <a:lnTo>
                  <a:pt x="5992625" y="0"/>
                </a:lnTo>
                <a:lnTo>
                  <a:pt x="5992625"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5" name="文本框 18">
            <a:extLst>
              <a:ext uri="{FF2B5EF4-FFF2-40B4-BE49-F238E27FC236}">
                <a16:creationId xmlns:a16="http://schemas.microsoft.com/office/drawing/2014/main" id="{83256919-C572-4AD2-E3A3-9B468A07F0C1}"/>
              </a:ext>
            </a:extLst>
          </p:cNvPr>
          <p:cNvSpPr txBox="1"/>
          <p:nvPr/>
        </p:nvSpPr>
        <p:spPr>
          <a:xfrm>
            <a:off x="2061382" y="2278584"/>
            <a:ext cx="8065598" cy="107040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6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8" name="Picture 17">
            <a:extLst>
              <a:ext uri="{FF2B5EF4-FFF2-40B4-BE49-F238E27FC236}">
                <a16:creationId xmlns:a16="http://schemas.microsoft.com/office/drawing/2014/main" id="{D7F584CF-2AF0-8D47-2583-3FC3085E4C3A}"/>
              </a:ext>
            </a:extLst>
          </p:cNvPr>
          <p:cNvPicPr>
            <a:picLocks noChangeAspect="1"/>
          </p:cNvPicPr>
          <p:nvPr/>
        </p:nvPicPr>
        <p:blipFill>
          <a:blip r:embed="rId6"/>
          <a:stretch>
            <a:fillRect/>
          </a:stretch>
        </p:blipFill>
        <p:spPr>
          <a:xfrm>
            <a:off x="1606658" y="1889646"/>
            <a:ext cx="9230144" cy="2621507"/>
          </a:xfrm>
          <a:prstGeom prst="rect">
            <a:avLst/>
          </a:prstGeom>
        </p:spPr>
      </p:pic>
      <p:pic>
        <p:nvPicPr>
          <p:cNvPr id="20" name="Picture 19" descr="A yellow circles with red lines&#10;&#10;Description automatically generated">
            <a:extLst>
              <a:ext uri="{FF2B5EF4-FFF2-40B4-BE49-F238E27FC236}">
                <a16:creationId xmlns:a16="http://schemas.microsoft.com/office/drawing/2014/main" id="{07777555-9F65-4894-33AC-41C4D4892D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80" y="886777"/>
            <a:ext cx="2274570" cy="136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30" name="TextBox1" r:id="rId2" imgW="4848120" imgH="1390680"/>
        </mc:Choice>
        <mc:Fallback>
          <p:control name="TextBox1" r:id="rId2" imgW="4848120" imgH="1390680">
            <p:pic>
              <p:nvPicPr>
                <p:cNvPr id="2" name="TextBox1"/>
                <p:cNvPicPr>
                  <a:picLocks/>
                </p:cNvPicPr>
                <p:nvPr/>
              </p:nvPicPr>
              <p:blipFill>
                <a:blip r:embed="rId10"/>
                <a:srcRect/>
                <a:stretch>
                  <a:fillRect/>
                </a:stretch>
              </p:blipFill>
              <p:spPr bwMode="auto">
                <a:xfrm>
                  <a:off x="261938" y="2268538"/>
                  <a:ext cx="4849812"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1353926D-12F1-21A6-98B0-0D7324F49121}"/>
              </a:ext>
            </a:extLst>
          </p:cNvPr>
          <p:cNvPicPr>
            <a:picLocks noChangeAspect="1"/>
          </p:cNvPicPr>
          <p:nvPr/>
        </p:nvPicPr>
        <p:blipFill>
          <a:blip r:embed="rId8"/>
          <a:stretch>
            <a:fillRect/>
          </a:stretch>
        </p:blipFill>
        <p:spPr>
          <a:xfrm>
            <a:off x="1314356" y="1787574"/>
            <a:ext cx="9254530" cy="3164098"/>
          </a:xfrm>
          <a:prstGeom prst="rect">
            <a:avLst/>
          </a:prstGeom>
        </p:spPr>
      </p:pic>
    </p:spTree>
    <p:extLst>
      <p:ext uri="{BB962C8B-B14F-4D97-AF65-F5344CB8AC3E}">
        <p14:creationId xmlns:p14="http://schemas.microsoft.com/office/powerpoint/2010/main" val="476364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1531917" y="2016239"/>
            <a:ext cx="8930245" cy="1323439"/>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Năm châu: </a:t>
            </a:r>
            <a:r>
              <a:rPr lang="vi-VN" sz="4000" b="1" dirty="0">
                <a:solidFill>
                  <a:srgbClr val="002060"/>
                </a:solidFill>
                <a:latin typeface="Calibri" panose="020F0502020204030204" pitchFamily="34" charset="0"/>
                <a:cs typeface="Calibri" panose="020F0502020204030204" pitchFamily="34" charset="0"/>
              </a:rPr>
              <a:t>châu Á, châu Âu, châu Phi, châu Mỹ, châu Đại Dương.</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1026" name="Picture 2" descr="Quan sát lược đồ hình 2, em hãy tìm và nói tên các châu lục, đại dương">
            <a:extLst>
              <a:ext uri="{FF2B5EF4-FFF2-40B4-BE49-F238E27FC236}">
                <a16:creationId xmlns:a16="http://schemas.microsoft.com/office/drawing/2014/main" id="{2F1BF810-01BB-ABB2-B783-EAEE216CC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609" y="3488479"/>
            <a:ext cx="4326763" cy="308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Khói hình nấm: </a:t>
            </a:r>
            <a:r>
              <a:rPr lang="vi-VN" sz="3600" b="1" dirty="0">
                <a:solidFill>
                  <a:srgbClr val="002060"/>
                </a:solidFill>
                <a:latin typeface="Calibri" panose="020F0502020204030204" pitchFamily="34" charset="0"/>
                <a:cs typeface="Calibri" panose="020F0502020204030204" pitchFamily="34" charset="0"/>
              </a:rPr>
              <a:t>cột khói giống hình cây nấm khổng lồ, sinh ra sau vụ nổ bom H</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bom A.</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2050" name="Picture 2" descr="Tại sao bom hạt nhân khi nổ tạo thành hình nấm? | Báo Dân trí">
            <a:extLst>
              <a:ext uri="{FF2B5EF4-FFF2-40B4-BE49-F238E27FC236}">
                <a16:creationId xmlns:a16="http://schemas.microsoft.com/office/drawing/2014/main" id="{90E14128-27FC-E775-1360-6BFD92B26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212" y="3293323"/>
            <a:ext cx="6312725" cy="331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6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Bom H: </a:t>
            </a:r>
            <a:r>
              <a:rPr lang="vi-VN" sz="3600" b="1" dirty="0">
                <a:solidFill>
                  <a:srgbClr val="002060"/>
                </a:solidFill>
                <a:latin typeface="Calibri" panose="020F0502020204030204" pitchFamily="34" charset="0"/>
                <a:cs typeface="Calibri" panose="020F0502020204030204" pitchFamily="34" charset="0"/>
              </a:rPr>
              <a:t>bom khinh khí, có sức sát thương và phá hoại lớn hơn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3074" name="Picture 2" descr="Tại sao bom H nguy hiểm hơn nhiều so với bom nguyên tử">
            <a:extLst>
              <a:ext uri="{FF2B5EF4-FFF2-40B4-BE49-F238E27FC236}">
                <a16:creationId xmlns:a16="http://schemas.microsoft.com/office/drawing/2014/main" id="{42288D16-01CD-E8ED-821B-F5732958F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3233788"/>
            <a:ext cx="5415395" cy="33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55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58141" y="2016239"/>
            <a:ext cx="10770920" cy="707886"/>
          </a:xfrm>
          <a:prstGeom prst="rect">
            <a:avLst/>
          </a:prstGeom>
          <a:noFill/>
        </p:spPr>
        <p:txBody>
          <a:bodyPr wrap="square">
            <a:spAutoFit/>
          </a:bodyPr>
          <a:lstStyle/>
          <a:p>
            <a:pPr lvl="0" algn="ctr">
              <a:defRPr/>
            </a:pPr>
            <a:r>
              <a:rPr lang="pt-BR" sz="4000" b="1" dirty="0">
                <a:solidFill>
                  <a:srgbClr val="FF0000"/>
                </a:solidFill>
                <a:latin typeface="Calibri" panose="020F0502020204030204" pitchFamily="34" charset="0"/>
                <a:cs typeface="Calibri" panose="020F0502020204030204" pitchFamily="34" charset="0"/>
              </a:rPr>
              <a:t>Bom A: </a:t>
            </a:r>
            <a:r>
              <a:rPr lang="pt-BR" sz="4000" b="1" dirty="0">
                <a:solidFill>
                  <a:srgbClr val="002060"/>
                </a:solidFill>
                <a:latin typeface="Calibri" panose="020F0502020204030204" pitchFamily="34" charset="0"/>
                <a:cs typeface="Calibri" panose="020F0502020204030204" pitchFamily="34" charset="0"/>
              </a:rPr>
              <a:t>tên gọi khác của bom nguyên tử.</a:t>
            </a: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4098" name="Picture 2" descr="Những sự thật về 2 vụ ném bom nguyên tử ở Hiroshima và Nagasaki | VOV.VN">
            <a:extLst>
              <a:ext uri="{FF2B5EF4-FFF2-40B4-BE49-F238E27FC236}">
                <a16:creationId xmlns:a16="http://schemas.microsoft.com/office/drawing/2014/main" id="{0C22903D-389F-B748-7F2E-1C567DD4F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975" y="2728820"/>
            <a:ext cx="5191558" cy="374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34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hình ảnh ở khổ thơ đầu giúp chúng ta hình dung về một trái đất như thế nào?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778827"/>
            <a:ext cx="10892614" cy="2814066"/>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Các hình ảnh ở khổ thơ đầu: </a:t>
            </a:r>
            <a:r>
              <a:rPr lang="vi-VN" sz="3600" b="1" dirty="0">
                <a:solidFill>
                  <a:schemeClr val="tx1"/>
                </a:solidFill>
              </a:rPr>
              <a:t>quả bóng sân bay giữa trời xanh, tiếng chim gù của chim bồ câu, cánh chim hải âu vờn sóng biển</a:t>
            </a:r>
            <a:r>
              <a:rPr lang="vi-VN" sz="3600" dirty="0">
                <a:solidFill>
                  <a:schemeClr val="tx1"/>
                </a:solidFill>
              </a:rPr>
              <a:t>, giúp chúng ta hình dung về một trái đất hòa bình, yên vui.</a:t>
            </a:r>
            <a:endParaRPr lang="en-US" sz="3600" dirty="0">
              <a:solidFill>
                <a:schemeClr val="tx1"/>
              </a:solidFill>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khổ thơ thứ hai ý nói gì? Em chọn ý nào dưới đây? Vì sao?</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pic>
        <p:nvPicPr>
          <p:cNvPr id="10" name="Picture 9">
            <a:extLst>
              <a:ext uri="{FF2B5EF4-FFF2-40B4-BE49-F238E27FC236}">
                <a16:creationId xmlns:a16="http://schemas.microsoft.com/office/drawing/2014/main" id="{C315BEC7-D2A8-A3A1-82FA-9FD61D304815}"/>
              </a:ext>
            </a:extLst>
          </p:cNvPr>
          <p:cNvPicPr>
            <a:picLocks noChangeAspect="1"/>
          </p:cNvPicPr>
          <p:nvPr/>
        </p:nvPicPr>
        <p:blipFill>
          <a:blip r:embed="rId3"/>
          <a:stretch>
            <a:fillRect/>
          </a:stretch>
        </p:blipFill>
        <p:spPr>
          <a:xfrm>
            <a:off x="427512" y="2916804"/>
            <a:ext cx="11348852" cy="2037432"/>
          </a:xfrm>
          <a:prstGeom prst="rect">
            <a:avLst/>
          </a:prstGeom>
        </p:spPr>
      </p:pic>
    </p:spTree>
    <p:extLst>
      <p:ext uri="{BB962C8B-B14F-4D97-AF65-F5344CB8AC3E}">
        <p14:creationId xmlns:p14="http://schemas.microsoft.com/office/powerpoint/2010/main" val="33997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bài thơ, những hình ảnh nào có ý nghĩa đối lập với hoà bình? Em có suy nghĩ gì về những hình ảnh ấy?</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chemeClr val="tx1"/>
                </a:solidFill>
                <a:latin typeface="Cambria" panose="02040503050406030204" pitchFamily="18" charset="0"/>
                <a:ea typeface="Cambria" panose="02040503050406030204" pitchFamily="18" charset="0"/>
              </a:rPr>
              <a:t>Những hình ảnh đối lập với hòa bình là: </a:t>
            </a:r>
            <a:r>
              <a:rPr lang="vi-VN" sz="3600" dirty="0">
                <a:solidFill>
                  <a:schemeClr val="tx1"/>
                </a:solidFill>
                <a:latin typeface="Cambria" panose="02040503050406030204" pitchFamily="18" charset="0"/>
                <a:ea typeface="Cambria" panose="02040503050406030204" pitchFamily="18" charset="0"/>
              </a:rPr>
              <a:t>khói hình nấm bom H, bom A. Việc đưa những hình ảnh ấy là để nhắc nhở mọi người, muốn giữ gìn trái đất hòa bình cần phải lên án chiến tranh, giữ gìn hòa bình cho thế giới, cho cuộc sống tươi đẹp.</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87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hai dòng thơ “Tiếng hát vui giữ bình yên trái đất/ Tiếng cười ran cho trái đất không già” ý nói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chemeClr val="tx1"/>
                </a:solidFill>
                <a:latin typeface="Cambria" panose="02040503050406030204" pitchFamily="18" charset="0"/>
                <a:ea typeface="Cambria" panose="02040503050406030204" pitchFamily="18" charset="0"/>
              </a:rPr>
              <a:t>Trái đất tươi đẹp là trái đất rộn rã tiếng hát tiếng cười. Gìn giữ sự bình yên tươi trẻ cho trái đất bằng tiếng hát, tiếng cười.</a:t>
            </a:r>
            <a:endParaRPr kumimoji="0" lang="en-US"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9" name="Picture 8">
            <a:extLst>
              <a:ext uri="{FF2B5EF4-FFF2-40B4-BE49-F238E27FC236}">
                <a16:creationId xmlns:a16="http://schemas.microsoft.com/office/drawing/2014/main" id="{F42074A8-CB20-26B2-3C67-4E6D7FE88314}"/>
              </a:ext>
            </a:extLst>
          </p:cNvPr>
          <p:cNvPicPr>
            <a:picLocks noChangeAspect="1"/>
          </p:cNvPicPr>
          <p:nvPr/>
        </p:nvPicPr>
        <p:blipFill>
          <a:blip r:embed="rId8"/>
          <a:stretch>
            <a:fillRect/>
          </a:stretch>
        </p:blipFill>
        <p:spPr>
          <a:xfrm>
            <a:off x="1679511" y="1863591"/>
            <a:ext cx="8571719" cy="279830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4006423" y="1193543"/>
            <a:ext cx="7348452" cy="2826306"/>
          </a:xfrm>
          <a:prstGeom prst="roundRect">
            <a:avLst/>
          </a:prstGeom>
          <a:solidFill>
            <a:srgbClr val="FFCCFF"/>
          </a:solidFill>
          <a:ln w="57150">
            <a:solidFill>
              <a:srgbClr val="7030A0"/>
            </a:solidFill>
          </a:ln>
        </p:spPr>
        <p:txBody>
          <a:bodyPr wrap="square" rtlCol="0">
            <a:spAutoFit/>
          </a:bodyPr>
          <a:lstStyle/>
          <a:p>
            <a:pPr lvl="0" algn="ctr">
              <a:defRPr/>
            </a:pP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thuộc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lòng</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thơ</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720011" cy="6389487"/>
            <a:chOff x="230818" y="566309"/>
            <a:chExt cx="11720011" cy="6389487"/>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5400" dirty="0">
                <a:solidFill>
                  <a:prstClr val="black"/>
                </a:solidFill>
              </a:rPr>
              <a:t>Bài thơ gửi gắm ước mơ của các bạn thiếu nhi về một thế giới hòa bình, đoàn kết, không có chiến tranh. </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A2104FF3-2597-ECF6-1DB1-16C3DDA3E861}"/>
              </a:ext>
            </a:extLst>
          </p:cNvPr>
          <p:cNvPicPr>
            <a:picLocks noChangeAspect="1"/>
          </p:cNvPicPr>
          <p:nvPr/>
        </p:nvPicPr>
        <p:blipFill>
          <a:blip r:embed="rId8"/>
          <a:stretch>
            <a:fillRect/>
          </a:stretch>
        </p:blipFill>
        <p:spPr>
          <a:xfrm>
            <a:off x="1433109" y="1524788"/>
            <a:ext cx="9254530" cy="3737172"/>
          </a:xfrm>
          <a:prstGeom prst="rect">
            <a:avLst/>
          </a:prstGeom>
        </p:spPr>
      </p:pic>
    </p:spTree>
    <p:extLst>
      <p:ext uri="{BB962C8B-B14F-4D97-AF65-F5344CB8AC3E}">
        <p14:creationId xmlns:p14="http://schemas.microsoft.com/office/powerpoint/2010/main" val="3679201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4307750-5ABB-51EE-0BF9-4AB29B0CDB28}"/>
              </a:ext>
            </a:extLst>
          </p:cNvPr>
          <p:cNvGrpSpPr/>
          <p:nvPr/>
        </p:nvGrpSpPr>
        <p:grpSpPr>
          <a:xfrm>
            <a:off x="835652" y="1580111"/>
            <a:ext cx="10615697" cy="3058574"/>
            <a:chOff x="788151" y="2387633"/>
            <a:chExt cx="10615697" cy="3058574"/>
          </a:xfrm>
        </p:grpSpPr>
        <p:sp>
          <p:nvSpPr>
            <p:cNvPr id="5" name="Rectangle: Rounded Corners 4">
              <a:extLst>
                <a:ext uri="{FF2B5EF4-FFF2-40B4-BE49-F238E27FC236}">
                  <a16:creationId xmlns:a16="http://schemas.microsoft.com/office/drawing/2014/main" id="{C20C8C67-A5B9-5090-942B-CEA71B74B70B}"/>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D05F74C-7FB9-5892-78DB-B94BA07053B0}"/>
                </a:ext>
              </a:extLst>
            </p:cNvPr>
            <p:cNvSpPr txBox="1"/>
            <p:nvPr/>
          </p:nvSpPr>
          <p:spPr>
            <a:xfrm>
              <a:off x="2257098" y="2712188"/>
              <a:ext cx="8743249" cy="255454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với giọng đọc phù hợp nhấn giọng từ ngữ cần thiết để thể hiện vẻ đẹp của trái đất hoà bình và tươi đẹp.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C0CA8A91-94F4-64F6-2D42-B4077B6D2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spTree>
    <p:extLst>
      <p:ext uri="{BB962C8B-B14F-4D97-AF65-F5344CB8AC3E}">
        <p14:creationId xmlns:p14="http://schemas.microsoft.com/office/powerpoint/2010/main" val="9083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18A8D8D-D202-4B02-937F-F0E482FFDDAE}"/>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5" name="Picture 4" descr="A group of children holding awards and a trophy&#10;&#10;Description automatically generated">
            <a:extLst>
              <a:ext uri="{FF2B5EF4-FFF2-40B4-BE49-F238E27FC236}">
                <a16:creationId xmlns:a16="http://schemas.microsoft.com/office/drawing/2014/main" id="{280CA846-8D4A-41B5-BB84-D8BDD9E138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pic>
        <p:nvPicPr>
          <p:cNvPr id="2" name="Picture 1">
            <a:extLst>
              <a:ext uri="{FF2B5EF4-FFF2-40B4-BE49-F238E27FC236}">
                <a16:creationId xmlns:a16="http://schemas.microsoft.com/office/drawing/2014/main" id="{399D8AF2-933E-4D9B-90BE-391C561D6452}"/>
              </a:ext>
            </a:extLst>
          </p:cNvPr>
          <p:cNvPicPr>
            <a:picLocks noChangeAspect="1"/>
          </p:cNvPicPr>
          <p:nvPr/>
        </p:nvPicPr>
        <p:blipFill>
          <a:blip r:embed="rId7"/>
          <a:stretch>
            <a:fillRect/>
          </a:stretch>
        </p:blipFill>
        <p:spPr>
          <a:xfrm>
            <a:off x="0" y="134571"/>
            <a:ext cx="12046740" cy="1292464"/>
          </a:xfrm>
          <a:prstGeom prst="rect">
            <a:avLst/>
          </a:prstGeom>
        </p:spPr>
      </p:pic>
    </p:spTree>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pic>
        <p:nvPicPr>
          <p:cNvPr id="2" name="Picture 1">
            <a:extLst>
              <a:ext uri="{FF2B5EF4-FFF2-40B4-BE49-F238E27FC236}">
                <a16:creationId xmlns:a16="http://schemas.microsoft.com/office/drawing/2014/main" id="{9C040312-1A54-CF23-E50C-FAD196CDA7FC}"/>
              </a:ext>
            </a:extLst>
          </p:cNvPr>
          <p:cNvPicPr>
            <a:picLocks noChangeAspect="1"/>
          </p:cNvPicPr>
          <p:nvPr/>
        </p:nvPicPr>
        <p:blipFill>
          <a:blip r:embed="rId4"/>
          <a:stretch>
            <a:fillRect/>
          </a:stretch>
        </p:blipFill>
        <p:spPr>
          <a:xfrm>
            <a:off x="3561115" y="295552"/>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2BE9D30-A2A1-99BC-81E5-FCECEFACF030}"/>
              </a:ext>
            </a:extLst>
          </p:cNvPr>
          <p:cNvPicPr>
            <a:picLocks noChangeAspect="1"/>
          </p:cNvPicPr>
          <p:nvPr/>
        </p:nvPicPr>
        <p:blipFill>
          <a:blip r:embed="rId3"/>
          <a:stretch>
            <a:fillRect/>
          </a:stretch>
        </p:blipFill>
        <p:spPr>
          <a:xfrm>
            <a:off x="810824" y="992061"/>
            <a:ext cx="10570351" cy="4873877"/>
          </a:xfrm>
          <a:prstGeom prst="rect">
            <a:avLst/>
          </a:prstGeom>
        </p:spPr>
      </p:pic>
    </p:spTree>
    <p:extLst>
      <p:ext uri="{BB962C8B-B14F-4D97-AF65-F5344CB8AC3E}">
        <p14:creationId xmlns:p14="http://schemas.microsoft.com/office/powerpoint/2010/main" val="25341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104ACE1-0FF4-34AC-06C7-CB5D97BB9514}"/>
              </a:ext>
            </a:extLst>
          </p:cNvPr>
          <p:cNvPicPr>
            <a:picLocks noChangeAspect="1"/>
          </p:cNvPicPr>
          <p:nvPr/>
        </p:nvPicPr>
        <p:blipFill>
          <a:blip r:embed="rId12"/>
          <a:stretch>
            <a:fillRect/>
          </a:stretch>
        </p:blipFill>
        <p:spPr>
          <a:xfrm>
            <a:off x="648980" y="666598"/>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5F0382-259C-7AD5-439B-DA8C49A51CC5}"/>
              </a:ext>
            </a:extLst>
          </p:cNvPr>
          <p:cNvPicPr>
            <a:picLocks noChangeAspect="1"/>
          </p:cNvPicPr>
          <p:nvPr/>
        </p:nvPicPr>
        <p:blipFill>
          <a:blip r:embed="rId2"/>
          <a:stretch>
            <a:fillRect/>
          </a:stretch>
        </p:blipFill>
        <p:spPr>
          <a:xfrm>
            <a:off x="3705257" y="319879"/>
            <a:ext cx="6444031" cy="969348"/>
          </a:xfrm>
          <a:prstGeom prst="rect">
            <a:avLst/>
          </a:prstGeom>
        </p:spPr>
      </p:pic>
      <p:pic>
        <p:nvPicPr>
          <p:cNvPr id="12" name="Picture 11">
            <a:extLst>
              <a:ext uri="{FF2B5EF4-FFF2-40B4-BE49-F238E27FC236}">
                <a16:creationId xmlns:a16="http://schemas.microsoft.com/office/drawing/2014/main" id="{A267E31D-0D4C-3967-507C-B0F9A789583B}"/>
              </a:ext>
            </a:extLst>
          </p:cNvPr>
          <p:cNvPicPr>
            <a:picLocks noChangeAspect="1"/>
          </p:cNvPicPr>
          <p:nvPr/>
        </p:nvPicPr>
        <p:blipFill>
          <a:blip r:embed="rId3"/>
          <a:stretch>
            <a:fillRect/>
          </a:stretch>
        </p:blipFill>
        <p:spPr>
          <a:xfrm>
            <a:off x="9010849" y="1965579"/>
            <a:ext cx="2962275" cy="4581525"/>
          </a:xfrm>
          <a:prstGeom prst="rect">
            <a:avLst/>
          </a:prstGeom>
        </p:spPr>
      </p:pic>
      <p:sp>
        <p:nvSpPr>
          <p:cNvPr id="13" name="TextBox 12">
            <a:extLst>
              <a:ext uri="{FF2B5EF4-FFF2-40B4-BE49-F238E27FC236}">
                <a16:creationId xmlns:a16="http://schemas.microsoft.com/office/drawing/2014/main" id="{A3D2B641-1410-4116-BD90-E508AD8C88E4}"/>
              </a:ext>
            </a:extLst>
          </p:cNvPr>
          <p:cNvSpPr txBox="1"/>
          <p:nvPr/>
        </p:nvSpPr>
        <p:spPr>
          <a:xfrm>
            <a:off x="-304387" y="1261845"/>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này là của chúng mình</a:t>
            </a:r>
          </a:p>
          <a:p>
            <a:pPr algn="ctr"/>
            <a:r>
              <a:rPr lang="vi-VN" sz="2400" b="0" i="0" dirty="0">
                <a:solidFill>
                  <a:srgbClr val="000000"/>
                </a:solidFill>
                <a:effectLst/>
                <a:latin typeface="Cambria" panose="02040503050406030204" pitchFamily="18" charset="0"/>
                <a:ea typeface="Cambria" panose="02040503050406030204" pitchFamily="18" charset="0"/>
              </a:rPr>
              <a:t>Quả bóng xanh bay giữa trời xanh</a:t>
            </a:r>
          </a:p>
          <a:p>
            <a:pPr algn="ctr"/>
            <a:r>
              <a:rPr lang="vi-VN" sz="2400" b="0" i="0" dirty="0">
                <a:solidFill>
                  <a:srgbClr val="000000"/>
                </a:solidFill>
                <a:effectLst/>
                <a:latin typeface="Cambria" panose="02040503050406030204" pitchFamily="18" charset="0"/>
                <a:ea typeface="Cambria" panose="02040503050406030204" pitchFamily="18" charset="0"/>
              </a:rPr>
              <a:t>Bồ câu ơi, tiếng chim gù thương mến</a:t>
            </a:r>
          </a:p>
          <a:p>
            <a:pPr algn="ctr"/>
            <a:r>
              <a:rPr lang="vi-VN" sz="2400" b="0" i="0" dirty="0">
                <a:solidFill>
                  <a:srgbClr val="000000"/>
                </a:solidFill>
                <a:effectLst/>
                <a:latin typeface="Cambria" panose="02040503050406030204" pitchFamily="18" charset="0"/>
                <a:ea typeface="Cambria" panose="02040503050406030204" pitchFamily="18" charset="0"/>
              </a:rPr>
              <a:t>Hải âu ơi, cánh chim vờn sóng biển</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p:txBody>
      </p:sp>
      <p:sp>
        <p:nvSpPr>
          <p:cNvPr id="14" name="TextBox 13">
            <a:extLst>
              <a:ext uri="{FF2B5EF4-FFF2-40B4-BE49-F238E27FC236}">
                <a16:creationId xmlns:a16="http://schemas.microsoft.com/office/drawing/2014/main" id="{2805EE42-0F95-D11B-BF30-FE2F84E94BF9}"/>
              </a:ext>
            </a:extLst>
          </p:cNvPr>
          <p:cNvSpPr txBox="1"/>
          <p:nvPr/>
        </p:nvSpPr>
        <p:spPr>
          <a:xfrm>
            <a:off x="-197509" y="3755664"/>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trẻ của bạn trẻ năm châu</a:t>
            </a:r>
          </a:p>
          <a:p>
            <a:pPr algn="ctr"/>
            <a:r>
              <a:rPr lang="vi-VN" sz="2400" b="0" i="0" dirty="0">
                <a:solidFill>
                  <a:srgbClr val="000000"/>
                </a:solidFill>
                <a:effectLst/>
                <a:latin typeface="Cambria" panose="02040503050406030204" pitchFamily="18" charset="0"/>
                <a:ea typeface="Cambria" panose="02040503050406030204" pitchFamily="18" charset="0"/>
              </a:rPr>
              <a:t>Vàng, trắng, đen... dù da khác màu</a:t>
            </a:r>
          </a:p>
          <a:p>
            <a:pPr algn="ctr"/>
            <a:r>
              <a:rPr lang="vi-VN" sz="2400" b="0" i="0" dirty="0">
                <a:solidFill>
                  <a:srgbClr val="000000"/>
                </a:solidFill>
                <a:effectLst/>
                <a:latin typeface="Cambria" panose="02040503050406030204" pitchFamily="18" charset="0"/>
                <a:ea typeface="Cambria" panose="02040503050406030204" pitchFamily="18" charset="0"/>
              </a:rPr>
              <a:t>Ta là nụ, là hoa của đất</a:t>
            </a:r>
          </a:p>
          <a:p>
            <a:pPr algn="ctr"/>
            <a:r>
              <a:rPr lang="vi-VN" sz="2400" b="0" i="0" dirty="0">
                <a:solidFill>
                  <a:srgbClr val="000000"/>
                </a:solidFill>
                <a:effectLst/>
                <a:latin typeface="Cambria" panose="02040503050406030204" pitchFamily="18" charset="0"/>
                <a:ea typeface="Cambria" panose="02040503050406030204" pitchFamily="18" charset="0"/>
              </a:rPr>
              <a:t>Gió đẫm hương thơm, nắng tô thắm sắc</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p:txBody>
      </p:sp>
      <p:sp>
        <p:nvSpPr>
          <p:cNvPr id="15" name="TextBox 14">
            <a:extLst>
              <a:ext uri="{FF2B5EF4-FFF2-40B4-BE49-F238E27FC236}">
                <a16:creationId xmlns:a16="http://schemas.microsoft.com/office/drawing/2014/main" id="{1A6AD0B3-1E0A-C0C4-3ACA-87589352B6D8}"/>
              </a:ext>
            </a:extLst>
          </p:cNvPr>
          <p:cNvSpPr txBox="1"/>
          <p:nvPr/>
        </p:nvSpPr>
        <p:spPr>
          <a:xfrm>
            <a:off x="5431394" y="1356849"/>
            <a:ext cx="6372678" cy="2677656"/>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Khói hình nấm là tai hoạ đấy</a:t>
            </a:r>
          </a:p>
          <a:p>
            <a:pPr algn="ctr"/>
            <a:r>
              <a:rPr lang="vi-VN" sz="2400" b="0" i="0" dirty="0">
                <a:solidFill>
                  <a:srgbClr val="000000"/>
                </a:solidFill>
                <a:effectLst/>
                <a:latin typeface="Cambria" panose="02040503050406030204" pitchFamily="18" charset="0"/>
                <a:ea typeface="Cambria" panose="02040503050406030204" pitchFamily="18" charset="0"/>
              </a:rPr>
              <a:t>Bom H, bom A không phải bạn ta</a:t>
            </a:r>
          </a:p>
          <a:p>
            <a:pPr algn="ctr"/>
            <a:r>
              <a:rPr lang="vi-VN" sz="2400" b="0" i="0" dirty="0">
                <a:solidFill>
                  <a:srgbClr val="000000"/>
                </a:solidFill>
                <a:effectLst/>
                <a:latin typeface="Cambria" panose="02040503050406030204" pitchFamily="18" charset="0"/>
                <a:ea typeface="Cambria" panose="02040503050406030204" pitchFamily="18" charset="0"/>
              </a:rPr>
              <a:t>Tiếng hát vui giữ bình yên trái đất</a:t>
            </a:r>
          </a:p>
          <a:p>
            <a:pPr algn="ctr"/>
            <a:r>
              <a:rPr lang="vi-VN" sz="2400" b="0" i="0" dirty="0">
                <a:solidFill>
                  <a:srgbClr val="000000"/>
                </a:solidFill>
                <a:effectLst/>
                <a:latin typeface="Cambria" panose="02040503050406030204" pitchFamily="18" charset="0"/>
                <a:ea typeface="Cambria" panose="02040503050406030204" pitchFamily="18" charset="0"/>
              </a:rPr>
              <a:t>Tiếng cười ran cho trái đất không già</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r"/>
            <a:r>
              <a:rPr lang="vi-VN" sz="2400" b="0" i="0" dirty="0">
                <a:solidFill>
                  <a:srgbClr val="000000"/>
                </a:solidFill>
                <a:effectLst/>
                <a:latin typeface="Cambria" panose="02040503050406030204" pitchFamily="18" charset="0"/>
                <a:ea typeface="Cambria" panose="02040503050406030204" pitchFamily="18" charset="0"/>
              </a:rPr>
              <a:t>(Định Hải)</a:t>
            </a: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555324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980146" y="2249895"/>
            <a:ext cx="1008999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CE50B14-B796-4E34-96A3-987CFC08A325}"/>
              </a:ext>
            </a:extLst>
          </p:cNvPr>
          <p:cNvGrpSpPr/>
          <p:nvPr/>
        </p:nvGrpSpPr>
        <p:grpSpPr>
          <a:xfrm>
            <a:off x="929543" y="3366036"/>
            <a:ext cx="10191200" cy="802640"/>
            <a:chOff x="892967" y="3219281"/>
            <a:chExt cx="10191200" cy="802640"/>
          </a:xfrm>
        </p:grpSpPr>
        <p:sp>
          <p:nvSpPr>
            <p:cNvPr id="6" name="Rectangle: Rounded Corners 5">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775654"/>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42F7D53A-57D5-EB3A-7A4F-458C73A75F9B}"/>
              </a:ext>
            </a:extLst>
          </p:cNvPr>
          <p:cNvGrpSpPr/>
          <p:nvPr/>
        </p:nvGrpSpPr>
        <p:grpSpPr>
          <a:xfrm>
            <a:off x="878940" y="4555134"/>
            <a:ext cx="10191200" cy="802640"/>
            <a:chOff x="892967" y="3219281"/>
            <a:chExt cx="10191200" cy="802640"/>
          </a:xfrm>
        </p:grpSpPr>
        <p:sp>
          <p:nvSpPr>
            <p:cNvPr id="9" name="Rectangle: Rounded Corners 8">
              <a:extLst>
                <a:ext uri="{FF2B5EF4-FFF2-40B4-BE49-F238E27FC236}">
                  <a16:creationId xmlns:a16="http://schemas.microsoft.com/office/drawing/2014/main" id="{379180BD-6F2D-EEE7-4194-634DE2D2B529}"/>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5E9AA9-BF38-A467-1F57-BB9C9AC2277C}"/>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11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8EC084-C4E5-5401-E16F-4325057F2314}"/>
              </a:ext>
            </a:extLst>
          </p:cNvPr>
          <p:cNvSpPr txBox="1"/>
          <p:nvPr/>
        </p:nvSpPr>
        <p:spPr>
          <a:xfrm>
            <a:off x="767610" y="1948472"/>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trời</a:t>
            </a:r>
            <a:r>
              <a:rPr lang="en-US" sz="4800" b="1" dirty="0">
                <a:solidFill>
                  <a:prstClr val="black"/>
                </a:solidFill>
                <a:latin typeface="Calibri" panose="020F0502020204030204"/>
                <a:ea typeface="Roboto" panose="02000000000000000000" pitchFamily="2" charset="0"/>
              </a:rPr>
              <a:t> </a:t>
            </a:r>
            <a:r>
              <a:rPr lang="en-US" sz="4800" b="1" dirty="0" err="1">
                <a:solidFill>
                  <a:prstClr val="black"/>
                </a:solidFill>
                <a:latin typeface="Calibri" panose="020F0502020204030204"/>
                <a:ea typeface="Roboto" panose="02000000000000000000" pitchFamily="2" charset="0"/>
              </a:rPr>
              <a:t>xanh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E6DC4990-DD02-1B4C-A8B8-CE5CCED8B325}"/>
              </a:ext>
            </a:extLst>
          </p:cNvPr>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Trái</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Đất</a:t>
            </a:r>
            <a:r>
              <a:rPr lang="en-US" sz="4800" b="1" noProof="0" dirty="0">
                <a:solidFill>
                  <a:prstClr val="black"/>
                </a:solidFill>
                <a:latin typeface="Calibri" panose="020F0502020204030204"/>
                <a:ea typeface="Roboto" panose="02000000000000000000" pitchFamily="2" charset="0"/>
              </a:rPr>
              <a:t> quay</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23CD8968-FCD2-471B-E974-940847537678}"/>
              </a:ext>
            </a:extLst>
          </p:cNvPr>
          <p:cNvSpPr txBox="1"/>
          <p:nvPr/>
        </p:nvSpPr>
        <p:spPr>
          <a:xfrm>
            <a:off x="3688939" y="3534819"/>
            <a:ext cx="5265055"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dirty="0">
                <a:solidFill>
                  <a:prstClr val="black"/>
                </a:solidFill>
                <a:latin typeface="Calibri" panose="020F0502020204030204"/>
                <a:ea typeface="Roboto" panose="02000000000000000000" pitchFamily="2" charset="0"/>
              </a:rPr>
              <a:t>đ</a:t>
            </a:r>
            <a:r>
              <a:rPr lang="en-US" sz="4800" b="1" noProof="0" dirty="0" err="1">
                <a:solidFill>
                  <a:prstClr val="black"/>
                </a:solidFill>
                <a:latin typeface="Calibri" panose="020F0502020204030204"/>
                <a:ea typeface="Roboto" panose="02000000000000000000" pitchFamily="2" charset="0"/>
              </a:rPr>
              <a:t>ẫm</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hương</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thơm</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a:extLst>
              <a:ext uri="{FF2B5EF4-FFF2-40B4-BE49-F238E27FC236}">
                <a16:creationId xmlns:a16="http://schemas.microsoft.com/office/drawing/2014/main" id="{6FC6A9E8-C5A5-B8B8-85B6-855AEF390099}"/>
              </a:ext>
            </a:extLst>
          </p:cNvPr>
          <p:cNvPicPr>
            <a:picLocks noChangeAspect="1"/>
          </p:cNvPicPr>
          <p:nvPr/>
        </p:nvPicPr>
        <p:blipFill>
          <a:blip r:embed="rId2"/>
          <a:stretch>
            <a:fillRect/>
          </a:stretch>
        </p:blipFill>
        <p:spPr>
          <a:xfrm>
            <a:off x="1183247" y="510221"/>
            <a:ext cx="9778832" cy="1140051"/>
          </a:xfrm>
          <a:prstGeom prst="rect">
            <a:avLst/>
          </a:prstGeom>
        </p:spPr>
      </p:pic>
    </p:spTree>
    <p:extLst>
      <p:ext uri="{BB962C8B-B14F-4D97-AF65-F5344CB8AC3E}">
        <p14:creationId xmlns:p14="http://schemas.microsoft.com/office/powerpoint/2010/main" val="295446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7A9989E-958C-2BA8-7B81-4BC0CDD22C5A}"/>
              </a:ext>
            </a:extLst>
          </p:cNvPr>
          <p:cNvSpPr txBox="1"/>
          <p:nvPr/>
        </p:nvSpPr>
        <p:spPr>
          <a:xfrm>
            <a:off x="838520" y="1832442"/>
            <a:ext cx="10523242" cy="418838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vi-VN" sz="4000" b="1" dirty="0">
                <a:solidFill>
                  <a:prstClr val="black"/>
                </a:solidFill>
                <a:latin typeface="Calibri" panose="020F0502020204030204"/>
                <a:ea typeface="Roboto" panose="02000000000000000000" pitchFamily="2" charset="0"/>
              </a:rPr>
              <a:t>Trái đất này/ là của chúng mình </a:t>
            </a:r>
          </a:p>
          <a:p>
            <a:pPr lvl="0" algn="ctr">
              <a:defRPr/>
            </a:pPr>
            <a:r>
              <a:rPr lang="vi-VN" sz="4000" b="1" dirty="0">
                <a:solidFill>
                  <a:prstClr val="black"/>
                </a:solidFill>
                <a:latin typeface="Calibri" panose="020F0502020204030204"/>
                <a:ea typeface="Roboto" panose="02000000000000000000" pitchFamily="2" charset="0"/>
              </a:rPr>
              <a:t>Quả bóng xanh/ bay giữa trời xanh</a:t>
            </a:r>
          </a:p>
          <a:p>
            <a:pPr lvl="0" algn="ctr">
              <a:defRPr/>
            </a:pPr>
            <a:r>
              <a:rPr lang="vi-VN" sz="4000" b="1" dirty="0">
                <a:solidFill>
                  <a:prstClr val="black"/>
                </a:solidFill>
                <a:latin typeface="Calibri" panose="020F0502020204030204"/>
                <a:ea typeface="Roboto" panose="02000000000000000000" pitchFamily="2" charset="0"/>
              </a:rPr>
              <a:t>Bồ câu ơi/ cánh chim vù thương mến </a:t>
            </a:r>
          </a:p>
          <a:p>
            <a:pPr lvl="0" algn="ctr">
              <a:defRPr/>
            </a:pPr>
            <a:r>
              <a:rPr lang="vi-VN" sz="4000" b="1" dirty="0">
                <a:solidFill>
                  <a:prstClr val="black"/>
                </a:solidFill>
                <a:latin typeface="Calibri" panose="020F0502020204030204"/>
                <a:ea typeface="Roboto" panose="02000000000000000000" pitchFamily="2" charset="0"/>
              </a:rPr>
              <a:t>Hải âu ơi/ cánh chim vờn sóng biển </a:t>
            </a:r>
          </a:p>
          <a:p>
            <a:pPr lvl="0" algn="ctr">
              <a:defRPr/>
            </a:pPr>
            <a:r>
              <a:rPr lang="vi-VN" sz="4000" b="1" dirty="0">
                <a:solidFill>
                  <a:prstClr val="black"/>
                </a:solidFill>
                <a:latin typeface="Calibri" panose="020F0502020204030204"/>
                <a:ea typeface="Roboto" panose="02000000000000000000" pitchFamily="2" charset="0"/>
              </a:rPr>
              <a:t>Cùng bài nào/ cho trái đất quay </a:t>
            </a:r>
          </a:p>
          <a:p>
            <a:pPr lvl="0" algn="ctr">
              <a:defRPr/>
            </a:pPr>
            <a:r>
              <a:rPr lang="vi-VN" sz="4000" b="1" dirty="0">
                <a:solidFill>
                  <a:prstClr val="black"/>
                </a:solidFill>
                <a:latin typeface="Calibri" panose="020F0502020204030204"/>
                <a:ea typeface="Roboto" panose="02000000000000000000" pitchFamily="2" charset="0"/>
              </a:rPr>
              <a:t>Cùng bay nào/ cho trái đất quay.</a:t>
            </a:r>
          </a:p>
        </p:txBody>
      </p:sp>
      <p:grpSp>
        <p:nvGrpSpPr>
          <p:cNvPr id="3" name="Group 2">
            <a:extLst>
              <a:ext uri="{FF2B5EF4-FFF2-40B4-BE49-F238E27FC236}">
                <a16:creationId xmlns:a16="http://schemas.microsoft.com/office/drawing/2014/main" id="{4702E1A9-F795-4600-3EDD-3E19A15DE840}"/>
              </a:ext>
            </a:extLst>
          </p:cNvPr>
          <p:cNvGrpSpPr/>
          <p:nvPr/>
        </p:nvGrpSpPr>
        <p:grpSpPr>
          <a:xfrm>
            <a:off x="-827327" y="-318194"/>
            <a:ext cx="5521248" cy="2389272"/>
            <a:chOff x="-732159" y="3476542"/>
            <a:chExt cx="7973637" cy="3592286"/>
          </a:xfrm>
        </p:grpSpPr>
        <p:grpSp>
          <p:nvGrpSpPr>
            <p:cNvPr id="5" name="Group 4">
              <a:extLst>
                <a:ext uri="{FF2B5EF4-FFF2-40B4-BE49-F238E27FC236}">
                  <a16:creationId xmlns:a16="http://schemas.microsoft.com/office/drawing/2014/main" id="{6D0972F0-50D7-4625-04DF-BB750E9B66E0}"/>
                </a:ext>
              </a:extLst>
            </p:cNvPr>
            <p:cNvGrpSpPr/>
            <p:nvPr/>
          </p:nvGrpSpPr>
          <p:grpSpPr>
            <a:xfrm>
              <a:off x="-732159" y="3476542"/>
              <a:ext cx="7973637" cy="3592286"/>
              <a:chOff x="375281" y="3019342"/>
              <a:chExt cx="7973637" cy="3592286"/>
            </a:xfrm>
          </p:grpSpPr>
          <p:pic>
            <p:nvPicPr>
              <p:cNvPr id="7" name="图片 3" descr="卡通人物&#10;&#10;中度可信度描述已自动生成">
                <a:extLst>
                  <a:ext uri="{FF2B5EF4-FFF2-40B4-BE49-F238E27FC236}">
                    <a16:creationId xmlns:a16="http://schemas.microsoft.com/office/drawing/2014/main" id="{B1C45EC0-43FA-F3E5-6A99-B9F9A3E27CC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6F792431-2AD8-0F02-E1AE-093F67C5E5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6" name="TextBox 5">
              <a:extLst>
                <a:ext uri="{FF2B5EF4-FFF2-40B4-BE49-F238E27FC236}">
                  <a16:creationId xmlns:a16="http://schemas.microsoft.com/office/drawing/2014/main" id="{4ABAE41B-6D5A-118B-9B47-40A11B6892AA}"/>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Tree>
    <p:extLst>
      <p:ext uri="{BB962C8B-B14F-4D97-AF65-F5344CB8AC3E}">
        <p14:creationId xmlns:p14="http://schemas.microsoft.com/office/powerpoint/2010/main" val="542427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63771" y="5147533"/>
              <a:ext cx="1583311" cy="469963"/>
              <a:chOff x="3261660" y="4178410"/>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818334" y="4178410"/>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261660" y="4178410"/>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75008" y="4178410"/>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918665" y="4987668"/>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361991" y="4987668"/>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475339" y="4987668"/>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39261" y="5538451"/>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382586" y="5538451"/>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495935" y="5538451"/>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389" y="609937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8715" y="609937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064" y="6099370"/>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purl.org/dc/terms/"/>
    <ds:schemaRef ds:uri="ef9fbb00-3a11-451f-a0e3-723ec126c7ed"/>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e3474fc8-c587-4375-aa46-28eda414bf2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891</TotalTime>
  <Words>716</Words>
  <Application>Microsoft Office PowerPoint</Application>
  <PresentationFormat>Widescreen</PresentationFormat>
  <Paragraphs>65</Paragraphs>
  <Slides>26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#9Slide05 IcielRukola</vt:lpstr>
      <vt:lpstr>Aptos</vt:lpstr>
      <vt:lpstr>Arial</vt:lpstr>
      <vt:lpstr>Calibri</vt:lpstr>
      <vt:lpstr>Calibri Light</vt:lpstr>
      <vt:lpstr>Cambria</vt:lpstr>
      <vt:lpstr>等线</vt:lpstr>
      <vt:lpstr>Roboto</vt:lpstr>
      <vt:lpstr>UTM Mother</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Windows 10</cp:lastModifiedBy>
  <cp:revision>40</cp:revision>
  <dcterms:created xsi:type="dcterms:W3CDTF">2023-07-30T15:19:28Z</dcterms:created>
  <dcterms:modified xsi:type="dcterms:W3CDTF">2025-05-21T00:50:20Z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