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Lst>
  <p:notesMasterIdLst>
    <p:notesMasterId r:id="rId15"/>
  </p:notesMasterIdLst>
  <p:sldIdLst>
    <p:sldId id="269" r:id="rId3"/>
    <p:sldId id="297" r:id="rId4"/>
    <p:sldId id="316" r:id="rId5"/>
    <p:sldId id="289" r:id="rId6"/>
    <p:sldId id="321" r:id="rId7"/>
    <p:sldId id="322" r:id="rId8"/>
    <p:sldId id="323" r:id="rId9"/>
    <p:sldId id="328" r:id="rId10"/>
    <p:sldId id="331" r:id="rId11"/>
    <p:sldId id="332" r:id="rId12"/>
    <p:sldId id="270" r:id="rId13"/>
    <p:sldId id="33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5221E-070B-4C97-88F4-3EDF4C7ADCA6}"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9FBDE-244A-4D1C-BABC-E1E39CE61077}" type="slidenum">
              <a:rPr lang="en-US" smtClean="0"/>
              <a:t>‹#›</a:t>
            </a:fld>
            <a:endParaRPr lang="en-US"/>
          </a:p>
        </p:txBody>
      </p:sp>
    </p:spTree>
    <p:extLst>
      <p:ext uri="{BB962C8B-B14F-4D97-AF65-F5344CB8AC3E}">
        <p14:creationId xmlns:p14="http://schemas.microsoft.com/office/powerpoint/2010/main" val="401717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299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455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892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85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52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9579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392013"/>
      </p:ext>
    </p:extLst>
  </p:cSld>
  <p:clrMap bg1="lt1" tx1="dk1" bg2="lt2" tx2="dk2" accent1="accent1" accent2="accent2" accent3="accent3" accent4="accent4" accent5="accent5" accent6="accent6" hlink="hlink" folHlink="folHlink"/>
  <p:sldLayoutIdLst>
    <p:sldLayoutId id="2147483674" r:id="rId1"/>
    <p:sldLayoutId id="2147483679" r:id="rId2"/>
    <p:sldLayoutId id="2147483756" r:id="rId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322006"/>
      </p:ext>
    </p:extLst>
  </p:cSld>
  <p:clrMap bg1="lt1" tx1="dk1" bg2="lt2" tx2="dk2" accent1="accent1" accent2="accent2" accent3="accent3" accent4="accent4" accent5="accent5" accent6="accent6" hlink="hlink" folHlink="folHlink"/>
  <p:sldLayoutIdLst>
    <p:sldLayoutId id="2147483733" r:id="rId1"/>
    <p:sldLayoutId id="21474837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2"/>
          <a:stretch>
            <a:fillRect/>
          </a:stretch>
        </p:blipFill>
        <p:spPr>
          <a:xfrm>
            <a:off x="-152400" y="-1"/>
            <a:ext cx="12344400" cy="757645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DFEA0883-DEC9-7513-B437-C6FF5DA03F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674370"/>
            <a:ext cx="2692184" cy="1611630"/>
          </a:xfrm>
          <a:prstGeom prst="rect">
            <a:avLst/>
          </a:prstGeom>
        </p:spPr>
      </p:pic>
      <p:pic>
        <p:nvPicPr>
          <p:cNvPr id="15" name="Picture 14">
            <a:extLst>
              <a:ext uri="{FF2B5EF4-FFF2-40B4-BE49-F238E27FC236}">
                <a16:creationId xmlns:a16="http://schemas.microsoft.com/office/drawing/2014/main" id="{CAB6562D-437F-3F4B-7809-A23921AF8E2D}"/>
              </a:ext>
            </a:extLst>
          </p:cNvPr>
          <p:cNvPicPr>
            <a:picLocks noChangeAspect="1"/>
          </p:cNvPicPr>
          <p:nvPr/>
        </p:nvPicPr>
        <p:blipFill>
          <a:blip r:embed="rId4"/>
          <a:stretch>
            <a:fillRect/>
          </a:stretch>
        </p:blipFill>
        <p:spPr>
          <a:xfrm>
            <a:off x="2704041" y="237535"/>
            <a:ext cx="6852498" cy="4828450"/>
          </a:xfrm>
          <a:prstGeom prst="rect">
            <a:avLst/>
          </a:prstGeom>
        </p:spPr>
      </p:pic>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9" y="836657"/>
            <a:ext cx="10041301" cy="1223294"/>
            <a:chOff x="1575311" y="330729"/>
            <a:chExt cx="11171227" cy="1223294"/>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6" name="TextBox 12">
              <a:extLst>
                <a:ext uri="{FF2B5EF4-FFF2-40B4-BE49-F238E27FC236}">
                  <a16:creationId xmlns:a16="http://schemas.microsoft.com/office/drawing/2014/main" id="{849222D2-B623-E403-0FE9-1C2BB1C4B5BE}"/>
                </a:ext>
              </a:extLst>
            </p:cNvPr>
            <p:cNvSpPr txBox="1"/>
            <p:nvPr/>
          </p:nvSpPr>
          <p:spPr>
            <a:xfrm>
              <a:off x="1575311" y="330729"/>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1225762" y="2244196"/>
            <a:ext cx="997941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spTree>
    <p:extLst>
      <p:ext uri="{BB962C8B-B14F-4D97-AF65-F5344CB8AC3E}">
        <p14:creationId xmlns:p14="http://schemas.microsoft.com/office/powerpoint/2010/main" val="1361078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7"/>
            <a:ext cx="10874199" cy="1035338"/>
            <a:chOff x="-10886" y="3843650"/>
            <a:chExt cx="17501419"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061829"/>
            </a:xfrm>
            <a:prstGeom prst="rect">
              <a:avLst/>
            </a:prstGeom>
            <a:noFill/>
          </p:spPr>
          <p:txBody>
            <a:bodyPr wrap="square">
              <a:spAutoFit/>
            </a:bodyPr>
            <a:lstStyle/>
            <a:p>
              <a:pPr algn="just" defTabSz="609630"/>
              <a:r>
                <a:rPr lang="en-US" sz="4000" dirty="0">
                  <a:solidFill>
                    <a:srgbClr val="000000"/>
                  </a:solidFill>
                  <a:latin typeface="Cambria" panose="02040503050406030204" pitchFamily="18" charset="0"/>
                  <a:ea typeface="Cambria" panose="02040503050406030204" pitchFamily="18" charset="0"/>
                </a:rPr>
                <a:t>1. </a:t>
              </a:r>
              <a:r>
                <a:rPr lang="vi-VN" sz="4000" dirty="0">
                  <a:solidFill>
                    <a:srgbClr val="000000"/>
                  </a:solidFill>
                  <a:latin typeface="Cambria" panose="02040503050406030204" pitchFamily="18" charset="0"/>
                  <a:ea typeface="Cambria" panose="02040503050406030204" pitchFamily="18" charset="0"/>
                </a:rPr>
                <a:t>Chọn những từ đồng nghĩa với từ đơn sơ.</a:t>
              </a:r>
            </a:p>
          </p:txBody>
        </p:sp>
      </p:grpSp>
      <p:sp>
        <p:nvSpPr>
          <p:cNvPr id="5" name="Rectangle: Rounded Corners 4">
            <a:extLst>
              <a:ext uri="{FF2B5EF4-FFF2-40B4-BE49-F238E27FC236}">
                <a16:creationId xmlns:a16="http://schemas.microsoft.com/office/drawing/2014/main" id="{6AB5ACEC-3AA3-43CE-71C6-67BFE7D0133F}"/>
              </a:ext>
            </a:extLst>
          </p:cNvPr>
          <p:cNvSpPr/>
          <p:nvPr/>
        </p:nvSpPr>
        <p:spPr>
          <a:xfrm>
            <a:off x="777240" y="186309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giản</a:t>
            </a:r>
            <a:endParaRPr lang="en-US" sz="32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105EC03-62EB-AAD2-4D95-CDF2C3B97099}"/>
              </a:ext>
            </a:extLst>
          </p:cNvPr>
          <p:cNvSpPr/>
          <p:nvPr/>
        </p:nvSpPr>
        <p:spPr>
          <a:xfrm>
            <a:off x="4263390" y="18745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độc</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52ED0C88-052C-E52D-C711-92322A8C0209}"/>
              </a:ext>
            </a:extLst>
          </p:cNvPr>
          <p:cNvSpPr/>
          <p:nvPr/>
        </p:nvSpPr>
        <p:spPr>
          <a:xfrm>
            <a:off x="7623810" y="185166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mộc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mạc</a:t>
            </a:r>
            <a:endParaRPr lang="en-US" sz="32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D438B8D6-9C61-5DE4-6E04-587FFFF061BF}"/>
              </a:ext>
            </a:extLst>
          </p:cNvPr>
          <p:cNvSpPr/>
          <p:nvPr/>
        </p:nvSpPr>
        <p:spPr>
          <a:xfrm>
            <a:off x="3097530" y="29032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sơ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lược</a:t>
            </a:r>
            <a:endParaRPr lang="en-US" sz="3200"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9ED337F-DFFC-1F09-3FA4-6C21BDE827B4}"/>
              </a:ext>
            </a:extLst>
          </p:cNvPr>
          <p:cNvSpPr/>
          <p:nvPr/>
        </p:nvSpPr>
        <p:spPr>
          <a:xfrm>
            <a:off x="6823710" y="292608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giản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dị</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B67263EF-07CC-B5C0-2FB1-4338A3A0933C}"/>
              </a:ext>
            </a:extLst>
          </p:cNvPr>
          <p:cNvSpPr/>
          <p:nvPr/>
        </p:nvSpPr>
        <p:spPr>
          <a:xfrm>
            <a:off x="628650" y="166878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AF0F347-68B3-6AFB-60D0-3DCD778973EA}"/>
              </a:ext>
            </a:extLst>
          </p:cNvPr>
          <p:cNvSpPr/>
          <p:nvPr/>
        </p:nvSpPr>
        <p:spPr>
          <a:xfrm>
            <a:off x="7315200" y="160020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9589524-8AE5-FFFC-92B9-BCD871B2BA32}"/>
              </a:ext>
            </a:extLst>
          </p:cNvPr>
          <p:cNvSpPr/>
          <p:nvPr/>
        </p:nvSpPr>
        <p:spPr>
          <a:xfrm>
            <a:off x="6446520" y="275463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8"/>
            <a:ext cx="10874199" cy="2062182"/>
            <a:chOff x="-10886" y="3843650"/>
            <a:chExt cx="17501419" cy="217434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98515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Đặt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nghĩa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16" name="TextBox 15">
            <a:extLst>
              <a:ext uri="{FF2B5EF4-FFF2-40B4-BE49-F238E27FC236}">
                <a16:creationId xmlns:a16="http://schemas.microsoft.com/office/drawing/2014/main" id="{09F28971-3651-A6E0-4205-8CD8DA93F548}"/>
              </a:ext>
            </a:extLst>
          </p:cNvPr>
          <p:cNvSpPr txBox="1"/>
          <p:nvPr/>
        </p:nvSpPr>
        <p:spPr>
          <a:xfrm>
            <a:off x="525780" y="4926330"/>
            <a:ext cx="11498580" cy="2074414"/>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Người dân nơi quê tôi đã quen với nếp sống </a:t>
            </a:r>
            <a:r>
              <a:rPr lang="nl-NL" sz="2800" b="1" dirty="0">
                <a:solidFill>
                  <a:srgbClr val="FF0000"/>
                </a:solidFill>
                <a:effectLst/>
                <a:latin typeface="Cambria" panose="02040503050406030204" pitchFamily="18" charset="0"/>
                <a:ea typeface="Cambria" panose="02040503050406030204" pitchFamily="18" charset="0"/>
              </a:rPr>
              <a:t>giản dị.</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Mẹ dạy em những công việc nhà </a:t>
            </a:r>
            <a:r>
              <a:rPr lang="nl-NL" sz="2800" b="1" dirty="0">
                <a:solidFill>
                  <a:srgbClr val="FF0000"/>
                </a:solidFill>
                <a:effectLst/>
                <a:latin typeface="Cambria" panose="02040503050406030204" pitchFamily="18" charset="0"/>
                <a:ea typeface="Cambria" panose="02040503050406030204" pitchFamily="18" charset="0"/>
              </a:rPr>
              <a:t>đơn giản, </a:t>
            </a:r>
            <a:r>
              <a:rPr lang="nl-NL" sz="2800" dirty="0">
                <a:solidFill>
                  <a:srgbClr val="FF0000"/>
                </a:solidFill>
                <a:effectLst/>
                <a:latin typeface="Cambria" panose="02040503050406030204" pitchFamily="18" charset="0"/>
                <a:ea typeface="Cambria" panose="02040503050406030204" pitchFamily="18" charset="0"/>
              </a:rPr>
              <a:t>vừa sức mà em có thể làm.</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Những món quà quê sao mà </a:t>
            </a:r>
            <a:r>
              <a:rPr lang="nl-NL" sz="2800" b="1" dirty="0">
                <a:solidFill>
                  <a:srgbClr val="FF0000"/>
                </a:solidFill>
                <a:effectLst/>
                <a:latin typeface="Cambria" panose="02040503050406030204" pitchFamily="18" charset="0"/>
                <a:ea typeface="Cambria" panose="02040503050406030204" pitchFamily="18" charset="0"/>
              </a:rPr>
              <a:t>mộc mạc</a:t>
            </a:r>
            <a:r>
              <a:rPr lang="nl-NL" sz="2800" dirty="0">
                <a:solidFill>
                  <a:srgbClr val="FF0000"/>
                </a:solidFill>
                <a:effectLst/>
                <a:latin typeface="Cambria" panose="02040503050406030204" pitchFamily="18" charset="0"/>
                <a:ea typeface="Cambria" panose="02040503050406030204" pitchFamily="18" charset="0"/>
              </a:rPr>
              <a:t>, ngon lành.</a:t>
            </a:r>
            <a:endParaRPr lang="en-US" sz="2800" dirty="0">
              <a:solidFill>
                <a:srgbClr val="FF0000"/>
              </a:solidFill>
              <a:effectLst/>
              <a:latin typeface="Cambria" panose="02040503050406030204" pitchFamily="18" charset="0"/>
              <a:ea typeface="Cambria" panose="02040503050406030204" pitchFamily="18" charset="0"/>
            </a:endParaRP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9777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C6E390-4D77-CAD2-9044-51E67E36A71D}"/>
              </a:ext>
            </a:extLst>
          </p:cNvPr>
          <p:cNvSpPr/>
          <p:nvPr/>
        </p:nvSpPr>
        <p:spPr>
          <a:xfrm>
            <a:off x="285750" y="297180"/>
            <a:ext cx="11635740" cy="62407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DF242760-28B8-DB7F-FC58-268BF4F217D0}"/>
              </a:ext>
            </a:extLst>
          </p:cNvPr>
          <p:cNvPicPr>
            <a:picLocks noChangeAspect="1"/>
          </p:cNvPicPr>
          <p:nvPr/>
        </p:nvPicPr>
        <p:blipFill>
          <a:blip r:embed="rId3"/>
          <a:stretch>
            <a:fillRect/>
          </a:stretch>
        </p:blipFill>
        <p:spPr>
          <a:xfrm>
            <a:off x="3641380" y="0"/>
            <a:ext cx="5023539" cy="1609483"/>
          </a:xfrm>
          <a:prstGeom prst="rect">
            <a:avLst/>
          </a:prstGeom>
        </p:spPr>
      </p:pic>
      <p:sp>
        <p:nvSpPr>
          <p:cNvPr id="9" name="TextBox 8">
            <a:extLst>
              <a:ext uri="{FF2B5EF4-FFF2-40B4-BE49-F238E27FC236}">
                <a16:creationId xmlns:a16="http://schemas.microsoft.com/office/drawing/2014/main" id="{FF259A74-F34C-1BAD-182B-65AEF090F2BE}"/>
              </a:ext>
            </a:extLst>
          </p:cNvPr>
          <p:cNvSpPr txBox="1"/>
          <p:nvPr/>
        </p:nvSpPr>
        <p:spPr>
          <a:xfrm>
            <a:off x="5383530" y="925830"/>
            <a:ext cx="3394710"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t>
            </a:r>
            <a:r>
              <a:rPr lang="en-US" sz="3200" b="0" i="0" dirty="0" err="1">
                <a:solidFill>
                  <a:srgbClr val="000000"/>
                </a:solidFill>
                <a:effectLst/>
                <a:latin typeface="Cambria" panose="02040503050406030204" pitchFamily="18" charset="0"/>
                <a:ea typeface="Cambria" panose="02040503050406030204" pitchFamily="18" charset="0"/>
              </a:rPr>
              <a:t>Trích</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AFBE152E-A0E5-370C-AB36-69AA1ADB8D50}"/>
              </a:ext>
            </a:extLst>
          </p:cNvPr>
          <p:cNvSpPr txBox="1"/>
          <p:nvPr/>
        </p:nvSpPr>
        <p:spPr>
          <a:xfrm>
            <a:off x="708660" y="1417320"/>
            <a:ext cx="6423660" cy="4893647"/>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Ngày ấy đã lâu rồi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còn nhớ mãi.</a:t>
            </a:r>
          </a:p>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Bao giờ trở lại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trai gái vẫn chờ mong...</a:t>
            </a:r>
          </a:p>
          <a:p>
            <a:pPr algn="just"/>
            <a:r>
              <a:rPr lang="vi-VN" sz="2400" b="0" i="0" dirty="0">
                <a:solidFill>
                  <a:srgbClr val="000000"/>
                </a:solidFill>
                <a:effectLst/>
                <a:latin typeface="Cambria" panose="02040503050406030204" pitchFamily="18" charset="0"/>
                <a:ea typeface="Cambria" panose="02040503050406030204" pitchFamily="18" charset="0"/>
              </a:rPr>
              <a:t>Các anh về mái ấm nhà vui</a:t>
            </a:r>
          </a:p>
          <a:p>
            <a:pPr algn="just"/>
            <a:r>
              <a:rPr lang="vi-VN" sz="2400" b="0" i="0" dirty="0">
                <a:solidFill>
                  <a:srgbClr val="000000"/>
                </a:solidFill>
                <a:effectLst/>
                <a:latin typeface="Cambria" panose="02040503050406030204" pitchFamily="18" charset="0"/>
                <a:ea typeface="Cambria" panose="02040503050406030204" pitchFamily="18" charset="0"/>
              </a:rPr>
              <a:t>Tiếng hát câu cười</a:t>
            </a:r>
          </a:p>
          <a:p>
            <a:pPr algn="just"/>
            <a:r>
              <a:rPr lang="vi-VN" sz="2400" b="0" i="0" dirty="0">
                <a:solidFill>
                  <a:srgbClr val="000000"/>
                </a:solidFill>
                <a:effectLst/>
                <a:latin typeface="Cambria" panose="02040503050406030204" pitchFamily="18" charset="0"/>
                <a:ea typeface="Cambria" panose="02040503050406030204" pitchFamily="18" charset="0"/>
              </a:rPr>
              <a:t>Rộn ràng xóm nhỏ</a:t>
            </a:r>
          </a:p>
          <a:p>
            <a:pPr algn="just"/>
            <a:r>
              <a:rPr lang="vi-VN" sz="2400" b="0" i="0" dirty="0">
                <a:solidFill>
                  <a:srgbClr val="000000"/>
                </a:solidFill>
                <a:effectLst/>
                <a:latin typeface="Cambria" panose="02040503050406030204" pitchFamily="18" charset="0"/>
                <a:ea typeface="Cambria" panose="02040503050406030204" pitchFamily="18" charset="0"/>
              </a:rPr>
              <a:t>Các anh về tưng bừng trước ngõ,</a:t>
            </a:r>
          </a:p>
          <a:p>
            <a:pPr algn="just"/>
            <a:r>
              <a:rPr lang="vi-VN" sz="2400" b="0" i="0" dirty="0">
                <a:solidFill>
                  <a:srgbClr val="000000"/>
                </a:solidFill>
                <a:effectLst/>
                <a:latin typeface="Cambria" panose="02040503050406030204" pitchFamily="18" charset="0"/>
                <a:ea typeface="Cambria" panose="02040503050406030204" pitchFamily="18" charset="0"/>
              </a:rPr>
              <a:t>Lớp lớp đàn em hớn hở theo sau</a:t>
            </a:r>
          </a:p>
          <a:p>
            <a:pPr algn="just"/>
            <a:r>
              <a:rPr lang="vi-VN" sz="2400" b="0" i="0" dirty="0">
                <a:solidFill>
                  <a:srgbClr val="000000"/>
                </a:solidFill>
                <a:effectLst/>
                <a:latin typeface="Cambria" panose="02040503050406030204" pitchFamily="18" charset="0"/>
                <a:ea typeface="Cambria" panose="02040503050406030204" pitchFamily="18" charset="0"/>
              </a:rPr>
              <a:t>Mẹ già bịn rịn áo nâu</a:t>
            </a:r>
          </a:p>
          <a:p>
            <a:pPr algn="just"/>
            <a:r>
              <a:rPr lang="vi-VN" sz="2400" b="0" i="0" dirty="0">
                <a:solidFill>
                  <a:srgbClr val="000000"/>
                </a:solidFill>
                <a:effectLst/>
                <a:latin typeface="Cambria" panose="02040503050406030204" pitchFamily="18" charset="0"/>
                <a:ea typeface="Cambria" panose="02040503050406030204" pitchFamily="18" charset="0"/>
              </a:rPr>
              <a:t>Vui đàn con ở rừng sâu mới về.</a:t>
            </a:r>
          </a:p>
        </p:txBody>
      </p:sp>
      <p:sp>
        <p:nvSpPr>
          <p:cNvPr id="16" name="TextBox 15">
            <a:extLst>
              <a:ext uri="{FF2B5EF4-FFF2-40B4-BE49-F238E27FC236}">
                <a16:creationId xmlns:a16="http://schemas.microsoft.com/office/drawing/2014/main" id="{8DF0A5BE-0B2D-B2AD-5B36-713BBFDF8226}"/>
              </a:ext>
            </a:extLst>
          </p:cNvPr>
          <p:cNvSpPr txBox="1"/>
          <p:nvPr/>
        </p:nvSpPr>
        <p:spPr>
          <a:xfrm>
            <a:off x="5768340" y="1577340"/>
            <a:ext cx="642366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Từ lưng đèo</a:t>
            </a:r>
          </a:p>
          <a:p>
            <a:pPr algn="just"/>
            <a:r>
              <a:rPr lang="vi-VN" sz="2400" b="0" i="0" dirty="0">
                <a:solidFill>
                  <a:srgbClr val="000000"/>
                </a:solidFill>
                <a:effectLst/>
                <a:latin typeface="Cambria" panose="02040503050406030204" pitchFamily="18" charset="0"/>
                <a:ea typeface="Cambria" panose="02040503050406030204" pitchFamily="18" charset="0"/>
              </a:rPr>
              <a:t>Dốc núi mù che,</a:t>
            </a:r>
          </a:p>
          <a:p>
            <a:pPr algn="just"/>
            <a:r>
              <a:rPr lang="vi-VN" sz="2400" b="0" i="0" dirty="0">
                <a:solidFill>
                  <a:srgbClr val="000000"/>
                </a:solidFill>
                <a:effectLst/>
                <a:latin typeface="Cambria" panose="02040503050406030204" pitchFamily="18" charset="0"/>
                <a:ea typeface="Cambria" panose="02040503050406030204" pitchFamily="18" charset="0"/>
              </a:rPr>
              <a:t>Các anh về</a:t>
            </a:r>
          </a:p>
          <a:p>
            <a:pPr algn="just"/>
            <a:r>
              <a:rPr lang="vi-VN" sz="2400" b="0" i="0" dirty="0">
                <a:solidFill>
                  <a:srgbClr val="000000"/>
                </a:solidFill>
                <a:effectLst/>
                <a:latin typeface="Cambria" panose="02040503050406030204" pitchFamily="18" charset="0"/>
                <a:ea typeface="Cambria" panose="02040503050406030204" pitchFamily="18" charset="0"/>
              </a:rPr>
              <a:t>Xôn xao làng tôi bé nhỏ.</a:t>
            </a:r>
          </a:p>
          <a:p>
            <a:pPr algn="just"/>
            <a:r>
              <a:rPr lang="vi-VN" sz="2400" b="0" i="0" dirty="0">
                <a:solidFill>
                  <a:srgbClr val="000000"/>
                </a:solidFill>
                <a:effectLst/>
                <a:latin typeface="Cambria" panose="02040503050406030204" pitchFamily="18" charset="0"/>
                <a:ea typeface="Cambria" panose="02040503050406030204" pitchFamily="18" charset="0"/>
              </a:rPr>
              <a:t>Nhà lá đơn sơ,</a:t>
            </a:r>
          </a:p>
          <a:p>
            <a:pPr algn="just"/>
            <a:r>
              <a:rPr lang="vi-VN" sz="2400" b="0" i="0" dirty="0">
                <a:solidFill>
                  <a:srgbClr val="000000"/>
                </a:solidFill>
                <a:effectLst/>
                <a:latin typeface="Cambria" panose="02040503050406030204" pitchFamily="18" charset="0"/>
                <a:ea typeface="Cambria" panose="02040503050406030204" pitchFamily="18" charset="0"/>
              </a:rPr>
              <a:t>Nhưng tấm lòng rộng mở,</a:t>
            </a:r>
          </a:p>
          <a:p>
            <a:pPr algn="just"/>
            <a:r>
              <a:rPr lang="vi-VN" sz="2400" b="0" i="0" dirty="0">
                <a:solidFill>
                  <a:srgbClr val="000000"/>
                </a:solidFill>
                <a:effectLst/>
                <a:latin typeface="Cambria" panose="02040503050406030204" pitchFamily="18" charset="0"/>
                <a:ea typeface="Cambria" panose="02040503050406030204" pitchFamily="18" charset="0"/>
              </a:rPr>
              <a:t>Nồi cơm nấu dở</a:t>
            </a:r>
          </a:p>
          <a:p>
            <a:pPr algn="just"/>
            <a:r>
              <a:rPr lang="vi-VN" sz="2400" b="0" i="0" dirty="0">
                <a:solidFill>
                  <a:srgbClr val="000000"/>
                </a:solidFill>
                <a:effectLst/>
                <a:latin typeface="Cambria" panose="02040503050406030204" pitchFamily="18" charset="0"/>
                <a:ea typeface="Cambria" panose="02040503050406030204" pitchFamily="18" charset="0"/>
              </a:rPr>
              <a:t>Bát nước chè xanh</a:t>
            </a:r>
          </a:p>
          <a:p>
            <a:pPr algn="just"/>
            <a:r>
              <a:rPr lang="vi-VN" sz="2400" b="0" i="0" dirty="0">
                <a:solidFill>
                  <a:srgbClr val="000000"/>
                </a:solidFill>
                <a:effectLst/>
                <a:latin typeface="Cambria" panose="02040503050406030204" pitchFamily="18" charset="0"/>
                <a:ea typeface="Cambria" panose="02040503050406030204" pitchFamily="18" charset="0"/>
              </a:rPr>
              <a:t>Ngôi vui kể chuyện tâm tình bên nhau.</a:t>
            </a:r>
          </a:p>
          <a:p>
            <a:pPr algn="just"/>
            <a:r>
              <a:rPr lang="vi-VN" sz="2400" b="0" i="0" dirty="0">
                <a:solidFill>
                  <a:srgbClr val="000000"/>
                </a:solidFill>
                <a:effectLst/>
                <a:latin typeface="Cambria" panose="02040503050406030204" pitchFamily="18" charset="0"/>
                <a:ea typeface="Cambria" panose="02040503050406030204" pitchFamily="18" charset="0"/>
              </a:rPr>
              <a:t>(Hoàng Trung Thông)</a:t>
            </a:r>
          </a:p>
        </p:txBody>
      </p:sp>
    </p:spTree>
    <p:extLst>
      <p:ext uri="{BB962C8B-B14F-4D97-AF65-F5344CB8AC3E}">
        <p14:creationId xmlns:p14="http://schemas.microsoft.com/office/powerpoint/2010/main" val="1731312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3700E8B5-E91D-7BE4-A02A-973718C246B5}"/>
              </a:ext>
            </a:extLst>
          </p:cNvPr>
          <p:cNvSpPr/>
          <p:nvPr/>
        </p:nvSpPr>
        <p:spPr>
          <a:xfrm>
            <a:off x="2381727" y="2357007"/>
            <a:ext cx="8853963" cy="178065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5400" dirty="0">
                <a:solidFill>
                  <a:srgbClr val="000000"/>
                </a:solidFill>
              </a:rPr>
              <a:t>Xóm làng tôi/ còn nhớ mãi</a:t>
            </a:r>
          </a:p>
          <a:p>
            <a:pPr algn="just"/>
            <a:r>
              <a:rPr lang="vi-VN" sz="5400" dirty="0">
                <a:solidFill>
                  <a:srgbClr val="000000"/>
                </a:solidFill>
              </a:rPr>
              <a:t>Các anh về/ mái ấm nhà vui</a:t>
            </a:r>
          </a:p>
        </p:txBody>
      </p:sp>
    </p:spTree>
    <p:extLst>
      <p:ext uri="{BB962C8B-B14F-4D97-AF65-F5344CB8AC3E}">
        <p14:creationId xmlns:p14="http://schemas.microsoft.com/office/powerpoint/2010/main" val="800765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72763" y="1095386"/>
            <a:ext cx="10497987" cy="136206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600" b="1" dirty="0">
                <a:solidFill>
                  <a:srgbClr val="ED7D31">
                    <a:lumMod val="75000"/>
                  </a:srgbClr>
                </a:solidFill>
                <a:latin typeface="Calibri" panose="020F0502020204030204" pitchFamily="34" charset="0"/>
                <a:cs typeface="Calibri" panose="020F0502020204030204" pitchFamily="34" charset="0"/>
              </a:rPr>
              <a:t>1. </a:t>
            </a:r>
            <a:r>
              <a:rPr lang="vi-VN" sz="3600" b="1" dirty="0">
                <a:solidFill>
                  <a:srgbClr val="ED7D31">
                    <a:lumMod val="75000"/>
                  </a:srgbClr>
                </a:solidFill>
                <a:latin typeface="Calibri" panose="020F0502020204030204" pitchFamily="34" charset="0"/>
                <a:cs typeface="Calibri" panose="020F0502020204030204" pitchFamily="34" charset="0"/>
              </a:rPr>
              <a:t>Tìm những từ ngữ thể hiện nỗi niềm mong nhớ các anh bộ đội của dân làng.</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2E2E9E4-0D63-49CF-B9C6-D73F66E38CAF}"/>
              </a:ext>
            </a:extLst>
          </p:cNvPr>
          <p:cNvGrpSpPr/>
          <p:nvPr/>
        </p:nvGrpSpPr>
        <p:grpSpPr>
          <a:xfrm>
            <a:off x="557213" y="2740273"/>
            <a:ext cx="11155328" cy="3569766"/>
            <a:chOff x="4828852" y="2329306"/>
            <a:chExt cx="6852865" cy="3569766"/>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433308"/>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029583" y="2482752"/>
              <a:ext cx="635970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Những từ ngữ thể hiện nỗi niềm mong nhớ các anh bộ đội của dân làng: </a:t>
              </a: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đã lâu rồi, nhớ mãi, chờ mong, mái ấm nhà vui, hát, cười, rộn ràng, tưng bừng, hớn hở, bịn rịn, vui.</a:t>
              </a:r>
              <a:endParaRPr kumimoji="0" lang="en-US" sz="3600" b="0"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D231FC94-A1B7-B539-AFA8-ED1A2C98FCAF}"/>
              </a:ext>
            </a:extLst>
          </p:cNvPr>
          <p:cNvPicPr>
            <a:picLocks noChangeAspect="1"/>
          </p:cNvPicPr>
          <p:nvPr/>
        </p:nvPicPr>
        <p:blipFill>
          <a:blip r:embed="rId4"/>
          <a:stretch>
            <a:fillRect/>
          </a:stretch>
        </p:blipFill>
        <p:spPr>
          <a:xfrm>
            <a:off x="0" y="0"/>
            <a:ext cx="12034547" cy="1390008"/>
          </a:xfrm>
          <a:prstGeom prst="rect">
            <a:avLst/>
          </a:prstGeom>
        </p:spPr>
      </p:pic>
    </p:spTree>
    <p:extLst>
      <p:ext uri="{BB962C8B-B14F-4D97-AF65-F5344CB8AC3E}">
        <p14:creationId xmlns:p14="http://schemas.microsoft.com/office/powerpoint/2010/main" val="1708020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497399" y="162912"/>
            <a:ext cx="10441112" cy="1174398"/>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dirty="0">
                <a:solidFill>
                  <a:srgbClr val="00B050"/>
                </a:solidFill>
                <a:latin typeface="Calibri" panose="020F0502020204030204" pitchFamily="34" charset="0"/>
                <a:cs typeface="Calibri" panose="020F0502020204030204" pitchFamily="34" charset="0"/>
              </a:rPr>
              <a:t>2. </a:t>
            </a:r>
            <a:r>
              <a:rPr lang="vi-VN" sz="3200" b="1" dirty="0">
                <a:solidFill>
                  <a:srgbClr val="00B050"/>
                </a:solidFill>
                <a:latin typeface="Calibri" panose="020F0502020204030204" pitchFamily="34" charset="0"/>
                <a:cs typeface="Calibri" panose="020F0502020204030204" pitchFamily="34" charset="0"/>
              </a:rPr>
              <a:t>Không khí xóm làng thay đổi như thế nào khi các anh bộ đội trở về?</a:t>
            </a:r>
            <a:endPar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72E2E9E4-0D63-49CF-B9C6-D73F66E38CAF}"/>
              </a:ext>
            </a:extLst>
          </p:cNvPr>
          <p:cNvGrpSpPr/>
          <p:nvPr/>
        </p:nvGrpSpPr>
        <p:grpSpPr>
          <a:xfrm>
            <a:off x="477464" y="1554149"/>
            <a:ext cx="8940856" cy="4401205"/>
            <a:chOff x="4828852" y="2329066"/>
            <a:chExt cx="6852865" cy="3184388"/>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155990"/>
            </a:xfrm>
            <a:prstGeom prst="roundRect">
              <a:avLst/>
            </a:prstGeom>
            <a:solidFill>
              <a:srgbClr val="FFFFFF">
                <a:alpha val="89804"/>
              </a:srgbClr>
            </a:solidFill>
            <a:ln w="38100">
              <a:solidFill>
                <a:srgbClr val="FF9933"/>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200015" y="2329066"/>
              <a:ext cx="6359705" cy="31843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các anh bộ đội trở về, xóm làng mang không khí tưng bừng, rộn ràng, người dân ai cũng hớn hở. Hình ảnh giúp em cảm nhận được điều đó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mái ấm nhà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Tiếng hát câu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Rộn ràng xóm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tưng bừng trước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Lớp lớp đàn em hớn hở theo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Mẹ già bịn rịn áo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Vui đàn con ở rừng sâu mới về.</a:t>
              </a:r>
            </a:p>
          </p:txBody>
        </p:sp>
      </p:grpSp>
    </p:spTree>
    <p:extLst>
      <p:ext uri="{BB962C8B-B14F-4D97-AF65-F5344CB8AC3E}">
        <p14:creationId xmlns:p14="http://schemas.microsoft.com/office/powerpoint/2010/main" val="364631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60289" y="742950"/>
            <a:ext cx="10510462" cy="121934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r>
              <a:rPr lang="en-US" sz="3600" b="1" dirty="0">
                <a:solidFill>
                  <a:srgbClr val="ED7D31">
                    <a:lumMod val="75000"/>
                  </a:srgbClr>
                </a:solidFill>
                <a:latin typeface="Calibri" panose="020F0502020204030204" pitchFamily="34" charset="0"/>
                <a:cs typeface="Calibri" panose="020F0502020204030204" pitchFamily="34" charset="0"/>
              </a:rPr>
              <a:t>3. </a:t>
            </a:r>
            <a:r>
              <a:rPr lang="vi-VN" sz="3600" b="1" dirty="0">
                <a:solidFill>
                  <a:srgbClr val="ED7D31">
                    <a:lumMod val="75000"/>
                  </a:srgbClr>
                </a:solidFill>
                <a:latin typeface="Calibri" panose="020F0502020204030204" pitchFamily="34" charset="0"/>
                <a:cs typeface="Calibri" panose="020F0502020204030204" pitchFamily="34" charset="0"/>
              </a:rPr>
              <a:t>Năm dòng thơ cuối gợi cho em những cảm xúc, suy nghĩ gì?</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2E2E9E4-0D63-49CF-B9C6-D73F66E38CAF}"/>
              </a:ext>
            </a:extLst>
          </p:cNvPr>
          <p:cNvGrpSpPr/>
          <p:nvPr/>
        </p:nvGrpSpPr>
        <p:grpSpPr>
          <a:xfrm>
            <a:off x="760289" y="2236340"/>
            <a:ext cx="10726861" cy="3754754"/>
            <a:chOff x="4495562" y="2055187"/>
            <a:chExt cx="7206703" cy="4188207"/>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495562" y="2055187"/>
              <a:ext cx="7206703" cy="4188207"/>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4659339" y="2311776"/>
              <a:ext cx="6893961" cy="3647152"/>
            </a:xfrm>
            <a:prstGeom prst="rect">
              <a:avLst/>
            </a:prstGeom>
            <a:noFill/>
          </p:spPr>
          <p:txBody>
            <a:bodyPr wrap="square" rtlCol="0">
              <a:spAutoFit/>
            </a:bodyPr>
            <a:lstStyle/>
            <a:p>
              <a:pPr lvl="0" algn="ju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Năm dòng thơ cuối gợi cho em những cảm xúc, suy nghĩ: con người ở làng hiền hoà, tình cảm. Họ </a:t>
              </a:r>
              <a:r>
                <a:rPr kumimoji="0" lang="vi-VN" sz="33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dù </a:t>
              </a:r>
              <a:r>
                <a:rPr kumimoji="0" lang="vi-VN" sz="33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đời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sống vật </a:t>
              </a:r>
              <a:r>
                <a:rPr kumimoji="0" lang="vi-VN" sz="33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chất </a:t>
              </a:r>
              <a:r>
                <a:rPr lang="vi-VN" sz="3300" b="1">
                  <a:solidFill>
                    <a:prstClr val="black"/>
                  </a:solidFill>
                  <a:latin typeface="Calibri" panose="020F0502020204030204" pitchFamily="34" charset="0"/>
                  <a:cs typeface="Calibri" panose="020F0502020204030204" pitchFamily="34" charset="0"/>
                </a:rPr>
                <a:t>không có đủ nhưng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tấm lòng luôn thơm thảo, bao dung, nhân ái. Ở quê luôn có người nhớ mong, thiết tha người nơi xa trở về.</a:t>
              </a:r>
              <a:endParaRPr kumimoji="0" lang="en-US" sz="33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6436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0752291" cy="1198232"/>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dirty="0">
                <a:solidFill>
                  <a:srgbClr val="00B050"/>
                </a:solidFill>
                <a:latin typeface="Calibri" panose="020F0502020204030204" pitchFamily="34" charset="0"/>
                <a:cs typeface="Calibri" panose="020F0502020204030204" pitchFamily="34" charset="0"/>
              </a:rPr>
              <a:t>4. </a:t>
            </a:r>
            <a:r>
              <a:rPr lang="vi-VN" sz="3600" b="1" dirty="0">
                <a:solidFill>
                  <a:srgbClr val="00B050"/>
                </a:solidFill>
                <a:latin typeface="Calibri" panose="020F0502020204030204" pitchFamily="34" charset="0"/>
                <a:cs typeface="Calibri" panose="020F0502020204030204" pitchFamily="34" charset="0"/>
              </a:rPr>
              <a:t>Theo em, người dân đã dành tình cảm gì cho các anh bộ đội? Vì sao?</a:t>
            </a:r>
            <a:endParaRPr kumimoji="0" lang="vi-VN"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2E2E9E4-0D63-49CF-B9C6-D73F66E38CAF}"/>
              </a:ext>
            </a:extLst>
          </p:cNvPr>
          <p:cNvGrpSpPr/>
          <p:nvPr/>
        </p:nvGrpSpPr>
        <p:grpSpPr>
          <a:xfrm>
            <a:off x="657484" y="2407178"/>
            <a:ext cx="10752291" cy="3583915"/>
            <a:chOff x="5390152" y="1935956"/>
            <a:chExt cx="8957991" cy="3910415"/>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5390152" y="1935956"/>
              <a:ext cx="8957991" cy="3910415"/>
            </a:xfrm>
            <a:prstGeom prst="roundRect">
              <a:avLst/>
            </a:prstGeom>
            <a:solidFill>
              <a:srgbClr val="FFFFFF">
                <a:alpha val="89804"/>
              </a:srgbClr>
            </a:solidFill>
            <a:ln w="38100">
              <a:solidFill>
                <a:srgbClr val="FF99FF"/>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608663" y="2353290"/>
              <a:ext cx="8624894"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panose="020F0502020204030204" pitchFamily="34" charset="0"/>
                  <a:cs typeface="Calibri" panose="020F0502020204030204" pitchFamily="34" charset="0"/>
                </a:rPr>
                <a:t>N</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gười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dân đã dành cho các anh bộ đội tình cảm yêu mến, ngưỡng mộ và thán phục. Vì các anh trở về chứng tỏ kháng chiến thành công, chứng tỏ hoà bình đang được duy trì nên anh được trở về làng lại, chứng tỏ qua những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gian </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khó</a:t>
              </a:r>
              <a:r>
                <a:rPr kumimoji="0" lang="en-US"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 hiểm</a:t>
              </a:r>
              <a:r>
                <a:rPr kumimoji="0" lang="en-US" sz="3200" b="1" i="0" u="none" strike="noStrike" kern="1200" cap="none" spc="0" normalizeH="0" noProof="0" smtClean="0">
                  <a:ln>
                    <a:noFill/>
                  </a:ln>
                  <a:solidFill>
                    <a:prstClr val="black"/>
                  </a:solidFill>
                  <a:effectLst/>
                  <a:uLnTx/>
                  <a:uFillTx/>
                  <a:latin typeface="Calibri" panose="020F0502020204030204" pitchFamily="34" charset="0"/>
                  <a:ea typeface="+mn-ea"/>
                  <a:cs typeface="Calibri" panose="020F0502020204030204" pitchFamily="34" charset="0"/>
                </a:rPr>
                <a:t> nguy, </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anh đều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vượt </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qua</a:t>
              </a:r>
              <a:r>
                <a:rPr kumimoji="0" lang="en-US"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toàn </a:t>
              </a:r>
              <a:r>
                <a:rPr lang="en-US" sz="3200" b="1" smtClean="0">
                  <a:solidFill>
                    <a:prstClr val="black"/>
                  </a:solidFill>
                  <a:latin typeface="Calibri" panose="020F0502020204030204" pitchFamily="34" charset="0"/>
                  <a:cs typeface="Calibri" panose="020F0502020204030204" pitchFamily="34" charset="0"/>
                </a:rPr>
                <a:t>trở</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về </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quê </a:t>
              </a:r>
              <a:r>
                <a:rPr kumimoji="0" lang="en-US"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66991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1081126" cy="4789170"/>
          </a:xfrm>
          <a:prstGeom prst="roundRect">
            <a:avLst>
              <a:gd name="adj" fmla="val 20602"/>
            </a:avLst>
          </a:pr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200" b="1" dirty="0">
                <a:solidFill>
                  <a:srgbClr val="002060"/>
                </a:solidFill>
                <a:latin typeface="Calibri" panose="020F0502020204030204" pitchFamily="34" charset="0"/>
                <a:cs typeface="Calibri" panose="020F0502020204030204" pitchFamily="34" charset="0"/>
              </a:rPr>
              <a:t>5. </a:t>
            </a:r>
            <a:r>
              <a:rPr lang="vi-VN" sz="3200" b="1" dirty="0">
                <a:solidFill>
                  <a:srgbClr val="002060"/>
                </a:solidFill>
                <a:latin typeface="Calibri" panose="020F0502020204030204" pitchFamily="34" charset="0"/>
                <a:cs typeface="Calibri" panose="020F0502020204030204" pitchFamily="34" charset="0"/>
              </a:rPr>
              <a:t>Nêu chủ đề của bài thơ. Chọn câu trả lời dưới đây hoặc nêu ý kiến của em.</a:t>
            </a:r>
          </a:p>
          <a:p>
            <a:pPr lvl="0"/>
            <a:r>
              <a:rPr lang="vi-VN" sz="3200" b="1" dirty="0">
                <a:solidFill>
                  <a:srgbClr val="002060"/>
                </a:solidFill>
                <a:latin typeface="Calibri" panose="020F0502020204030204" pitchFamily="34" charset="0"/>
                <a:cs typeface="Calibri" panose="020F0502020204030204" pitchFamily="34" charset="0"/>
              </a:rPr>
              <a:t>A. Các anh bộ đội cụ Hồ đã để lại ấn tượng rất đẹp với người dân.</a:t>
            </a:r>
          </a:p>
          <a:p>
            <a:pPr lvl="0"/>
            <a:r>
              <a:rPr lang="vi-VN" sz="3200" b="1" dirty="0">
                <a:solidFill>
                  <a:srgbClr val="002060"/>
                </a:solidFill>
                <a:latin typeface="Calibri" panose="020F0502020204030204" pitchFamily="34" charset="0"/>
                <a:cs typeface="Calibri" panose="020F0502020204030204" pitchFamily="34" charset="0"/>
              </a:rPr>
              <a:t>B. Tình quân dân thắm thiết, sự gắn bó bền chặt giữa hậu phương và tiền tuyến tạo nên sức mạnh của dân tộc Việt Nam.</a:t>
            </a:r>
          </a:p>
          <a:p>
            <a:pPr lvl="0"/>
            <a:r>
              <a:rPr lang="vi-VN" sz="3200" b="1" dirty="0">
                <a:solidFill>
                  <a:srgbClr val="002060"/>
                </a:solidFill>
                <a:latin typeface="Calibri" panose="020F0502020204030204" pitchFamily="34" charset="0"/>
                <a:cs typeface="Calibri" panose="020F0502020204030204" pitchFamily="34" charset="0"/>
              </a:rPr>
              <a:t>C. Trong những tháng năm chiến tranh chống giặc xâm lược, mỗi làng quê Việt Nam đều là quê hương của các anh bộ đội.</a:t>
            </a:r>
          </a:p>
        </p:txBody>
      </p:sp>
      <p:sp>
        <p:nvSpPr>
          <p:cNvPr id="5" name="Oval 4">
            <a:extLst>
              <a:ext uri="{FF2B5EF4-FFF2-40B4-BE49-F238E27FC236}">
                <a16:creationId xmlns:a16="http://schemas.microsoft.com/office/drawing/2014/main" id="{5D16D015-5712-07D1-ECC4-FBA00F05FB7C}"/>
              </a:ext>
            </a:extLst>
          </p:cNvPr>
          <p:cNvSpPr/>
          <p:nvPr/>
        </p:nvSpPr>
        <p:spPr>
          <a:xfrm>
            <a:off x="902970" y="2960370"/>
            <a:ext cx="480060" cy="5143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95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2">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6"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6" t="25792" r="7243" b="16962"/>
          <a:stretch/>
        </p:blipFill>
        <p:spPr>
          <a:xfrm>
            <a:off x="1468582" y="805022"/>
            <a:ext cx="9858548" cy="5848107"/>
          </a:xfrm>
          <a:prstGeom prst="rect">
            <a:avLst/>
          </a:prstGeom>
          <a:ln>
            <a:noFill/>
          </a:ln>
        </p:spPr>
      </p:pic>
      <p:sp>
        <p:nvSpPr>
          <p:cNvPr id="11" name="TextBox 10">
            <a:extLst>
              <a:ext uri="{FF2B5EF4-FFF2-40B4-BE49-F238E27FC236}">
                <a16:creationId xmlns:a16="http://schemas.microsoft.com/office/drawing/2014/main" id="{EFB35E11-806B-BABE-5376-699F05587491}"/>
              </a:ext>
            </a:extLst>
          </p:cNvPr>
          <p:cNvSpPr txBox="1"/>
          <p:nvPr/>
        </p:nvSpPr>
        <p:spPr>
          <a:xfrm>
            <a:off x="2341418" y="1813951"/>
            <a:ext cx="8261811" cy="4031873"/>
          </a:xfrm>
          <a:prstGeom prst="rect">
            <a:avLst/>
          </a:prstGeom>
          <a:noFill/>
        </p:spPr>
        <p:txBody>
          <a:bodyPr wrap="square" rtlCol="0">
            <a:spAutoFit/>
          </a:bodyPr>
          <a:lstStyle/>
          <a:p>
            <a:pPr algn="just"/>
            <a:r>
              <a:rPr lang="en-US" sz="3200" b="1" smtClean="0">
                <a:solidFill>
                  <a:srgbClr val="FFFF00"/>
                </a:solidFill>
                <a:latin typeface="Calibri" panose="020F0502020204030204" pitchFamily="34" charset="0"/>
                <a:cs typeface="Calibri" panose="020F0502020204030204" pitchFamily="34" charset="0"/>
              </a:rPr>
              <a:t> </a:t>
            </a:r>
            <a:endParaRPr lang="vi-VN" sz="3200" b="1">
              <a:solidFill>
                <a:srgbClr val="FFFF00"/>
              </a:solidFill>
              <a:latin typeface="Calibri" panose="020F0502020204030204" pitchFamily="34" charset="0"/>
              <a:cs typeface="Calibri" panose="020F0502020204030204" pitchFamily="34" charset="0"/>
            </a:endParaRPr>
          </a:p>
          <a:p>
            <a:pPr lvl="0" algn="just"/>
            <a:r>
              <a:rPr lang="en-US" sz="3200" b="1" smtClean="0">
                <a:solidFill>
                  <a:srgbClr val="FFFF00"/>
                </a:solidFill>
                <a:latin typeface="Calibri" panose="020F0502020204030204" pitchFamily="34" charset="0"/>
                <a:cs typeface="Calibri" panose="020F0502020204030204" pitchFamily="34" charset="0"/>
              </a:rPr>
              <a:t> - Xúc động trước tình quân dân thắm thiết: </a:t>
            </a:r>
            <a:r>
              <a:rPr lang="vi-VN" sz="3200" b="1" smtClean="0">
                <a:solidFill>
                  <a:srgbClr val="FFFF00"/>
                </a:solidFill>
                <a:latin typeface="Calibri" panose="020F0502020204030204" pitchFamily="34" charset="0"/>
                <a:cs typeface="Calibri" panose="020F0502020204030204" pitchFamily="34" charset="0"/>
              </a:rPr>
              <a:t>Các </a:t>
            </a:r>
            <a:r>
              <a:rPr lang="vi-VN" sz="3200" b="1" dirty="0">
                <a:solidFill>
                  <a:srgbClr val="FFFF00"/>
                </a:solidFill>
                <a:latin typeface="Calibri" panose="020F0502020204030204" pitchFamily="34" charset="0"/>
                <a:cs typeface="Calibri" panose="020F0502020204030204" pitchFamily="34" charset="0"/>
              </a:rPr>
              <a:t>anh bộ đội chiến đấu xa nhà là niềm mong mỏi, niềm tin cậy rất lớn của dân </a:t>
            </a:r>
            <a:r>
              <a:rPr lang="vi-VN" sz="3200" b="1">
                <a:solidFill>
                  <a:srgbClr val="FFFF00"/>
                </a:solidFill>
                <a:latin typeface="Calibri" panose="020F0502020204030204" pitchFamily="34" charset="0"/>
                <a:cs typeface="Calibri" panose="020F0502020204030204" pitchFamily="34" charset="0"/>
              </a:rPr>
              <a:t>làng </a:t>
            </a:r>
            <a:r>
              <a:rPr lang="en-US" sz="3200" b="1" smtClean="0">
                <a:solidFill>
                  <a:srgbClr val="FFFF00"/>
                </a:solidFill>
                <a:latin typeface="Calibri" panose="020F0502020204030204" pitchFamily="34" charset="0"/>
                <a:cs typeface="Calibri" panose="020F0502020204030204" pitchFamily="34" charset="0"/>
              </a:rPr>
              <a:t>ở </a:t>
            </a:r>
            <a:r>
              <a:rPr lang="vi-VN" sz="3200" b="1" smtClean="0">
                <a:solidFill>
                  <a:srgbClr val="FFFF00"/>
                </a:solidFill>
                <a:latin typeface="Calibri" panose="020F0502020204030204" pitchFamily="34" charset="0"/>
                <a:cs typeface="Calibri" panose="020F0502020204030204" pitchFamily="34" charset="0"/>
              </a:rPr>
              <a:t>hậu </a:t>
            </a:r>
            <a:r>
              <a:rPr lang="vi-VN" sz="3200" b="1" dirty="0">
                <a:solidFill>
                  <a:srgbClr val="FFFF00"/>
                </a:solidFill>
                <a:latin typeface="Calibri" panose="020F0502020204030204" pitchFamily="34" charset="0"/>
                <a:cs typeface="Calibri" panose="020F0502020204030204" pitchFamily="34" charset="0"/>
              </a:rPr>
              <a:t>phương</a:t>
            </a:r>
            <a:r>
              <a:rPr lang="vi-VN" sz="3200" b="1">
                <a:solidFill>
                  <a:srgbClr val="FFFF00"/>
                </a:solidFill>
                <a:latin typeface="Calibri" panose="020F0502020204030204" pitchFamily="34" charset="0"/>
                <a:cs typeface="Calibri" panose="020F0502020204030204" pitchFamily="34" charset="0"/>
              </a:rPr>
              <a:t>. </a:t>
            </a:r>
            <a:endParaRPr lang="en-US" sz="3200" b="1" smtClean="0">
              <a:solidFill>
                <a:srgbClr val="FFFF00"/>
              </a:solidFill>
              <a:latin typeface="Calibri" panose="020F0502020204030204" pitchFamily="34" charset="0"/>
              <a:cs typeface="Calibri" panose="020F0502020204030204" pitchFamily="34" charset="0"/>
            </a:endParaRPr>
          </a:p>
          <a:p>
            <a:pPr lvl="0" algn="just"/>
            <a:r>
              <a:rPr lang="en-US" sz="3200" b="1" smtClean="0">
                <a:solidFill>
                  <a:srgbClr val="FFFF00"/>
                </a:solidFill>
                <a:latin typeface="Calibri" panose="020F0502020204030204" pitchFamily="34" charset="0"/>
                <a:cs typeface="Calibri" panose="020F0502020204030204" pitchFamily="34" charset="0"/>
              </a:rPr>
              <a:t>- Cảm phục, yêu quý, </a:t>
            </a:r>
            <a:r>
              <a:rPr lang="vi-VN" sz="3200" b="1">
                <a:solidFill>
                  <a:srgbClr val="FFFF00"/>
                </a:solidFill>
                <a:latin typeface="Calibri" panose="020F0502020204030204" pitchFamily="34" charset="0"/>
                <a:cs typeface="Calibri" panose="020F0502020204030204" pitchFamily="34" charset="0"/>
              </a:rPr>
              <a:t>tự hào về các </a:t>
            </a:r>
            <a:r>
              <a:rPr lang="vi-VN" sz="3200" b="1" smtClean="0">
                <a:solidFill>
                  <a:srgbClr val="FFFF00"/>
                </a:solidFill>
                <a:latin typeface="Calibri" panose="020F0502020204030204" pitchFamily="34" charset="0"/>
                <a:cs typeface="Calibri" panose="020F0502020204030204" pitchFamily="34" charset="0"/>
              </a:rPr>
              <a:t>anh</a:t>
            </a:r>
            <a:r>
              <a:rPr lang="en-US" sz="3200" b="1" smtClean="0">
                <a:solidFill>
                  <a:srgbClr val="FFFF00"/>
                </a:solidFill>
                <a:latin typeface="Calibri" panose="020F0502020204030204" pitchFamily="34" charset="0"/>
                <a:cs typeface="Calibri" panose="020F0502020204030204" pitchFamily="34" charset="0"/>
              </a:rPr>
              <a:t>  vì đ</a:t>
            </a:r>
            <a:r>
              <a:rPr lang="vi-VN" sz="3200" b="1" smtClean="0">
                <a:solidFill>
                  <a:srgbClr val="FFFF00"/>
                </a:solidFill>
                <a:latin typeface="Calibri" panose="020F0502020204030204" pitchFamily="34" charset="0"/>
                <a:cs typeface="Calibri" panose="020F0502020204030204" pitchFamily="34" charset="0"/>
              </a:rPr>
              <a:t>ược </a:t>
            </a:r>
            <a:r>
              <a:rPr lang="vi-VN" sz="3200" b="1" dirty="0">
                <a:solidFill>
                  <a:srgbClr val="FFFF00"/>
                </a:solidFill>
                <a:latin typeface="Calibri" panose="020F0502020204030204" pitchFamily="34" charset="0"/>
                <a:cs typeface="Calibri" panose="020F0502020204030204" pitchFamily="34" charset="0"/>
              </a:rPr>
              <a:t>thấy các anh là thấy chiến thắng, là thấy quân thù bị đạp đổ, thấy đất nước thêm </a:t>
            </a:r>
            <a:r>
              <a:rPr lang="vi-VN" sz="3200" b="1">
                <a:solidFill>
                  <a:srgbClr val="FFFF00"/>
                </a:solidFill>
                <a:latin typeface="Calibri" panose="020F0502020204030204" pitchFamily="34" charset="0"/>
                <a:cs typeface="Calibri" panose="020F0502020204030204" pitchFamily="34" charset="0"/>
              </a:rPr>
              <a:t>tươi </a:t>
            </a:r>
            <a:r>
              <a:rPr lang="vi-VN" sz="3200" b="1" smtClean="0">
                <a:solidFill>
                  <a:srgbClr val="FFFF00"/>
                </a:solidFill>
                <a:latin typeface="Calibri" panose="020F0502020204030204" pitchFamily="34" charset="0"/>
                <a:cs typeface="Calibri" panose="020F0502020204030204" pitchFamily="34" charset="0"/>
              </a:rPr>
              <a:t>đẹp</a:t>
            </a:r>
            <a:r>
              <a:rPr lang="en-US" sz="3200" b="1">
                <a:solidFill>
                  <a:srgbClr val="FFFF0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
        <p:nvSpPr>
          <p:cNvPr id="7" name="Rectangle: Rounded Corners 1">
            <a:extLst>
              <a:ext uri="{FF2B5EF4-FFF2-40B4-BE49-F238E27FC236}">
                <a16:creationId xmlns:a16="http://schemas.microsoft.com/office/drawing/2014/main" id="{4D03ABFB-D5FD-F40E-F44A-39A425F7023B}"/>
              </a:ext>
            </a:extLst>
          </p:cNvPr>
          <p:cNvSpPr/>
          <p:nvPr/>
        </p:nvSpPr>
        <p:spPr>
          <a:xfrm>
            <a:off x="433646" y="100445"/>
            <a:ext cx="11259589" cy="1506682"/>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err="1">
                <a:solidFill>
                  <a:srgbClr val="F0ECE6"/>
                </a:solidFill>
                <a:latin typeface="Cambria" panose="02040503050406030204" pitchFamily="18" charset="0"/>
                <a:ea typeface="Cambria" panose="02040503050406030204" pitchFamily="18" charset="0"/>
              </a:rPr>
              <a:t>bài</a:t>
            </a:r>
            <a:r>
              <a:rPr lang="en-US" sz="4000">
                <a:solidFill>
                  <a:srgbClr val="F0ECE6"/>
                </a:solidFill>
                <a:latin typeface="Cambria" panose="02040503050406030204" pitchFamily="18" charset="0"/>
                <a:ea typeface="Cambria" panose="02040503050406030204" pitchFamily="18" charset="0"/>
              </a:rPr>
              <a:t> </a:t>
            </a:r>
            <a:r>
              <a:rPr lang="en-US" sz="4000" smtClean="0">
                <a:solidFill>
                  <a:srgbClr val="F0ECE6"/>
                </a:solidFill>
                <a:latin typeface="Cambria" panose="02040503050406030204" pitchFamily="18" charset="0"/>
                <a:ea typeface="Cambria" panose="02040503050406030204" pitchFamily="18" charset="0"/>
              </a:rPr>
              <a:t> thơ?</a:t>
            </a:r>
            <a:endParaRPr lang="en-US" sz="4000" dirty="0">
              <a:solidFill>
                <a:srgbClr val="F0ECE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30190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777</Words>
  <Application>Microsoft Office PowerPoint</Application>
  <PresentationFormat>Widescreen</PresentationFormat>
  <Paragraphs>64</Paragraphs>
  <Slides>12</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Calibri</vt:lpstr>
      <vt:lpstr>Cambria</vt:lpstr>
      <vt:lpstr>iCiel Pony</vt:lpstr>
      <vt:lpstr>LNTH-LuoLuoNotangYuanTi 1</vt:lpstr>
      <vt:lpstr>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 10</cp:lastModifiedBy>
  <cp:revision>42</cp:revision>
  <dcterms:created xsi:type="dcterms:W3CDTF">2024-12-13T01:46:40Z</dcterms:created>
  <dcterms:modified xsi:type="dcterms:W3CDTF">2025-04-10T11:41:21Z</dcterms:modified>
</cp:coreProperties>
</file>