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59" r:id="rId4"/>
    <p:sldId id="1416" r:id="rId5"/>
    <p:sldId id="1426" r:id="rId6"/>
    <p:sldId id="1427" r:id="rId7"/>
    <p:sldId id="1428" r:id="rId8"/>
    <p:sldId id="1429" r:id="rId9"/>
    <p:sldId id="1430" r:id="rId10"/>
    <p:sldId id="1431" r:id="rId11"/>
    <p:sldId id="276" r:id="rId12"/>
    <p:sldId id="1432" r:id="rId13"/>
    <p:sldId id="1433" r:id="rId14"/>
    <p:sldId id="143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16E"/>
    <a:srgbClr val="F20068"/>
    <a:srgbClr val="7A1729"/>
    <a:srgbClr val="C5DFFF"/>
    <a:srgbClr val="B7D8FF"/>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0" d="100"/>
          <a:sy n="80"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06CB9-8BA9-4850-94D1-33A755E849C3}"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5E1D8-7D5F-46E1-BA3C-857BDE8644B4}" type="slidenum">
              <a:rPr lang="en-US" smtClean="0"/>
              <a:t>‹#›</a:t>
            </a:fld>
            <a:endParaRPr lang="en-US"/>
          </a:p>
        </p:txBody>
      </p:sp>
    </p:spTree>
    <p:extLst>
      <p:ext uri="{BB962C8B-B14F-4D97-AF65-F5344CB8AC3E}">
        <p14:creationId xmlns:p14="http://schemas.microsoft.com/office/powerpoint/2010/main" val="385992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chậu</a:t>
            </a:r>
            <a:r>
              <a:rPr lang="en-US" baseline="0" dirty="0"/>
              <a:t> </a:t>
            </a:r>
            <a:r>
              <a:rPr lang="en-US" baseline="0" dirty="0" err="1"/>
              <a:t>hoa</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5319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904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6402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3007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0992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909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366951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1"/>
        <p:cNvGrpSpPr/>
        <p:nvPr/>
      </p:nvGrpSpPr>
      <p:grpSpPr>
        <a:xfrm>
          <a:off x="0" y="0"/>
          <a:ext cx="0" cy="0"/>
          <a:chOff x="0" y="0"/>
          <a:chExt cx="0" cy="0"/>
        </a:xfrm>
      </p:grpSpPr>
    </p:spTree>
    <p:extLst>
      <p:ext uri="{BB962C8B-B14F-4D97-AF65-F5344CB8AC3E}">
        <p14:creationId xmlns:p14="http://schemas.microsoft.com/office/powerpoint/2010/main" val="284324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six columns" userDrawn="1">
  <p:cSld name="Title and six columns">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53659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1" userDrawn="1">
  <p:cSld name="Title and text 1">
    <p:spTree>
      <p:nvGrpSpPr>
        <p:cNvPr id="1" name="Shape 347"/>
        <p:cNvGrpSpPr/>
        <p:nvPr/>
      </p:nvGrpSpPr>
      <p:grpSpPr>
        <a:xfrm>
          <a:off x="0" y="0"/>
          <a:ext cx="0" cy="0"/>
          <a:chOff x="0" y="0"/>
          <a:chExt cx="0" cy="0"/>
        </a:xfrm>
      </p:grpSpPr>
    </p:spTree>
    <p:extLst>
      <p:ext uri="{BB962C8B-B14F-4D97-AF65-F5344CB8AC3E}">
        <p14:creationId xmlns:p14="http://schemas.microsoft.com/office/powerpoint/2010/main" val="2238921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157587558"/>
      </p:ext>
    </p:extLst>
  </p:cSld>
  <p:clrMap bg1="lt1" tx1="dk1" bg2="dk2" tx2="lt2" accent1="accent1" accent2="accent2" accent3="accent3" accent4="accent4" accent5="accent5" accent6="accent6" hlink="hlink" folHlink="folHlink"/>
  <p:sldLayoutIdLst>
    <p:sldLayoutId id="2147483661" r:id="rId1"/>
    <p:sldLayoutId id="2147483671" r:id="rId2"/>
    <p:sldLayoutId id="2147483675" r:id="rId3"/>
    <p:sldLayoutId id="214748367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11.png"/><Relationship Id="rId21"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6.xml"/><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slide" Target="slide8.xml"/><Relationship Id="rId20" Type="http://schemas.openxmlformats.org/officeDocument/2006/relationships/image" Target="../media/image19.png"/><Relationship Id="rId1" Type="http://schemas.openxmlformats.org/officeDocument/2006/relationships/slideLayout" Target="../slideLayouts/slideLayout4.xml"/><Relationship Id="rId6" Type="http://schemas.microsoft.com/office/2007/relationships/hdphoto" Target="../media/hdphoto2.wdp"/><Relationship Id="rId11" Type="http://schemas.microsoft.com/office/2007/relationships/hdphoto" Target="../media/hdphoto4.wdp"/><Relationship Id="rId24" Type="http://schemas.openxmlformats.org/officeDocument/2006/relationships/image" Target="../media/image22.png"/><Relationship Id="rId5" Type="http://schemas.openxmlformats.org/officeDocument/2006/relationships/image" Target="../media/image12.png"/><Relationship Id="rId15" Type="http://schemas.microsoft.com/office/2007/relationships/hdphoto" Target="../media/hdphoto5.wdp"/><Relationship Id="rId23" Type="http://schemas.openxmlformats.org/officeDocument/2006/relationships/image" Target="../media/image21.png"/><Relationship Id="rId10" Type="http://schemas.openxmlformats.org/officeDocument/2006/relationships/image" Target="../media/image14.png"/><Relationship Id="rId19" Type="http://schemas.openxmlformats.org/officeDocument/2006/relationships/slide" Target="slide7.xml"/><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6.png"/><Relationship Id="rId22"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slide" Target="slide4.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3734219"/>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5B1F3F59-6A80-E6A3-EE64-1C6F2764783B}"/>
              </a:ext>
            </a:extLst>
          </p:cNvPr>
          <p:cNvPicPr>
            <a:picLocks noChangeAspect="1"/>
          </p:cNvPicPr>
          <p:nvPr/>
        </p:nvPicPr>
        <p:blipFill>
          <a:blip r:embed="rId4"/>
          <a:stretch>
            <a:fillRect/>
          </a:stretch>
        </p:blipFill>
        <p:spPr>
          <a:xfrm>
            <a:off x="2571314" y="2323320"/>
            <a:ext cx="3115326" cy="829128"/>
          </a:xfrm>
          <a:prstGeom prst="rect">
            <a:avLst/>
          </a:prstGeom>
        </p:spPr>
      </p:pic>
      <p:pic>
        <p:nvPicPr>
          <p:cNvPr id="3" name="Picture 2">
            <a:extLst>
              <a:ext uri="{FF2B5EF4-FFF2-40B4-BE49-F238E27FC236}">
                <a16:creationId xmlns:a16="http://schemas.microsoft.com/office/drawing/2014/main" id="{38F4F49D-5EEB-0D71-1F40-3F3954A457D9}"/>
              </a:ext>
            </a:extLst>
          </p:cNvPr>
          <p:cNvPicPr>
            <a:picLocks noChangeAspect="1"/>
          </p:cNvPicPr>
          <p:nvPr/>
        </p:nvPicPr>
        <p:blipFill>
          <a:blip r:embed="rId5"/>
          <a:stretch>
            <a:fillRect/>
          </a:stretch>
        </p:blipFill>
        <p:spPr>
          <a:xfrm>
            <a:off x="925251" y="3383745"/>
            <a:ext cx="6407451" cy="707197"/>
          </a:xfrm>
          <a:prstGeom prst="rect">
            <a:avLst/>
          </a:prstGeom>
        </p:spPr>
      </p:pic>
      <p:sp>
        <p:nvSpPr>
          <p:cNvPr id="7" name="TextBox 6">
            <a:extLst>
              <a:ext uri="{FF2B5EF4-FFF2-40B4-BE49-F238E27FC236}">
                <a16:creationId xmlns:a16="http://schemas.microsoft.com/office/drawing/2014/main" id="{627F32FF-560E-805D-D3E2-866F694B0395}"/>
              </a:ext>
            </a:extLst>
          </p:cNvPr>
          <p:cNvSpPr txBox="1"/>
          <p:nvPr/>
        </p:nvSpPr>
        <p:spPr>
          <a:xfrm>
            <a:off x="1990846" y="4285561"/>
            <a:ext cx="4462344" cy="646331"/>
          </a:xfrm>
          <a:prstGeom prst="rect">
            <a:avLst/>
          </a:prstGeom>
          <a:noFill/>
        </p:spPr>
        <p:txBody>
          <a:bodyPr wrap="square" rtlCol="0">
            <a:spAutoFit/>
          </a:bodyPr>
          <a:lstStyle/>
          <a:p>
            <a:pPr algn="ctr"/>
            <a:r>
              <a:rPr lang="vi-VN" sz="3600" dirty="0">
                <a:solidFill>
                  <a:srgbClr val="FF0000"/>
                </a:solidFill>
                <a:latin typeface="+mj-lt"/>
              </a:rPr>
              <a:t>Tiết 1</a:t>
            </a:r>
            <a:endParaRPr lang="en-US" sz="3600" dirty="0">
              <a:solidFill>
                <a:srgbClr val="FF0000"/>
              </a:solidFill>
              <a:latin typeface="+mj-lt"/>
            </a:endParaRPr>
          </a:p>
        </p:txBody>
      </p:sp>
    </p:spTree>
    <p:extLst>
      <p:ext uri="{BB962C8B-B14F-4D97-AF65-F5344CB8AC3E}">
        <p14:creationId xmlns:p14="http://schemas.microsoft.com/office/powerpoint/2010/main" val="2367914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8911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rPr>
              <a:t>2. </a:t>
            </a:r>
            <a:r>
              <a:rPr kumimoji="0" lang="vi-VN"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rPr>
              <a:t>Nêu nội dung chính của một trong những câu chuyện được nhắc tới ở bài tập 1.</a:t>
            </a:r>
            <a:endParaRPr kumimoji="0" lang="en-US"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2"/>
          <a:stretch>
            <a:fillRect/>
          </a:stretch>
        </p:blipFill>
        <p:spPr>
          <a:xfrm>
            <a:off x="158363" y="1440180"/>
            <a:ext cx="11875269" cy="517220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83080" y="1828566"/>
            <a:ext cx="9566910" cy="4401205"/>
          </a:xfrm>
          <a:prstGeom prst="rect">
            <a:avLst/>
          </a:prstGeom>
          <a:noFill/>
        </p:spPr>
        <p:txBody>
          <a:bodyPr wrap="square" rtlCol="0">
            <a:spAutoFit/>
          </a:bodyPr>
          <a:lstStyle/>
          <a:p>
            <a:pPr lvl="0" algn="just">
              <a:defRPr/>
            </a:pPr>
            <a:r>
              <a:rPr lang="vi-VN" sz="4000" b="1" dirty="0">
                <a:solidFill>
                  <a:srgbClr val="FF016E"/>
                </a:solidFill>
                <a:cs typeface="Calibri" panose="020F0502020204030204" pitchFamily="34" charset="0"/>
              </a:rPr>
              <a:t>- Hộp quà Màu Thiên Thanh là câu chuyện kể với các bạn nhỏ trong một lớp học đã cùng nhau chuẩn bị một món quà vô cùng đặc biệt và ý nghĩa để tặng cô giáo. Đó là một chiếc hộp chứa những bức thư kể về kỉ niệm của các bạn nhỏ với cô. </a:t>
            </a:r>
            <a:endParaRPr kumimoji="0" lang="en-US" sz="40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57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down)">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2"/>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4401205"/>
          </a:xfrm>
          <a:prstGeom prst="rect">
            <a:avLst/>
          </a:prstGeom>
          <a:noFill/>
        </p:spPr>
        <p:txBody>
          <a:bodyPr wrap="square" rtlCol="0">
            <a:spAutoFit/>
          </a:bodyPr>
          <a:lstStyle/>
          <a:p>
            <a:pPr lvl="0" algn="just">
              <a:defRPr/>
            </a:pPr>
            <a:r>
              <a:rPr lang="en-US" sz="4000" b="1" dirty="0">
                <a:solidFill>
                  <a:srgbClr val="FF016E"/>
                </a:solidFill>
                <a:cs typeface="Calibri" panose="020F0502020204030204" pitchFamily="34" charset="0"/>
              </a:rPr>
              <a:t>   </a:t>
            </a:r>
            <a:r>
              <a:rPr lang="vi-VN" sz="4000" b="1" dirty="0">
                <a:solidFill>
                  <a:srgbClr val="FF016E"/>
                </a:solidFill>
                <a:cs typeface="Calibri" panose="020F0502020204030204" pitchFamily="34" charset="0"/>
              </a:rPr>
              <a:t>Giỏ hoa tháng 5 câu chuyện kể về một cô bé cảm thấy rất buồn vì người bạn thân của cô bé có thêm bạn mới, nhưng sau khi nghe lời khuyên của mẹ, cô bé đã tặng bạn thân một giỏ hoa vì nhận ra ai cũng cần có nhiều bạn bè. </a:t>
            </a:r>
            <a:endParaRPr kumimoji="0" lang="en-US" sz="40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848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2"/>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4524315"/>
          </a:xfrm>
          <a:prstGeom prst="rect">
            <a:avLst/>
          </a:prstGeom>
          <a:noFill/>
        </p:spPr>
        <p:txBody>
          <a:bodyPr wrap="square" rtlCol="0">
            <a:spAutoFit/>
          </a:bodyPr>
          <a:lstStyle/>
          <a:p>
            <a:pPr lvl="0" algn="just">
              <a:defRPr/>
            </a:pPr>
            <a:r>
              <a:rPr lang="vi-VN" sz="4800" b="1" dirty="0">
                <a:solidFill>
                  <a:srgbClr val="FF016E"/>
                </a:solidFill>
                <a:latin typeface="Calibri" panose="020F0502020204030204"/>
                <a:cs typeface="Calibri" panose="020F0502020204030204" pitchFamily="34" charset="0"/>
              </a:rPr>
              <a:t>Khu rừng của Mát: truyện kể về chàng thanh niên tên Mát đã vượt qua nỗi đau đớn mất mát vì trang trại của gia đình bị sét đánh cháy rụi. Để trồng lại cây cối bù lại xanh màu xanh cho trang trại.</a:t>
            </a:r>
            <a:endParaRPr kumimoji="0" lang="en-US" sz="48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963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2"/>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5078313"/>
          </a:xfrm>
          <a:prstGeom prst="rect">
            <a:avLst/>
          </a:prstGeom>
          <a:noFill/>
        </p:spPr>
        <p:txBody>
          <a:bodyPr wrap="square" rtlCol="0">
            <a:spAutoFit/>
          </a:bodyPr>
          <a:lstStyle/>
          <a:p>
            <a:pPr lvl="0" algn="just">
              <a:defRPr/>
            </a:pPr>
            <a:r>
              <a:rPr lang="vi-VN" sz="5400" b="1" dirty="0">
                <a:solidFill>
                  <a:srgbClr val="FF016E"/>
                </a:solidFill>
                <a:latin typeface="Calibri" panose="020F0502020204030204"/>
                <a:cs typeface="Calibri" panose="020F0502020204030204" pitchFamily="34" charset="0"/>
              </a:rPr>
              <a:t>Tiếng hát của người đá câu chuyện cổ tích kể về tiếng hát của một người đá đã giúp đuổi muông thú phá lúa, khuyên nhủ </a:t>
            </a:r>
            <a:r>
              <a:rPr lang="en-US" sz="5400" b="1" dirty="0" err="1">
                <a:solidFill>
                  <a:srgbClr val="FF016E"/>
                </a:solidFill>
                <a:latin typeface="Calibri" panose="020F0502020204030204"/>
                <a:cs typeface="Calibri" panose="020F0502020204030204" pitchFamily="34" charset="0"/>
              </a:rPr>
              <a:t>chúng</a:t>
            </a:r>
            <a:r>
              <a:rPr lang="en-US" sz="5400" b="1" dirty="0">
                <a:solidFill>
                  <a:srgbClr val="FF016E"/>
                </a:solidFill>
                <a:latin typeface="Calibri" panose="020F0502020204030204"/>
                <a:cs typeface="Calibri" panose="020F0502020204030204" pitchFamily="34" charset="0"/>
              </a:rPr>
              <a:t> </a:t>
            </a:r>
            <a:r>
              <a:rPr lang="vi-VN" sz="5400" b="1" dirty="0">
                <a:solidFill>
                  <a:srgbClr val="FF016E"/>
                </a:solidFill>
                <a:latin typeface="Calibri" panose="020F0502020204030204"/>
                <a:cs typeface="Calibri" panose="020F0502020204030204" pitchFamily="34" charset="0"/>
              </a:rPr>
              <a:t>trở về sống bên gia đình để dân làm được sống yên vui. </a:t>
            </a:r>
            <a:endParaRPr kumimoji="0" lang="en-US" sz="54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585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2"/>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4524315"/>
          </a:xfrm>
          <a:prstGeom prst="rect">
            <a:avLst/>
          </a:prstGeom>
          <a:noFill/>
        </p:spPr>
        <p:txBody>
          <a:bodyPr wrap="square" rtlCol="0">
            <a:spAutoFit/>
          </a:bodyPr>
          <a:lstStyle/>
          <a:p>
            <a:pPr lvl="0" algn="just">
              <a:defRPr/>
            </a:pPr>
            <a:r>
              <a:rPr lang="vi-VN" sz="4800" b="1" dirty="0">
                <a:solidFill>
                  <a:srgbClr val="FF016E"/>
                </a:solidFill>
                <a:latin typeface="Calibri" panose="020F0502020204030204"/>
                <a:cs typeface="Calibri" panose="020F0502020204030204" pitchFamily="34" charset="0"/>
              </a:rPr>
              <a:t>Những búp </a:t>
            </a:r>
            <a:r>
              <a:rPr lang="en-US" sz="4800" b="1" dirty="0" err="1">
                <a:solidFill>
                  <a:srgbClr val="FF016E"/>
                </a:solidFill>
                <a:latin typeface="Calibri" panose="020F0502020204030204"/>
                <a:cs typeface="Calibri" panose="020F0502020204030204" pitchFamily="34" charset="0"/>
              </a:rPr>
              <a:t>chè</a:t>
            </a:r>
            <a:r>
              <a:rPr lang="vi-VN" sz="4800" b="1" dirty="0">
                <a:solidFill>
                  <a:srgbClr val="FF016E"/>
                </a:solidFill>
                <a:latin typeface="Calibri" panose="020F0502020204030204"/>
                <a:cs typeface="Calibri" panose="020F0502020204030204" pitchFamily="34" charset="0"/>
              </a:rPr>
              <a:t> trên cây cổ thụ câu chuyện kể về cậu bé Thào A sùng với tình yêu, niềm tự hào, ước mơ mãnh liệt mà cậu đã dành cho sản vật quê hương mình- những búp chè trên cây cổ thụ ở bản Tà Xùa.</a:t>
            </a: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386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2"/>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BB1E95E2-A73C-B89A-254F-B3DC2067B9CF}"/>
              </a:ext>
            </a:extLst>
          </p:cNvPr>
          <p:cNvPicPr>
            <a:picLocks noChangeAspect="1"/>
          </p:cNvPicPr>
          <p:nvPr/>
        </p:nvPicPr>
        <p:blipFill>
          <a:blip r:embed="rId4"/>
          <a:stretch>
            <a:fillRect/>
          </a:stretch>
        </p:blipFill>
        <p:spPr>
          <a:xfrm>
            <a:off x="1188929" y="2476453"/>
            <a:ext cx="4986960" cy="1883827"/>
          </a:xfrm>
          <a:prstGeom prst="rect">
            <a:avLst/>
          </a:prstGeom>
        </p:spPr>
      </p:pic>
    </p:spTree>
    <p:extLst>
      <p:ext uri="{BB962C8B-B14F-4D97-AF65-F5344CB8AC3E}">
        <p14:creationId xmlns:p14="http://schemas.microsoft.com/office/powerpoint/2010/main" val="3102142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891199" cy="1077218"/>
          </a:xfrm>
          <a:prstGeom prst="rect">
            <a:avLst/>
          </a:prstGeom>
          <a:noFill/>
        </p:spPr>
        <p:txBody>
          <a:bodyPr wrap="square" rtlCol="0">
            <a:spAutoFit/>
          </a:bodyPr>
          <a:lstStyle/>
          <a:p>
            <a:pPr algn="ctr"/>
            <a:r>
              <a:rPr lang="en-US" sz="3200" b="1" dirty="0">
                <a:solidFill>
                  <a:srgbClr val="7A1729"/>
                </a:solidFill>
                <a:latin typeface="Calibri" panose="020F0502020204030204" pitchFamily="34" charset="0"/>
                <a:cs typeface="Calibri" panose="020F0502020204030204" pitchFamily="34" charset="0"/>
              </a:rPr>
              <a:t>1. </a:t>
            </a:r>
            <a:r>
              <a:rPr lang="vi-VN" sz="3200" b="1" dirty="0">
                <a:solidFill>
                  <a:srgbClr val="7A1729"/>
                </a:solidFill>
                <a:latin typeface="Calibri" panose="020F0502020204030204" pitchFamily="34" charset="0"/>
                <a:cs typeface="Calibri" panose="020F0502020204030204" pitchFamily="34" charset="0"/>
              </a:rPr>
              <a:t>Dựa vào lời giới thiệu của mỗi nhân vật dưới đây, cho biết nhân vật đó là ai, xuất hiện trong câu chuyện nào đã học.</a:t>
            </a:r>
            <a:endParaRPr lang="en-US" sz="3200" b="1" dirty="0">
              <a:solidFill>
                <a:srgbClr val="7A1729"/>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233377"/>
            <a:ext cx="11875269" cy="5379005"/>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38883" y="733647"/>
            <a:ext cx="1382447" cy="1729884"/>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id="{C6758B77-6084-9347-C0AB-2D6925061811}"/>
              </a:ext>
            </a:extLst>
          </p:cNvPr>
          <p:cNvPicPr>
            <a:picLocks noChangeAspect="1"/>
          </p:cNvPicPr>
          <p:nvPr/>
        </p:nvPicPr>
        <p:blipFill>
          <a:blip r:embed="rId5"/>
          <a:stretch>
            <a:fillRect/>
          </a:stretch>
        </p:blipFill>
        <p:spPr>
          <a:xfrm>
            <a:off x="2732567" y="1403638"/>
            <a:ext cx="6145619" cy="5001038"/>
          </a:xfrm>
          <a:prstGeom prst="rect">
            <a:avLst/>
          </a:prstGeom>
        </p:spPr>
      </p:pic>
    </p:spTree>
    <p:extLst>
      <p:ext uri="{BB962C8B-B14F-4D97-AF65-F5344CB8AC3E}">
        <p14:creationId xmlns:p14="http://schemas.microsoft.com/office/powerpoint/2010/main" val="470301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289616" y="3581683"/>
            <a:ext cx="1195268" cy="1122531"/>
          </a:xfrm>
          <a:prstGeom prst="rect">
            <a:avLst/>
          </a:prstGeom>
        </p:spPr>
      </p:pic>
      <p:sp>
        <p:nvSpPr>
          <p:cNvPr id="6" name="Rounded Rectangle 5"/>
          <p:cNvSpPr/>
          <p:nvPr/>
        </p:nvSpPr>
        <p:spPr>
          <a:xfrm>
            <a:off x="606876" y="5639977"/>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1</a:t>
            </a:r>
          </a:p>
        </p:txBody>
      </p:sp>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309576" y="2655905"/>
            <a:ext cx="1472564" cy="2065679"/>
          </a:xfrm>
          <a:prstGeom prst="rect">
            <a:avLst/>
          </a:prstGeom>
        </p:spPr>
      </p:pic>
      <p:pic>
        <p:nvPicPr>
          <p:cNvPr id="8" name="Picture 7">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43651" y="4591702"/>
            <a:ext cx="1362754" cy="993231"/>
          </a:xfrm>
          <a:prstGeom prst="rect">
            <a:avLst/>
          </a:prstGeom>
        </p:spPr>
      </p:pic>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2338804" y="3581682"/>
            <a:ext cx="1195268" cy="1122531"/>
          </a:xfrm>
          <a:prstGeom prst="rect">
            <a:avLst/>
          </a:prstGeom>
        </p:spPr>
      </p:pic>
      <p:sp>
        <p:nvSpPr>
          <p:cNvPr id="10" name="Rounded Rectangle 9"/>
          <p:cNvSpPr/>
          <p:nvPr/>
        </p:nvSpPr>
        <p:spPr>
          <a:xfrm>
            <a:off x="2605088" y="5635168"/>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2</a:t>
            </a:r>
          </a:p>
        </p:txBody>
      </p:sp>
      <p:pic>
        <p:nvPicPr>
          <p:cNvPr id="11" name="Picture 10"/>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213934" y="2492266"/>
            <a:ext cx="1445007" cy="2352336"/>
          </a:xfrm>
          <a:prstGeom prst="rect">
            <a:avLst/>
          </a:prstGeom>
        </p:spPr>
      </p:pic>
      <p:pic>
        <p:nvPicPr>
          <p:cNvPr id="12" name="Picture 11">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6">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071306" y="4626427"/>
            <a:ext cx="1730264" cy="986971"/>
          </a:xfrm>
          <a:prstGeom prst="rect">
            <a:avLst/>
          </a:prstGeom>
        </p:spPr>
      </p:pic>
      <p:pic>
        <p:nvPicPr>
          <p:cNvPr id="13" name="Picture 1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6422997" y="3640355"/>
            <a:ext cx="1195268" cy="1122531"/>
          </a:xfrm>
          <a:prstGeom prst="rect">
            <a:avLst/>
          </a:prstGeom>
        </p:spPr>
      </p:pic>
      <p:sp>
        <p:nvSpPr>
          <p:cNvPr id="14" name="Rounded Rectangle 13"/>
          <p:cNvSpPr/>
          <p:nvPr/>
        </p:nvSpPr>
        <p:spPr>
          <a:xfrm>
            <a:off x="6692525" y="5643607"/>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4</a:t>
            </a:r>
          </a:p>
        </p:txBody>
      </p:sp>
      <p:pic>
        <p:nvPicPr>
          <p:cNvPr id="15" name="Picture 14"/>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6358371" y="2492266"/>
            <a:ext cx="1350886" cy="2357757"/>
          </a:xfrm>
          <a:prstGeom prst="rect">
            <a:avLst/>
          </a:prstGeom>
        </p:spPr>
      </p:pic>
      <p:pic>
        <p:nvPicPr>
          <p:cNvPr id="16" name="Picture 15">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6">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6328059" y="4645187"/>
            <a:ext cx="1328786" cy="998420"/>
          </a:xfrm>
          <a:prstGeom prst="rect">
            <a:avLst/>
          </a:prstGeom>
        </p:spPr>
      </p:pic>
      <p:pic>
        <p:nvPicPr>
          <p:cNvPr id="17" name="Picture 1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4373083" y="3586485"/>
            <a:ext cx="1195268" cy="1122531"/>
          </a:xfrm>
          <a:prstGeom prst="rect">
            <a:avLst/>
          </a:prstGeom>
        </p:spPr>
      </p:pic>
      <p:sp>
        <p:nvSpPr>
          <p:cNvPr id="18" name="Rounded Rectangle 17"/>
          <p:cNvSpPr/>
          <p:nvPr/>
        </p:nvSpPr>
        <p:spPr>
          <a:xfrm>
            <a:off x="4694313" y="5672071"/>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3</a:t>
            </a:r>
          </a:p>
        </p:txBody>
      </p:sp>
      <p:pic>
        <p:nvPicPr>
          <p:cNvPr id="19" name="Picture 18"/>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4210761" y="2167597"/>
            <a:ext cx="1673944" cy="2569884"/>
          </a:xfrm>
          <a:prstGeom prst="rect">
            <a:avLst/>
          </a:prstGeom>
        </p:spPr>
      </p:pic>
      <p:pic>
        <p:nvPicPr>
          <p:cNvPr id="20" name="Picture 19">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6">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4297234" y="4535371"/>
            <a:ext cx="1454769" cy="1054364"/>
          </a:xfrm>
          <a:prstGeom prst="rect">
            <a:avLst/>
          </a:prstGeom>
        </p:spPr>
      </p:pic>
      <p:pic>
        <p:nvPicPr>
          <p:cNvPr id="21" name="Picture 2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8484721" y="3611943"/>
            <a:ext cx="1195268" cy="1122531"/>
          </a:xfrm>
          <a:prstGeom prst="rect">
            <a:avLst/>
          </a:prstGeom>
        </p:spPr>
      </p:pic>
      <p:sp>
        <p:nvSpPr>
          <p:cNvPr id="22" name="Rounded Rectangle 21"/>
          <p:cNvSpPr/>
          <p:nvPr/>
        </p:nvSpPr>
        <p:spPr>
          <a:xfrm>
            <a:off x="8751005" y="5672071"/>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5</a:t>
            </a:r>
          </a:p>
        </p:txBody>
      </p:sp>
      <p:pic>
        <p:nvPicPr>
          <p:cNvPr id="23" name="Picture 22"/>
          <p:cNvPicPr>
            <a:picLocks noChangeAspect="1"/>
          </p:cNvPicPr>
          <p:nvPr/>
        </p:nvPicPr>
        <p:blipFill rotWithShape="1">
          <a:blip r:embed="rId21">
            <a:extLst>
              <a:ext uri="{BEBA8EAE-BF5A-486C-A8C5-ECC9F3942E4B}">
                <a14:imgProps xmlns:a14="http://schemas.microsoft.com/office/drawing/2010/main">
                  <a14:imgLayer r:embed="rId6">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8512953" y="2882900"/>
            <a:ext cx="1289185" cy="1880039"/>
          </a:xfrm>
          <a:prstGeom prst="rect">
            <a:avLst/>
          </a:prstGeom>
        </p:spPr>
      </p:pic>
      <p:pic>
        <p:nvPicPr>
          <p:cNvPr id="24" name="Picture 23">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6">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8518782" y="4656687"/>
            <a:ext cx="1155378" cy="999810"/>
          </a:xfrm>
          <a:prstGeom prst="rect">
            <a:avLst/>
          </a:prstGeom>
        </p:spPr>
      </p:pic>
      <p:pic>
        <p:nvPicPr>
          <p:cNvPr id="2" name="Picture 1"/>
          <p:cNvPicPr>
            <a:picLocks noChangeAspect="1"/>
          </p:cNvPicPr>
          <p:nvPr/>
        </p:nvPicPr>
        <p:blipFill>
          <a:blip r:embed="rId24"/>
          <a:stretch>
            <a:fillRect/>
          </a:stretch>
        </p:blipFill>
        <p:spPr>
          <a:xfrm>
            <a:off x="3257131" y="382074"/>
            <a:ext cx="6870787" cy="1012024"/>
          </a:xfrm>
          <a:prstGeom prst="rect">
            <a:avLst/>
          </a:prstGeom>
        </p:spPr>
      </p:pic>
    </p:spTree>
    <p:extLst>
      <p:ext uri="{BB962C8B-B14F-4D97-AF65-F5344CB8AC3E}">
        <p14:creationId xmlns:p14="http://schemas.microsoft.com/office/powerpoint/2010/main" val="12517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xit" presetSubtype="32" fill="hold" nodeType="with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53" presetClass="exit" presetSubtype="32" fill="hold" nodeType="withEffect">
                                  <p:stCondLst>
                                    <p:cond delay="0"/>
                                  </p:stCondLst>
                                  <p:childTnLst>
                                    <p:anim calcmode="lin" valueType="num">
                                      <p:cBhvr>
                                        <p:cTn id="33" dur="500"/>
                                        <p:tgtEl>
                                          <p:spTgt spid="9"/>
                                        </p:tgtEl>
                                        <p:attrNameLst>
                                          <p:attrName>ppt_w</p:attrName>
                                        </p:attrNameLst>
                                      </p:cBhvr>
                                      <p:tavLst>
                                        <p:tav tm="0">
                                          <p:val>
                                            <p:strVal val="ppt_w"/>
                                          </p:val>
                                        </p:tav>
                                        <p:tav tm="100000">
                                          <p:val>
                                            <p:fltVal val="0"/>
                                          </p:val>
                                        </p:tav>
                                      </p:tavLst>
                                    </p:anim>
                                    <p:anim calcmode="lin" valueType="num">
                                      <p:cBhvr>
                                        <p:cTn id="34" dur="500"/>
                                        <p:tgtEl>
                                          <p:spTgt spid="9"/>
                                        </p:tgtEl>
                                        <p:attrNameLst>
                                          <p:attrName>ppt_h</p:attrName>
                                        </p:attrNameLst>
                                      </p:cBhvr>
                                      <p:tavLst>
                                        <p:tav tm="0">
                                          <p:val>
                                            <p:strVal val="ppt_h"/>
                                          </p:val>
                                        </p:tav>
                                        <p:tav tm="100000">
                                          <p:val>
                                            <p:fltVal val="0"/>
                                          </p:val>
                                        </p:tav>
                                      </p:tavLst>
                                    </p:anim>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xit" presetSubtype="32" fill="hold" nodeType="withEffect">
                                  <p:stCondLst>
                                    <p:cond delay="0"/>
                                  </p:stCondLst>
                                  <p:childTnLst>
                                    <p:anim calcmode="lin" valueType="num">
                                      <p:cBhvr>
                                        <p:cTn id="46" dur="500"/>
                                        <p:tgtEl>
                                          <p:spTgt spid="13"/>
                                        </p:tgtEl>
                                        <p:attrNameLst>
                                          <p:attrName>ppt_w</p:attrName>
                                        </p:attrNameLst>
                                      </p:cBhvr>
                                      <p:tavLst>
                                        <p:tav tm="0">
                                          <p:val>
                                            <p:strVal val="ppt_w"/>
                                          </p:val>
                                        </p:tav>
                                        <p:tav tm="100000">
                                          <p:val>
                                            <p:fltVal val="0"/>
                                          </p:val>
                                        </p:tav>
                                      </p:tavLst>
                                    </p:anim>
                                    <p:anim calcmode="lin" valueType="num">
                                      <p:cBhvr>
                                        <p:cTn id="47" dur="500"/>
                                        <p:tgtEl>
                                          <p:spTgt spid="13"/>
                                        </p:tgtEl>
                                        <p:attrNameLst>
                                          <p:attrName>ppt_h</p:attrName>
                                        </p:attrNameLst>
                                      </p:cBhvr>
                                      <p:tavLst>
                                        <p:tav tm="0">
                                          <p:val>
                                            <p:strVal val="ppt_h"/>
                                          </p:val>
                                        </p:tav>
                                        <p:tav tm="100000">
                                          <p:val>
                                            <p:fltVal val="0"/>
                                          </p:val>
                                        </p:tav>
                                      </p:tavLst>
                                    </p:anim>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xit" presetSubtype="32" fill="hold" nodeType="withEffect">
                                  <p:stCondLst>
                                    <p:cond delay="0"/>
                                  </p:stCondLst>
                                  <p:childTnLst>
                                    <p:anim calcmode="lin" valueType="num">
                                      <p:cBhvr>
                                        <p:cTn id="59" dur="500"/>
                                        <p:tgtEl>
                                          <p:spTgt spid="17"/>
                                        </p:tgtEl>
                                        <p:attrNameLst>
                                          <p:attrName>ppt_w</p:attrName>
                                        </p:attrNameLst>
                                      </p:cBhvr>
                                      <p:tavLst>
                                        <p:tav tm="0">
                                          <p:val>
                                            <p:strVal val="ppt_w"/>
                                          </p:val>
                                        </p:tav>
                                        <p:tav tm="100000">
                                          <p:val>
                                            <p:fltVal val="0"/>
                                          </p:val>
                                        </p:tav>
                                      </p:tavLst>
                                    </p:anim>
                                    <p:anim calcmode="lin" valueType="num">
                                      <p:cBhvr>
                                        <p:cTn id="60" dur="500"/>
                                        <p:tgtEl>
                                          <p:spTgt spid="17"/>
                                        </p:tgtEl>
                                        <p:attrNameLst>
                                          <p:attrName>ppt_h</p:attrName>
                                        </p:attrNameLst>
                                      </p:cBhvr>
                                      <p:tavLst>
                                        <p:tav tm="0">
                                          <p:val>
                                            <p:strVal val="ppt_h"/>
                                          </p:val>
                                        </p:tav>
                                        <p:tav tm="100000">
                                          <p:val>
                                            <p:fltVal val="0"/>
                                          </p:val>
                                        </p:tav>
                                      </p:tavLst>
                                    </p:anim>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3" restart="whenNotActive" fill="hold" evtFilter="cancelBubble" nodeType="interactiveSeq">
                <p:stCondLst>
                  <p:cond evt="onClick" delay="0">
                    <p:tgtEl>
                      <p:spTgt spid="24"/>
                    </p:tgtEl>
                  </p:cond>
                </p:stCondLst>
                <p:endSync evt="end" delay="0">
                  <p:rtn val="all"/>
                </p:endSync>
                <p:childTnLst>
                  <p:par>
                    <p:cTn id="64" fill="hold">
                      <p:stCondLst>
                        <p:cond delay="0"/>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53" presetClass="exit" presetSubtype="32" fill="hold" nodeType="withEffect">
                                  <p:stCondLst>
                                    <p:cond delay="0"/>
                                  </p:stCondLst>
                                  <p:childTnLst>
                                    <p:anim calcmode="lin" valueType="num">
                                      <p:cBhvr>
                                        <p:cTn id="72" dur="500"/>
                                        <p:tgtEl>
                                          <p:spTgt spid="21"/>
                                        </p:tgtEl>
                                        <p:attrNameLst>
                                          <p:attrName>ppt_w</p:attrName>
                                        </p:attrNameLst>
                                      </p:cBhvr>
                                      <p:tavLst>
                                        <p:tav tm="0">
                                          <p:val>
                                            <p:strVal val="ppt_w"/>
                                          </p:val>
                                        </p:tav>
                                        <p:tav tm="100000">
                                          <p:val>
                                            <p:fltVal val="0"/>
                                          </p:val>
                                        </p:tav>
                                      </p:tavLst>
                                    </p:anim>
                                    <p:anim calcmode="lin" valueType="num">
                                      <p:cBhvr>
                                        <p:cTn id="73" dur="500"/>
                                        <p:tgtEl>
                                          <p:spTgt spid="21"/>
                                        </p:tgtEl>
                                        <p:attrNameLst>
                                          <p:attrName>ppt_h</p:attrName>
                                        </p:attrNameLst>
                                      </p:cBhvr>
                                      <p:tavLst>
                                        <p:tav tm="0">
                                          <p:val>
                                            <p:strVal val="ppt_h"/>
                                          </p:val>
                                        </p:tav>
                                        <p:tav tm="100000">
                                          <p:val>
                                            <p:fltVal val="0"/>
                                          </p:val>
                                        </p:tav>
                                      </p:tavLst>
                                    </p:anim>
                                    <p:animEffect transition="out" filter="fade">
                                      <p:cBhvr>
                                        <p:cTn id="74" dur="500"/>
                                        <p:tgtEl>
                                          <p:spTgt spid="21"/>
                                        </p:tgtEl>
                                      </p:cBhvr>
                                    </p:animEffect>
                                    <p:set>
                                      <p:cBhvr>
                                        <p:cTn id="7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7A5F6-2F3D-E8EF-7CAE-E3938809EF37}"/>
              </a:ext>
            </a:extLst>
          </p:cNvPr>
          <p:cNvPicPr>
            <a:picLocks noChangeAspect="1"/>
          </p:cNvPicPr>
          <p:nvPr/>
        </p:nvPicPr>
        <p:blipFill>
          <a:blip r:embed="rId4"/>
          <a:stretch>
            <a:fillRect/>
          </a:stretch>
        </p:blipFill>
        <p:spPr>
          <a:xfrm>
            <a:off x="2755896" y="198474"/>
            <a:ext cx="6784404" cy="3813456"/>
          </a:xfrm>
          <a:prstGeom prst="rect">
            <a:avLst/>
          </a:prstGeom>
        </p:spPr>
      </p:pic>
      <p:pic>
        <p:nvPicPr>
          <p:cNvPr id="4" name="PA_图片 11">
            <a:hlinkClick r:id="rId5" action="ppaction://hlinksldjump"/>
            <a:extLst>
              <a:ext uri="{FF2B5EF4-FFF2-40B4-BE49-F238E27FC236}">
                <a16:creationId xmlns:a16="http://schemas.microsoft.com/office/drawing/2014/main" id="{76E11F2D-F10A-51DC-E827-35549D4F15C6}"/>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10847071" y="67645"/>
            <a:ext cx="1250142" cy="1250142"/>
          </a:xfrm>
          <a:prstGeom prst="rect">
            <a:avLst/>
          </a:prstGeom>
        </p:spPr>
      </p:pic>
      <p:sp>
        <p:nvSpPr>
          <p:cNvPr id="5" name="Rounded Rectangle 42">
            <a:extLst>
              <a:ext uri="{FF2B5EF4-FFF2-40B4-BE49-F238E27FC236}">
                <a16:creationId xmlns:a16="http://schemas.microsoft.com/office/drawing/2014/main" id="{99D4D987-F166-EDBD-6C60-19BA569CEF42}"/>
              </a:ext>
            </a:extLst>
          </p:cNvPr>
          <p:cNvSpPr/>
          <p:nvPr/>
        </p:nvSpPr>
        <p:spPr>
          <a:xfrm>
            <a:off x="2868930" y="4254841"/>
            <a:ext cx="7623810" cy="715089"/>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en-US" sz="3600" kern="0" dirty="0">
                <a:solidFill>
                  <a:srgbClr val="E5F7B3">
                    <a:lumMod val="25000"/>
                  </a:srgbClr>
                </a:solidFill>
                <a:latin typeface="Arial" panose="020B0604020202020204" pitchFamily="34" charset="0"/>
                <a:ea typeface="微软雅黑"/>
              </a:rPr>
              <a:t>Quang – </a:t>
            </a:r>
            <a:r>
              <a:rPr lang="en-US" sz="3600" kern="0" dirty="0" err="1">
                <a:solidFill>
                  <a:srgbClr val="E5F7B3">
                    <a:lumMod val="25000"/>
                  </a:srgbClr>
                </a:solidFill>
                <a:latin typeface="Arial" panose="020B0604020202020204" pitchFamily="34" charset="0"/>
                <a:ea typeface="微软雅黑"/>
              </a:rPr>
              <a:t>Hộp</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quà</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màu</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thiên</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thanh</a:t>
            </a:r>
            <a:r>
              <a:rPr lang="en-US" sz="3600" kern="0" dirty="0">
                <a:solidFill>
                  <a:srgbClr val="E5F7B3">
                    <a:lumMod val="25000"/>
                  </a:srgbClr>
                </a:solidFill>
                <a:latin typeface="Arial" panose="020B0604020202020204" pitchFamily="34" charset="0"/>
                <a:ea typeface="微软雅黑"/>
              </a:rPr>
              <a:t>.</a:t>
            </a:r>
            <a:endParaRPr kumimoji="0" lang="en-US" sz="36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cs typeface="+mn-cs"/>
            </a:endParaRPr>
          </a:p>
        </p:txBody>
      </p:sp>
    </p:spTree>
    <p:extLst>
      <p:ext uri="{BB962C8B-B14F-4D97-AF65-F5344CB8AC3E}">
        <p14:creationId xmlns:p14="http://schemas.microsoft.com/office/powerpoint/2010/main" val="37775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6" presetClass="emph" presetSubtype="0" repeatCount="3000" fill="hold" nodeType="with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par>
                          <p:cTn id="13" fill="hold">
                            <p:stCondLst>
                              <p:cond delay="1500"/>
                            </p:stCondLst>
                            <p:childTnLst>
                              <p:par>
                                <p:cTn id="14" presetID="32" presetClass="emph" presetSubtype="0" repeatCount="indefinite" fill="hold" nodeType="afterEffect">
                                  <p:stCondLst>
                                    <p:cond delay="0"/>
                                  </p:stCondLst>
                                  <p:childTnLst>
                                    <p:animRot by="120000">
                                      <p:cBhvr>
                                        <p:cTn id="15" dur="200" fill="hold">
                                          <p:stCondLst>
                                            <p:cond delay="0"/>
                                          </p:stCondLst>
                                        </p:cTn>
                                        <p:tgtEl>
                                          <p:spTgt spid="4"/>
                                        </p:tgtEl>
                                        <p:attrNameLst>
                                          <p:attrName>r</p:attrName>
                                        </p:attrNameLst>
                                      </p:cBhvr>
                                    </p:animRot>
                                    <p:animRot by="-240000">
                                      <p:cBhvr>
                                        <p:cTn id="16" dur="400" fill="hold">
                                          <p:stCondLst>
                                            <p:cond delay="400"/>
                                          </p:stCondLst>
                                        </p:cTn>
                                        <p:tgtEl>
                                          <p:spTgt spid="4"/>
                                        </p:tgtEl>
                                        <p:attrNameLst>
                                          <p:attrName>r</p:attrName>
                                        </p:attrNameLst>
                                      </p:cBhvr>
                                    </p:animRot>
                                    <p:animRot by="240000">
                                      <p:cBhvr>
                                        <p:cTn id="17" dur="400" fill="hold">
                                          <p:stCondLst>
                                            <p:cond delay="800"/>
                                          </p:stCondLst>
                                        </p:cTn>
                                        <p:tgtEl>
                                          <p:spTgt spid="4"/>
                                        </p:tgtEl>
                                        <p:attrNameLst>
                                          <p:attrName>r</p:attrName>
                                        </p:attrNameLst>
                                      </p:cBhvr>
                                    </p:animRot>
                                    <p:animRot by="-240000">
                                      <p:cBhvr>
                                        <p:cTn id="18" dur="400" fill="hold">
                                          <p:stCondLst>
                                            <p:cond delay="1200"/>
                                          </p:stCondLst>
                                        </p:cTn>
                                        <p:tgtEl>
                                          <p:spTgt spid="4"/>
                                        </p:tgtEl>
                                        <p:attrNameLst>
                                          <p:attrName>r</p:attrName>
                                        </p:attrNameLst>
                                      </p:cBhvr>
                                    </p:animRot>
                                    <p:animRot by="120000">
                                      <p:cBhvr>
                                        <p:cTn id="19" dur="400" fill="hold">
                                          <p:stCondLst>
                                            <p:cond delay="1600"/>
                                          </p:stCondLst>
                                        </p:cTn>
                                        <p:tgtEl>
                                          <p:spTgt spid="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BB85E1-A09A-65B1-312E-5DF7E497B1F2}"/>
              </a:ext>
            </a:extLst>
          </p:cNvPr>
          <p:cNvPicPr>
            <a:picLocks noChangeAspect="1"/>
          </p:cNvPicPr>
          <p:nvPr/>
        </p:nvPicPr>
        <p:blipFill>
          <a:blip r:embed="rId3"/>
          <a:stretch>
            <a:fillRect/>
          </a:stretch>
        </p:blipFill>
        <p:spPr>
          <a:xfrm>
            <a:off x="2560319" y="109537"/>
            <a:ext cx="6913649" cy="4005263"/>
          </a:xfrm>
          <a:prstGeom prst="rect">
            <a:avLst/>
          </a:prstGeom>
        </p:spPr>
      </p:pic>
      <p:sp>
        <p:nvSpPr>
          <p:cNvPr id="6" name="Rounded Rectangle 42">
            <a:extLst>
              <a:ext uri="{FF2B5EF4-FFF2-40B4-BE49-F238E27FC236}">
                <a16:creationId xmlns:a16="http://schemas.microsoft.com/office/drawing/2014/main" id="{E435EACF-FBCA-48BD-F239-6E76A2A60BC1}"/>
              </a:ext>
            </a:extLst>
          </p:cNvPr>
          <p:cNvSpPr/>
          <p:nvPr/>
        </p:nvSpPr>
        <p:spPr>
          <a:xfrm>
            <a:off x="2286000" y="4426291"/>
            <a:ext cx="7623810" cy="783193"/>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en-US" sz="4000" kern="0" dirty="0">
                <a:solidFill>
                  <a:srgbClr val="E5F7B3">
                    <a:lumMod val="25000"/>
                  </a:srgbClr>
                </a:solidFill>
                <a:latin typeface="Arial" panose="020B0604020202020204" pitchFamily="34" charset="0"/>
                <a:ea typeface="微软雅黑"/>
              </a:rPr>
              <a:t>Xu-di – </a:t>
            </a:r>
            <a:r>
              <a:rPr lang="en-US" sz="4000" kern="0" dirty="0" err="1">
                <a:solidFill>
                  <a:srgbClr val="E5F7B3">
                    <a:lumMod val="25000"/>
                  </a:srgbClr>
                </a:solidFill>
                <a:latin typeface="Arial" panose="020B0604020202020204" pitchFamily="34" charset="0"/>
                <a:ea typeface="微软雅黑"/>
              </a:rPr>
              <a:t>Giỏ</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hoa</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tháng</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Năm</a:t>
            </a:r>
            <a:r>
              <a:rPr lang="en-US" sz="4000" kern="0" dirty="0">
                <a:solidFill>
                  <a:srgbClr val="E5F7B3">
                    <a:lumMod val="25000"/>
                  </a:srgbClr>
                </a:solidFill>
                <a:latin typeface="Arial" panose="020B0604020202020204" pitchFamily="34" charset="0"/>
                <a:ea typeface="微软雅黑"/>
              </a:rPr>
              <a:t>.</a:t>
            </a:r>
            <a:endParaRPr kumimoji="0" lang="en-US" sz="40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3726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6665D2-B24F-B4CE-839F-C71FAB34FD88}"/>
              </a:ext>
            </a:extLst>
          </p:cNvPr>
          <p:cNvPicPr>
            <a:picLocks noChangeAspect="1"/>
          </p:cNvPicPr>
          <p:nvPr/>
        </p:nvPicPr>
        <p:blipFill>
          <a:blip r:embed="rId3"/>
          <a:stretch>
            <a:fillRect/>
          </a:stretch>
        </p:blipFill>
        <p:spPr>
          <a:xfrm>
            <a:off x="2565082" y="217170"/>
            <a:ext cx="7125099" cy="4103370"/>
          </a:xfrm>
          <a:prstGeom prst="rect">
            <a:avLst/>
          </a:prstGeom>
        </p:spPr>
      </p:pic>
      <p:sp>
        <p:nvSpPr>
          <p:cNvPr id="6" name="Rounded Rectangle 42">
            <a:extLst>
              <a:ext uri="{FF2B5EF4-FFF2-40B4-BE49-F238E27FC236}">
                <a16:creationId xmlns:a16="http://schemas.microsoft.com/office/drawing/2014/main" id="{60DC4C93-AD65-A26D-A0F2-4B1F0B47B285}"/>
              </a:ext>
            </a:extLst>
          </p:cNvPr>
          <p:cNvSpPr/>
          <p:nvPr/>
        </p:nvSpPr>
        <p:spPr>
          <a:xfrm>
            <a:off x="2023110" y="4632031"/>
            <a:ext cx="8366760" cy="783193"/>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vi-VN" sz="4000" kern="0" dirty="0">
                <a:solidFill>
                  <a:srgbClr val="E5F7B3">
                    <a:lumMod val="25000"/>
                  </a:srgbClr>
                </a:solidFill>
                <a:ea typeface="微软雅黑"/>
              </a:rPr>
              <a:t>Nai Ngọc – Tiếng hát của người đá</a:t>
            </a:r>
            <a:endParaRPr kumimoji="0" lang="en-US" sz="40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29852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732012-E55E-445D-138B-179AF5A0E8A1}"/>
              </a:ext>
            </a:extLst>
          </p:cNvPr>
          <p:cNvPicPr>
            <a:picLocks noChangeAspect="1"/>
          </p:cNvPicPr>
          <p:nvPr/>
        </p:nvPicPr>
        <p:blipFill>
          <a:blip r:embed="rId3"/>
          <a:stretch>
            <a:fillRect/>
          </a:stretch>
        </p:blipFill>
        <p:spPr>
          <a:xfrm>
            <a:off x="2835592" y="103822"/>
            <a:ext cx="7075742" cy="3930968"/>
          </a:xfrm>
          <a:prstGeom prst="rect">
            <a:avLst/>
          </a:prstGeom>
        </p:spPr>
      </p:pic>
      <p:sp>
        <p:nvSpPr>
          <p:cNvPr id="6" name="Rounded Rectangle 42">
            <a:extLst>
              <a:ext uri="{FF2B5EF4-FFF2-40B4-BE49-F238E27FC236}">
                <a16:creationId xmlns:a16="http://schemas.microsoft.com/office/drawing/2014/main" id="{7181D266-DDB3-853B-4307-43C3DB2613CA}"/>
              </a:ext>
            </a:extLst>
          </p:cNvPr>
          <p:cNvSpPr/>
          <p:nvPr/>
        </p:nvSpPr>
        <p:spPr>
          <a:xfrm>
            <a:off x="2868930" y="4380571"/>
            <a:ext cx="6892290" cy="851297"/>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vi-VN" sz="4400" kern="0" dirty="0">
                <a:solidFill>
                  <a:srgbClr val="E5F7B3">
                    <a:lumMod val="25000"/>
                  </a:srgbClr>
                </a:solidFill>
                <a:ea typeface="微软雅黑"/>
              </a:rPr>
              <a:t>Mát – Khu rừng của Mát</a:t>
            </a:r>
            <a:endParaRPr kumimoji="0" lang="en-US" sz="44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306578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19E771-BAAA-3F70-67A6-6DFF19EEB4D0}"/>
              </a:ext>
            </a:extLst>
          </p:cNvPr>
          <p:cNvPicPr>
            <a:picLocks noChangeAspect="1"/>
          </p:cNvPicPr>
          <p:nvPr/>
        </p:nvPicPr>
        <p:blipFill>
          <a:blip r:embed="rId3"/>
          <a:stretch>
            <a:fillRect/>
          </a:stretch>
        </p:blipFill>
        <p:spPr>
          <a:xfrm>
            <a:off x="2948941" y="233361"/>
            <a:ext cx="6969212" cy="3766693"/>
          </a:xfrm>
          <a:prstGeom prst="rect">
            <a:avLst/>
          </a:prstGeom>
        </p:spPr>
      </p:pic>
      <p:sp>
        <p:nvSpPr>
          <p:cNvPr id="5" name="Rounded Rectangle 42">
            <a:extLst>
              <a:ext uri="{FF2B5EF4-FFF2-40B4-BE49-F238E27FC236}">
                <a16:creationId xmlns:a16="http://schemas.microsoft.com/office/drawing/2014/main" id="{066D96C8-8181-F2D5-AC67-A871375FC5E7}"/>
              </a:ext>
            </a:extLst>
          </p:cNvPr>
          <p:cNvSpPr/>
          <p:nvPr/>
        </p:nvSpPr>
        <p:spPr>
          <a:xfrm>
            <a:off x="2297430" y="4311991"/>
            <a:ext cx="8092440" cy="1600438"/>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vi-VN" sz="4400" kern="0" dirty="0">
                <a:solidFill>
                  <a:srgbClr val="E5F7B3">
                    <a:lumMod val="25000"/>
                  </a:srgbClr>
                </a:solidFill>
                <a:ea typeface="微软雅黑"/>
              </a:rPr>
              <a:t>Thào A Sùng –</a:t>
            </a:r>
            <a:r>
              <a:rPr lang="en-US" sz="4400" kern="0" dirty="0">
                <a:solidFill>
                  <a:srgbClr val="E5F7B3">
                    <a:lumMod val="25000"/>
                  </a:srgbClr>
                </a:solidFill>
                <a:ea typeface="微软雅黑"/>
              </a:rPr>
              <a:t> </a:t>
            </a:r>
            <a:r>
              <a:rPr lang="vi-VN" sz="4400" kern="0" dirty="0">
                <a:solidFill>
                  <a:srgbClr val="E5F7B3">
                    <a:lumMod val="25000"/>
                  </a:srgbClr>
                </a:solidFill>
                <a:ea typeface="微软雅黑"/>
              </a:rPr>
              <a:t>Những búp chè trên cây cổ thụ</a:t>
            </a:r>
            <a:endParaRPr kumimoji="0" lang="en-US" sz="44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63596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274</TotalTime>
  <Words>417</Words>
  <Application>Microsoft Office PowerPoint</Application>
  <PresentationFormat>Widescreen</PresentationFormat>
  <Paragraphs>30</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微软雅黑</vt:lpstr>
      <vt:lpstr>Aptos</vt:lpstr>
      <vt:lpstr>Arial</vt:lpstr>
      <vt:lpstr>Calibri</vt:lpstr>
      <vt:lpstr>Coiny</vt:lpstr>
      <vt:lpstr>等线</vt:lpstr>
      <vt:lpstr>Times New Roman</vt:lpstr>
      <vt:lpstr>Lawn and Garden Month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10</cp:lastModifiedBy>
  <cp:revision>44</cp:revision>
  <dcterms:created xsi:type="dcterms:W3CDTF">2023-08-02T10:09:50Z</dcterms:created>
  <dcterms:modified xsi:type="dcterms:W3CDTF">2025-03-28T07:20:44Z</dcterms:modified>
  <cp:category>9Slide.vn</cp:category>
</cp:coreProperties>
</file>