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1"/>
  </p:notesMasterIdLst>
  <p:sldIdLst>
    <p:sldId id="259" r:id="rId2"/>
    <p:sldId id="268" r:id="rId3"/>
    <p:sldId id="270" r:id="rId4"/>
    <p:sldId id="269" r:id="rId5"/>
    <p:sldId id="328" r:id="rId6"/>
    <p:sldId id="438" r:id="rId7"/>
    <p:sldId id="442" r:id="rId8"/>
    <p:sldId id="281" r:id="rId9"/>
    <p:sldId id="283" r:id="rId10"/>
    <p:sldId id="284" r:id="rId11"/>
    <p:sldId id="286" r:id="rId12"/>
    <p:sldId id="289" r:id="rId13"/>
    <p:sldId id="288" r:id="rId14"/>
    <p:sldId id="334" r:id="rId15"/>
    <p:sldId id="335" r:id="rId16"/>
    <p:sldId id="336" r:id="rId17"/>
    <p:sldId id="293" r:id="rId18"/>
    <p:sldId id="443" r:id="rId19"/>
    <p:sldId id="4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780F"/>
    <a:srgbClr val="E6E6E6"/>
    <a:srgbClr val="D2E2E2"/>
    <a:srgbClr val="C4E7CF"/>
    <a:srgbClr val="FFFFCC"/>
    <a:srgbClr val="FFCCFF"/>
    <a:srgbClr val="00FF00"/>
    <a:srgbClr val="FEEA7D"/>
    <a:srgbClr val="FF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D5AC-C6A6-4A42-8D79-A0AB3AEF64E2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80C20-9FDB-4683-AAD3-AAC434289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6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3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06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3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9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6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2.png"/><Relationship Id="rId4" Type="http://schemas.openxmlformats.org/officeDocument/2006/relationships/image" Target="../media/image8.svg"/><Relationship Id="rId9" Type="http://schemas.microsoft.com/office/2007/relationships/hdphoto" Target="../media/hdphoto5.wdp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8.jpg"/><Relationship Id="rId7" Type="http://schemas.openxmlformats.org/officeDocument/2006/relationships/image" Target="../media/image29.svg"/><Relationship Id="rId12" Type="http://schemas.microsoft.com/office/2007/relationships/hdphoto" Target="../media/hdphoto9.wdp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8.png"/><Relationship Id="rId1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45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3876EC-5EA9-08BC-7696-2FC08B543D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38" y="1721157"/>
            <a:ext cx="3790335" cy="37903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C896E6-7F11-E559-135B-05519DB423DF}"/>
              </a:ext>
            </a:extLst>
          </p:cNvPr>
          <p:cNvSpPr/>
          <p:nvPr/>
        </p:nvSpPr>
        <p:spPr>
          <a:xfrm>
            <a:off x="993644" y="707213"/>
            <a:ext cx="7825203" cy="4729331"/>
          </a:xfrm>
          <a:custGeom>
            <a:avLst/>
            <a:gdLst>
              <a:gd name="connsiteX0" fmla="*/ 0 w 7825203"/>
              <a:gd name="connsiteY0" fmla="*/ 788238 h 4729331"/>
              <a:gd name="connsiteX1" fmla="*/ 788238 w 7825203"/>
              <a:gd name="connsiteY1" fmla="*/ 0 h 4729331"/>
              <a:gd name="connsiteX2" fmla="*/ 7036965 w 7825203"/>
              <a:gd name="connsiteY2" fmla="*/ 0 h 4729331"/>
              <a:gd name="connsiteX3" fmla="*/ 7825203 w 7825203"/>
              <a:gd name="connsiteY3" fmla="*/ 788238 h 4729331"/>
              <a:gd name="connsiteX4" fmla="*/ 7825203 w 7825203"/>
              <a:gd name="connsiteY4" fmla="*/ 3941093 h 4729331"/>
              <a:gd name="connsiteX5" fmla="*/ 7036965 w 7825203"/>
              <a:gd name="connsiteY5" fmla="*/ 4729331 h 4729331"/>
              <a:gd name="connsiteX6" fmla="*/ 788238 w 7825203"/>
              <a:gd name="connsiteY6" fmla="*/ 4729331 h 4729331"/>
              <a:gd name="connsiteX7" fmla="*/ 0 w 7825203"/>
              <a:gd name="connsiteY7" fmla="*/ 3941093 h 4729331"/>
              <a:gd name="connsiteX8" fmla="*/ 0 w 7825203"/>
              <a:gd name="connsiteY8" fmla="*/ 788238 h 472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203" h="4729331" fill="none" extrusionOk="0">
                <a:moveTo>
                  <a:pt x="0" y="788238"/>
                </a:moveTo>
                <a:cubicBezTo>
                  <a:pt x="-20984" y="380712"/>
                  <a:pt x="343248" y="-55749"/>
                  <a:pt x="788238" y="0"/>
                </a:cubicBezTo>
                <a:cubicBezTo>
                  <a:pt x="1737185" y="-158572"/>
                  <a:pt x="5757562" y="-38448"/>
                  <a:pt x="7036965" y="0"/>
                </a:cubicBezTo>
                <a:cubicBezTo>
                  <a:pt x="7405975" y="33991"/>
                  <a:pt x="7786140" y="383150"/>
                  <a:pt x="7825203" y="788238"/>
                </a:cubicBezTo>
                <a:cubicBezTo>
                  <a:pt x="7982383" y="1271040"/>
                  <a:pt x="7778375" y="2685127"/>
                  <a:pt x="7825203" y="3941093"/>
                </a:cubicBezTo>
                <a:cubicBezTo>
                  <a:pt x="7835112" y="4406446"/>
                  <a:pt x="7523380" y="4745320"/>
                  <a:pt x="7036965" y="4729331"/>
                </a:cubicBezTo>
                <a:cubicBezTo>
                  <a:pt x="5948482" y="4696453"/>
                  <a:pt x="1582744" y="4617441"/>
                  <a:pt x="788238" y="4729331"/>
                </a:cubicBezTo>
                <a:cubicBezTo>
                  <a:pt x="357400" y="4719099"/>
                  <a:pt x="-53461" y="4378957"/>
                  <a:pt x="0" y="3941093"/>
                </a:cubicBezTo>
                <a:cubicBezTo>
                  <a:pt x="161691" y="2881363"/>
                  <a:pt x="20245" y="1755349"/>
                  <a:pt x="0" y="788238"/>
                </a:cubicBezTo>
                <a:close/>
              </a:path>
              <a:path w="7825203" h="4729331" stroke="0" extrusionOk="0">
                <a:moveTo>
                  <a:pt x="0" y="788238"/>
                </a:moveTo>
                <a:cubicBezTo>
                  <a:pt x="81694" y="338776"/>
                  <a:pt x="372838" y="-2709"/>
                  <a:pt x="788238" y="0"/>
                </a:cubicBezTo>
                <a:cubicBezTo>
                  <a:pt x="2889170" y="-73235"/>
                  <a:pt x="5073889" y="-92071"/>
                  <a:pt x="7036965" y="0"/>
                </a:cubicBezTo>
                <a:cubicBezTo>
                  <a:pt x="7432642" y="-36298"/>
                  <a:pt x="7816194" y="340754"/>
                  <a:pt x="7825203" y="788238"/>
                </a:cubicBezTo>
                <a:cubicBezTo>
                  <a:pt x="7912369" y="1146783"/>
                  <a:pt x="7953022" y="3157545"/>
                  <a:pt x="7825203" y="3941093"/>
                </a:cubicBezTo>
                <a:cubicBezTo>
                  <a:pt x="7760641" y="4355263"/>
                  <a:pt x="7472388" y="4690767"/>
                  <a:pt x="7036965" y="4729331"/>
                </a:cubicBezTo>
                <a:cubicBezTo>
                  <a:pt x="5150358" y="4559485"/>
                  <a:pt x="2988859" y="4743904"/>
                  <a:pt x="788238" y="4729331"/>
                </a:cubicBezTo>
                <a:cubicBezTo>
                  <a:pt x="423696" y="4697169"/>
                  <a:pt x="44622" y="4359263"/>
                  <a:pt x="0" y="3941093"/>
                </a:cubicBezTo>
                <a:cubicBezTo>
                  <a:pt x="46808" y="3445852"/>
                  <a:pt x="-111938" y="1300776"/>
                  <a:pt x="0" y="78823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19050">
            <a:solidFill>
              <a:schemeClr val="accent2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23379612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D9B0F-83D8-E85F-4D08-1365778266E9}"/>
              </a:ext>
            </a:extLst>
          </p:cNvPr>
          <p:cNvSpPr txBox="1"/>
          <p:nvPr/>
        </p:nvSpPr>
        <p:spPr>
          <a:xfrm>
            <a:off x="2305293" y="794224"/>
            <a:ext cx="569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Thứ</a:t>
            </a:r>
            <a:r>
              <a:rPr lang="en-US" sz="3600" dirty="0">
                <a:latin typeface="+mj-lt"/>
              </a:rPr>
              <a:t> … </a:t>
            </a:r>
            <a:r>
              <a:rPr lang="en-US" sz="3600" dirty="0" err="1">
                <a:latin typeface="+mj-lt"/>
              </a:rPr>
              <a:t>ngày</a:t>
            </a:r>
            <a:r>
              <a:rPr lang="en-US" sz="3600" dirty="0">
                <a:latin typeface="+mj-lt"/>
              </a:rPr>
              <a:t> … </a:t>
            </a:r>
            <a:r>
              <a:rPr lang="en-US" sz="3600" dirty="0" err="1">
                <a:latin typeface="+mj-lt"/>
              </a:rPr>
              <a:t>tháng</a:t>
            </a:r>
            <a:r>
              <a:rPr lang="en-US" sz="3600" dirty="0">
                <a:latin typeface="+mj-lt"/>
              </a:rPr>
              <a:t> … </a:t>
            </a:r>
            <a:r>
              <a:rPr lang="en-US" sz="3600" dirty="0" err="1">
                <a:latin typeface="+mj-lt"/>
              </a:rPr>
              <a:t>năm</a:t>
            </a:r>
            <a:endParaRPr lang="en-US" sz="3600" dirty="0">
              <a:latin typeface="+mj-lt"/>
            </a:endParaRPr>
          </a:p>
        </p:txBody>
      </p:sp>
      <p:pic>
        <p:nvPicPr>
          <p:cNvPr id="1026" name="Picture 2" descr="Little Explorers Clipart PNG Images, Cartoon Little Boy Explorer With  Backpack, Smile, Hobby, Uniform PNG Image For Free Download">
            <a:extLst>
              <a:ext uri="{FF2B5EF4-FFF2-40B4-BE49-F238E27FC236}">
                <a16:creationId xmlns:a16="http://schemas.microsoft.com/office/drawing/2014/main" id="{168087EF-18A7-E280-8B06-921BEF49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750" l="10000" r="90000">
                        <a14:foregroundMark x1="40000" y1="5625" x2="56875" y2="11875"/>
                        <a14:foregroundMark x1="47344" y1="1875" x2="53438" y2="1875"/>
                        <a14:foregroundMark x1="38125" y1="24531" x2="57031" y2="25781"/>
                        <a14:foregroundMark x1="48906" y1="22500" x2="59219" y2="27656"/>
                        <a14:foregroundMark x1="57031" y1="23281" x2="57031" y2="40313"/>
                        <a14:foregroundMark x1="30000" y1="92969" x2="36875" y2="91406"/>
                        <a14:foregroundMark x1="37969" y1="86406" x2="39219" y2="89531"/>
                        <a14:foregroundMark x1="41094" y1="86094" x2="41563" y2="89844"/>
                        <a14:foregroundMark x1="26094" y1="92656" x2="30000" y2="95000"/>
                        <a14:foregroundMark x1="39219" y1="92656" x2="41094" y2="93438"/>
                        <a14:foregroundMark x1="38125" y1="85625" x2="31563" y2="96094"/>
                        <a14:foregroundMark x1="27344" y1="92500" x2="38750" y2="88750"/>
                        <a14:foregroundMark x1="62031" y1="85000" x2="61719" y2="95781"/>
                        <a14:foregroundMark x1="61719" y1="95781" x2="61563" y2="96094"/>
                        <a14:foregroundMark x1="56250" y1="98750" x2="63750" y2="97188"/>
                        <a14:foregroundMark x1="63750" y1="86094" x2="67344" y2="88281"/>
                        <a14:foregroundMark x1="63125" y1="85000" x2="65469" y2="88281"/>
                        <a14:foregroundMark x1="63125" y1="83438" x2="66250" y2="90313"/>
                        <a14:foregroundMark x1="66563" y1="90313" x2="65781" y2="95625"/>
                        <a14:foregroundMark x1="56250" y1="97500" x2="61094" y2="94219"/>
                        <a14:foregroundMark x1="58750" y1="94219" x2="65000" y2="87656"/>
                        <a14:foregroundMark x1="40469" y1="83281" x2="37656" y2="91094"/>
                        <a14:foregroundMark x1="39531" y1="82656" x2="38906" y2="87500"/>
                        <a14:foregroundMark x1="51875" y1="16406" x2="56250" y2="47500"/>
                        <a14:foregroundMark x1="47656" y1="23750" x2="48750" y2="38438"/>
                        <a14:foregroundMark x1="48750" y1="10781" x2="56875" y2="68281"/>
                        <a14:foregroundMark x1="53438" y1="35313" x2="56563" y2="62500"/>
                        <a14:foregroundMark x1="56875" y1="50313" x2="60469" y2="80625"/>
                        <a14:foregroundMark x1="54219" y1="59219" x2="56250" y2="72188"/>
                        <a14:foregroundMark x1="25781" y1="91719" x2="31563" y2="91719"/>
                        <a14:foregroundMark x1="67031" y1="90313" x2="67969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48" y="2143797"/>
            <a:ext cx="3466997" cy="34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plorer Cartoon Images - Free Download on Freepik">
            <a:extLst>
              <a:ext uri="{FF2B5EF4-FFF2-40B4-BE49-F238E27FC236}">
                <a16:creationId xmlns:a16="http://schemas.microsoft.com/office/drawing/2014/main" id="{676C9494-48BF-7BF2-2E7D-6D66AD0E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47" b="91054" l="7671" r="89315">
                        <a14:foregroundMark x1="66830" y1="8255" x2="74898" y2="8287"/>
                        <a14:foregroundMark x1="39452" y1="8147" x2="51553" y2="8195"/>
                        <a14:foregroundMark x1="80000" y1="26358" x2="82495" y2="28715"/>
                        <a14:foregroundMark x1="74795" y1="32268" x2="75491" y2="33154"/>
                        <a14:foregroundMark x1="76400" y1="47807" x2="76721" y2="50651"/>
                        <a14:foregroundMark x1="63014" y1="74601" x2="63288" y2="81310"/>
                        <a14:foregroundMark x1="43014" y1="91214" x2="43014" y2="91214"/>
                        <a14:foregroundMark x1="44384" y1="89137" x2="44932" y2="89936"/>
                        <a14:foregroundMark x1="7671" y1="21565" x2="9041" y2="21565"/>
                        <a14:foregroundMark x1="55616" y1="9904" x2="62466" y2="12939"/>
                        <a14:backgroundMark x1="81918" y1="9744" x2="93699" y2="19169"/>
                        <a14:backgroundMark x1="89589" y1="18051" x2="86575" y2="31470"/>
                        <a14:backgroundMark x1="76164" y1="34984" x2="86027" y2="34984"/>
                        <a14:backgroundMark x1="78082" y1="36102" x2="80000" y2="47604"/>
                        <a14:backgroundMark x1="77260" y1="50639" x2="77808" y2="58946"/>
                        <a14:backgroundMark x1="69315" y1="58466" x2="69315" y2="62780"/>
                        <a14:backgroundMark x1="69041" y1="60064" x2="67945" y2="64856"/>
                        <a14:backgroundMark x1="66575" y1="58147" x2="69041" y2="58147"/>
                        <a14:backgroundMark x1="76164" y1="32907" x2="80548" y2="36422"/>
                        <a14:backgroundMark x1="84658" y1="31470" x2="87945" y2="36581"/>
                        <a14:backgroundMark x1="87397" y1="31310" x2="88219" y2="33387"/>
                        <a14:backgroundMark x1="77260" y1="7029" x2="86849" y2="11342"/>
                        <a14:backgroundMark x1="58356" y1="3834" x2="64658" y2="3994"/>
                        <a14:backgroundMark x1="53699" y1="6230" x2="69041" y2="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69" y="1198669"/>
            <a:ext cx="3017421" cy="51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72EE8D2B-CC9B-9B36-A39A-E69C20FE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76612" y="20357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D0A7B-1265-8EE3-183F-5E8D9EB502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010" y="2252340"/>
            <a:ext cx="6462644" cy="3142619"/>
          </a:xfrm>
          <a:prstGeom prst="rect">
            <a:avLst/>
          </a:prstGeom>
        </p:spPr>
      </p:pic>
      <p:pic>
        <p:nvPicPr>
          <p:cNvPr id="9" name="Picture 8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A17B8E68-3FE3-96C7-2408-D38B42BB933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1403667"/>
            <a:ext cx="2356458" cy="141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7CE75-19D6-FF16-43DE-C9382D46D2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4556" y="-25655"/>
            <a:ext cx="8590008" cy="343844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A16AC-1AA3-73E7-173D-38A813DD83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19" y="721335"/>
            <a:ext cx="436511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200525" y="1999333"/>
            <a:ext cx="11790948" cy="467360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24589" y="141550"/>
            <a:ext cx="11790948" cy="1475874"/>
          </a:xfrm>
          <a:custGeom>
            <a:avLst/>
            <a:gdLst>
              <a:gd name="connsiteX0" fmla="*/ 0 w 11790948"/>
              <a:gd name="connsiteY0" fmla="*/ 245984 h 1475874"/>
              <a:gd name="connsiteX1" fmla="*/ 245984 w 11790948"/>
              <a:gd name="connsiteY1" fmla="*/ 0 h 1475874"/>
              <a:gd name="connsiteX2" fmla="*/ 11544964 w 11790948"/>
              <a:gd name="connsiteY2" fmla="*/ 0 h 1475874"/>
              <a:gd name="connsiteX3" fmla="*/ 11790948 w 11790948"/>
              <a:gd name="connsiteY3" fmla="*/ 245984 h 1475874"/>
              <a:gd name="connsiteX4" fmla="*/ 11790948 w 11790948"/>
              <a:gd name="connsiteY4" fmla="*/ 1229890 h 1475874"/>
              <a:gd name="connsiteX5" fmla="*/ 11544964 w 11790948"/>
              <a:gd name="connsiteY5" fmla="*/ 1475874 h 1475874"/>
              <a:gd name="connsiteX6" fmla="*/ 245984 w 11790948"/>
              <a:gd name="connsiteY6" fmla="*/ 1475874 h 1475874"/>
              <a:gd name="connsiteX7" fmla="*/ 0 w 11790948"/>
              <a:gd name="connsiteY7" fmla="*/ 1229890 h 1475874"/>
              <a:gd name="connsiteX8" fmla="*/ 0 w 11790948"/>
              <a:gd name="connsiteY8" fmla="*/ 245984 h 147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948" h="1475874" fill="none" extrusionOk="0">
                <a:moveTo>
                  <a:pt x="0" y="245984"/>
                </a:moveTo>
                <a:cubicBezTo>
                  <a:pt x="503" y="123752"/>
                  <a:pt x="115464" y="8950"/>
                  <a:pt x="245984" y="0"/>
                </a:cubicBezTo>
                <a:cubicBezTo>
                  <a:pt x="4026279" y="72427"/>
                  <a:pt x="6557315" y="61419"/>
                  <a:pt x="11544964" y="0"/>
                </a:cubicBezTo>
                <a:cubicBezTo>
                  <a:pt x="11679452" y="-9397"/>
                  <a:pt x="11788466" y="109380"/>
                  <a:pt x="11790948" y="245984"/>
                </a:cubicBezTo>
                <a:cubicBezTo>
                  <a:pt x="11867280" y="598444"/>
                  <a:pt x="11784120" y="897724"/>
                  <a:pt x="11790948" y="1229890"/>
                </a:cubicBezTo>
                <a:cubicBezTo>
                  <a:pt x="11795060" y="1344873"/>
                  <a:pt x="11664543" y="1457631"/>
                  <a:pt x="11544964" y="1475874"/>
                </a:cubicBezTo>
                <a:cubicBezTo>
                  <a:pt x="6180333" y="1505701"/>
                  <a:pt x="2502077" y="1396568"/>
                  <a:pt x="245984" y="1475874"/>
                </a:cubicBezTo>
                <a:cubicBezTo>
                  <a:pt x="134241" y="1473148"/>
                  <a:pt x="-22525" y="1370197"/>
                  <a:pt x="0" y="1229890"/>
                </a:cubicBezTo>
                <a:cubicBezTo>
                  <a:pt x="-5860" y="775447"/>
                  <a:pt x="-75951" y="653239"/>
                  <a:pt x="0" y="245984"/>
                </a:cubicBezTo>
                <a:close/>
              </a:path>
              <a:path w="11790948" h="1475874" stroke="0" extrusionOk="0">
                <a:moveTo>
                  <a:pt x="0" y="245984"/>
                </a:moveTo>
                <a:cubicBezTo>
                  <a:pt x="16924" y="114744"/>
                  <a:pt x="111853" y="3587"/>
                  <a:pt x="245984" y="0"/>
                </a:cubicBezTo>
                <a:cubicBezTo>
                  <a:pt x="5470446" y="123000"/>
                  <a:pt x="8419709" y="-96860"/>
                  <a:pt x="11544964" y="0"/>
                </a:cubicBezTo>
                <a:cubicBezTo>
                  <a:pt x="11668376" y="-9482"/>
                  <a:pt x="11798816" y="94268"/>
                  <a:pt x="11790948" y="245984"/>
                </a:cubicBezTo>
                <a:cubicBezTo>
                  <a:pt x="11734639" y="614976"/>
                  <a:pt x="11784890" y="951446"/>
                  <a:pt x="11790948" y="1229890"/>
                </a:cubicBezTo>
                <a:cubicBezTo>
                  <a:pt x="11789310" y="1366336"/>
                  <a:pt x="11669230" y="1473978"/>
                  <a:pt x="11544964" y="1475874"/>
                </a:cubicBezTo>
                <a:cubicBezTo>
                  <a:pt x="8429516" y="1315167"/>
                  <a:pt x="4372850" y="1515541"/>
                  <a:pt x="245984" y="1475874"/>
                </a:cubicBezTo>
                <a:cubicBezTo>
                  <a:pt x="103287" y="1474492"/>
                  <a:pt x="-22736" y="1355443"/>
                  <a:pt x="0" y="1229890"/>
                </a:cubicBezTo>
                <a:cubicBezTo>
                  <a:pt x="-54281" y="781471"/>
                  <a:pt x="45606" y="554760"/>
                  <a:pt x="0" y="24598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3422" y="217767"/>
            <a:ext cx="11377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Tìm những hình ảnh cho thấy vẻ đẹp độc đáo của cây cối ở Đất Mũi.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80F5F-E830-7DBA-F21C-A08E10B00C7A}"/>
              </a:ext>
            </a:extLst>
          </p:cNvPr>
          <p:cNvSpPr txBox="1"/>
          <p:nvPr/>
        </p:nvSpPr>
        <p:spPr>
          <a:xfrm>
            <a:off x="631176" y="2243323"/>
            <a:ext cx="108362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cối được miêu tả là những cây cối mang đặc trưng ở Đất Mũi: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mắm, cây đước mọc thành rừng, rễ mắm thì ăn lên, rễ đước thì cắm xuống, rễ đước ngập trong sình...; cây cối được miêu tả rất sinh động mang đặc trưng của Đất Mũi sình lầy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28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81" y="667386"/>
            <a:ext cx="7187277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411811" y="2886965"/>
            <a:ext cx="524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Khung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cảnh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thiên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nhiên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khi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đặt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chân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tới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rgbClr val="000000"/>
                </a:solidFill>
                <a:effectLst/>
                <a:latin typeface="+mj-lt"/>
              </a:rPr>
              <a:t>đây</a:t>
            </a:r>
            <a:r>
              <a:rPr lang="en-US" sz="4800" b="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4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37AAF-9A29-3532-F830-07BCB16D9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341" y="138373"/>
            <a:ext cx="990685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520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35653" y="2490706"/>
            <a:ext cx="11255377" cy="297392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1164893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2622550" algn="l"/>
              </a:tabLst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hình ảnh thiên nhiên ở Đất Mũi (gió, biển, đất trời,...) được miêu tả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55DC0-F1A2-51A8-0B78-F299E1181FCC}"/>
              </a:ext>
            </a:extLst>
          </p:cNvPr>
          <p:cNvSpPr txBox="1"/>
          <p:nvPr/>
        </p:nvSpPr>
        <p:spPr>
          <a:xfrm>
            <a:off x="672274" y="2576373"/>
            <a:ext cx="108302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ở Đất Mũi rất độc đáo: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châu thổ mở hội trên đồng; biển gặp rừng; bãi bồi vươn xa; đất thở, đất và trời gần lại;...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0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14" y="667386"/>
            <a:ext cx="7587343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9E572-8AF7-CD71-A974-72229560D465}"/>
              </a:ext>
            </a:extLst>
          </p:cNvPr>
          <p:cNvSpPr txBox="1"/>
          <p:nvPr/>
        </p:nvSpPr>
        <p:spPr>
          <a:xfrm>
            <a:off x="1318665" y="337156"/>
            <a:ext cx="9074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Ý CHÍNH 		ĐOẠN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320143" y="2625708"/>
            <a:ext cx="5388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Khung cảnh thiên nhiên độc đáo khi đặt chân tới rừng ngập mặn.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13982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3823008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1164893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dòng thơ “Nơi địa đầu Tổ quốc/ Rạng ngời ánh bình minh” gợi cho em suy nghĩ gì về Đất Mũi?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55DC0-F1A2-51A8-0B78-F299E1181FCC}"/>
              </a:ext>
            </a:extLst>
          </p:cNvPr>
          <p:cNvSpPr txBox="1"/>
          <p:nvPr/>
        </p:nvSpPr>
        <p:spPr>
          <a:xfrm>
            <a:off x="704931" y="2111264"/>
            <a:ext cx="108302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dòng thơ ca ngợi vẻ đẹp của Đất Mũi, nơi địa đầu Tổ quốc./ Hai dòng thơ nói về sự phát triển của Đất Mũi trong tương lai./ Hai dòng thơ thể hiện niềm tin của nhà thơ vào sự phát triển tốt đẹp của mảnh đất nơi địa đầu của Tổ quốc./...).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85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667386"/>
            <a:ext cx="7511143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379154" y="2963165"/>
            <a:ext cx="52460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 gắn kết của thiên nhiên lẫn con người nơi vùng đất Cà Mau.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3CD76-87E6-FB87-3BD4-DF53A76EA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256" y="0"/>
            <a:ext cx="990685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969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176463" y="2470483"/>
            <a:ext cx="11790948" cy="3723488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6" y="478434"/>
            <a:ext cx="11790948" cy="1475874"/>
          </a:xfrm>
          <a:custGeom>
            <a:avLst/>
            <a:gdLst>
              <a:gd name="connsiteX0" fmla="*/ 0 w 11790948"/>
              <a:gd name="connsiteY0" fmla="*/ 245984 h 1475874"/>
              <a:gd name="connsiteX1" fmla="*/ 245984 w 11790948"/>
              <a:gd name="connsiteY1" fmla="*/ 0 h 1475874"/>
              <a:gd name="connsiteX2" fmla="*/ 11544964 w 11790948"/>
              <a:gd name="connsiteY2" fmla="*/ 0 h 1475874"/>
              <a:gd name="connsiteX3" fmla="*/ 11790948 w 11790948"/>
              <a:gd name="connsiteY3" fmla="*/ 245984 h 1475874"/>
              <a:gd name="connsiteX4" fmla="*/ 11790948 w 11790948"/>
              <a:gd name="connsiteY4" fmla="*/ 1229890 h 1475874"/>
              <a:gd name="connsiteX5" fmla="*/ 11544964 w 11790948"/>
              <a:gd name="connsiteY5" fmla="*/ 1475874 h 1475874"/>
              <a:gd name="connsiteX6" fmla="*/ 245984 w 11790948"/>
              <a:gd name="connsiteY6" fmla="*/ 1475874 h 1475874"/>
              <a:gd name="connsiteX7" fmla="*/ 0 w 11790948"/>
              <a:gd name="connsiteY7" fmla="*/ 1229890 h 1475874"/>
              <a:gd name="connsiteX8" fmla="*/ 0 w 11790948"/>
              <a:gd name="connsiteY8" fmla="*/ 245984 h 147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948" h="1475874" fill="none" extrusionOk="0">
                <a:moveTo>
                  <a:pt x="0" y="245984"/>
                </a:moveTo>
                <a:cubicBezTo>
                  <a:pt x="503" y="123752"/>
                  <a:pt x="115464" y="8950"/>
                  <a:pt x="245984" y="0"/>
                </a:cubicBezTo>
                <a:cubicBezTo>
                  <a:pt x="4026279" y="72427"/>
                  <a:pt x="6557315" y="61419"/>
                  <a:pt x="11544964" y="0"/>
                </a:cubicBezTo>
                <a:cubicBezTo>
                  <a:pt x="11679452" y="-9397"/>
                  <a:pt x="11788466" y="109380"/>
                  <a:pt x="11790948" y="245984"/>
                </a:cubicBezTo>
                <a:cubicBezTo>
                  <a:pt x="11867280" y="598444"/>
                  <a:pt x="11784120" y="897724"/>
                  <a:pt x="11790948" y="1229890"/>
                </a:cubicBezTo>
                <a:cubicBezTo>
                  <a:pt x="11795060" y="1344873"/>
                  <a:pt x="11664543" y="1457631"/>
                  <a:pt x="11544964" y="1475874"/>
                </a:cubicBezTo>
                <a:cubicBezTo>
                  <a:pt x="6180333" y="1505701"/>
                  <a:pt x="2502077" y="1396568"/>
                  <a:pt x="245984" y="1475874"/>
                </a:cubicBezTo>
                <a:cubicBezTo>
                  <a:pt x="134241" y="1473148"/>
                  <a:pt x="-22525" y="1370197"/>
                  <a:pt x="0" y="1229890"/>
                </a:cubicBezTo>
                <a:cubicBezTo>
                  <a:pt x="-5860" y="775447"/>
                  <a:pt x="-75951" y="653239"/>
                  <a:pt x="0" y="245984"/>
                </a:cubicBezTo>
                <a:close/>
              </a:path>
              <a:path w="11790948" h="1475874" stroke="0" extrusionOk="0">
                <a:moveTo>
                  <a:pt x="0" y="245984"/>
                </a:moveTo>
                <a:cubicBezTo>
                  <a:pt x="16924" y="114744"/>
                  <a:pt x="111853" y="3587"/>
                  <a:pt x="245984" y="0"/>
                </a:cubicBezTo>
                <a:cubicBezTo>
                  <a:pt x="5470446" y="123000"/>
                  <a:pt x="8419709" y="-96860"/>
                  <a:pt x="11544964" y="0"/>
                </a:cubicBezTo>
                <a:cubicBezTo>
                  <a:pt x="11668376" y="-9482"/>
                  <a:pt x="11798816" y="94268"/>
                  <a:pt x="11790948" y="245984"/>
                </a:cubicBezTo>
                <a:cubicBezTo>
                  <a:pt x="11734639" y="614976"/>
                  <a:pt x="11784890" y="951446"/>
                  <a:pt x="11790948" y="1229890"/>
                </a:cubicBezTo>
                <a:cubicBezTo>
                  <a:pt x="11789310" y="1366336"/>
                  <a:pt x="11669230" y="1473978"/>
                  <a:pt x="11544964" y="1475874"/>
                </a:cubicBezTo>
                <a:cubicBezTo>
                  <a:pt x="8429516" y="1315167"/>
                  <a:pt x="4372850" y="1515541"/>
                  <a:pt x="245984" y="1475874"/>
                </a:cubicBezTo>
                <a:cubicBezTo>
                  <a:pt x="103287" y="1474492"/>
                  <a:pt x="-22736" y="1355443"/>
                  <a:pt x="0" y="1229890"/>
                </a:cubicBezTo>
                <a:cubicBezTo>
                  <a:pt x="-54281" y="781471"/>
                  <a:pt x="45606" y="554760"/>
                  <a:pt x="0" y="24598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4A17-BA24-0025-C3A3-6C1E500654EA}"/>
              </a:ext>
            </a:extLst>
          </p:cNvPr>
          <p:cNvSpPr txBox="1"/>
          <p:nvPr/>
        </p:nvSpPr>
        <p:spPr>
          <a:xfrm>
            <a:off x="601972" y="553586"/>
            <a:ext cx="11176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vì sao “lần đầu về Đất Mũi” tác giả lại có cảm giác “như về với nhà mình”?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A480C-E975-6DB2-D1CB-84CE881FF458}"/>
              </a:ext>
            </a:extLst>
          </p:cNvPr>
          <p:cNvSpPr txBox="1"/>
          <p:nvPr/>
        </p:nvSpPr>
        <p:spPr>
          <a:xfrm>
            <a:off x="377570" y="2788497"/>
            <a:ext cx="114368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“Lần đầu về Đất Mũi”, tác giả có cảm giác “như về với nhà mình” vì tác giả thấy Đất Mũi vô cùng thân thương, gắn bó; vì tác giả rất yêu cảnh vật thiên nhiên nơi đây; vì tác giả thấy bóng dáng quê hương mình ở Đất Mũi.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6" y="478434"/>
            <a:ext cx="11790948" cy="1475874"/>
          </a:xfrm>
          <a:custGeom>
            <a:avLst/>
            <a:gdLst>
              <a:gd name="connsiteX0" fmla="*/ 0 w 11790948"/>
              <a:gd name="connsiteY0" fmla="*/ 245984 h 1475874"/>
              <a:gd name="connsiteX1" fmla="*/ 245984 w 11790948"/>
              <a:gd name="connsiteY1" fmla="*/ 0 h 1475874"/>
              <a:gd name="connsiteX2" fmla="*/ 11544964 w 11790948"/>
              <a:gd name="connsiteY2" fmla="*/ 0 h 1475874"/>
              <a:gd name="connsiteX3" fmla="*/ 11790948 w 11790948"/>
              <a:gd name="connsiteY3" fmla="*/ 245984 h 1475874"/>
              <a:gd name="connsiteX4" fmla="*/ 11790948 w 11790948"/>
              <a:gd name="connsiteY4" fmla="*/ 1229890 h 1475874"/>
              <a:gd name="connsiteX5" fmla="*/ 11544964 w 11790948"/>
              <a:gd name="connsiteY5" fmla="*/ 1475874 h 1475874"/>
              <a:gd name="connsiteX6" fmla="*/ 245984 w 11790948"/>
              <a:gd name="connsiteY6" fmla="*/ 1475874 h 1475874"/>
              <a:gd name="connsiteX7" fmla="*/ 0 w 11790948"/>
              <a:gd name="connsiteY7" fmla="*/ 1229890 h 1475874"/>
              <a:gd name="connsiteX8" fmla="*/ 0 w 11790948"/>
              <a:gd name="connsiteY8" fmla="*/ 245984 h 147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0948" h="1475874" fill="none" extrusionOk="0">
                <a:moveTo>
                  <a:pt x="0" y="245984"/>
                </a:moveTo>
                <a:cubicBezTo>
                  <a:pt x="503" y="123752"/>
                  <a:pt x="115464" y="8950"/>
                  <a:pt x="245984" y="0"/>
                </a:cubicBezTo>
                <a:cubicBezTo>
                  <a:pt x="4026279" y="72427"/>
                  <a:pt x="6557315" y="61419"/>
                  <a:pt x="11544964" y="0"/>
                </a:cubicBezTo>
                <a:cubicBezTo>
                  <a:pt x="11679452" y="-9397"/>
                  <a:pt x="11788466" y="109380"/>
                  <a:pt x="11790948" y="245984"/>
                </a:cubicBezTo>
                <a:cubicBezTo>
                  <a:pt x="11867280" y="598444"/>
                  <a:pt x="11784120" y="897724"/>
                  <a:pt x="11790948" y="1229890"/>
                </a:cubicBezTo>
                <a:cubicBezTo>
                  <a:pt x="11795060" y="1344873"/>
                  <a:pt x="11664543" y="1457631"/>
                  <a:pt x="11544964" y="1475874"/>
                </a:cubicBezTo>
                <a:cubicBezTo>
                  <a:pt x="6180333" y="1505701"/>
                  <a:pt x="2502077" y="1396568"/>
                  <a:pt x="245984" y="1475874"/>
                </a:cubicBezTo>
                <a:cubicBezTo>
                  <a:pt x="134241" y="1473148"/>
                  <a:pt x="-22525" y="1370197"/>
                  <a:pt x="0" y="1229890"/>
                </a:cubicBezTo>
                <a:cubicBezTo>
                  <a:pt x="-5860" y="775447"/>
                  <a:pt x="-75951" y="653239"/>
                  <a:pt x="0" y="245984"/>
                </a:cubicBezTo>
                <a:close/>
              </a:path>
              <a:path w="11790948" h="1475874" stroke="0" extrusionOk="0">
                <a:moveTo>
                  <a:pt x="0" y="245984"/>
                </a:moveTo>
                <a:cubicBezTo>
                  <a:pt x="16924" y="114744"/>
                  <a:pt x="111853" y="3587"/>
                  <a:pt x="245984" y="0"/>
                </a:cubicBezTo>
                <a:cubicBezTo>
                  <a:pt x="5470446" y="123000"/>
                  <a:pt x="8419709" y="-96860"/>
                  <a:pt x="11544964" y="0"/>
                </a:cubicBezTo>
                <a:cubicBezTo>
                  <a:pt x="11668376" y="-9482"/>
                  <a:pt x="11798816" y="94268"/>
                  <a:pt x="11790948" y="245984"/>
                </a:cubicBezTo>
                <a:cubicBezTo>
                  <a:pt x="11734639" y="614976"/>
                  <a:pt x="11784890" y="951446"/>
                  <a:pt x="11790948" y="1229890"/>
                </a:cubicBezTo>
                <a:cubicBezTo>
                  <a:pt x="11789310" y="1366336"/>
                  <a:pt x="11669230" y="1473978"/>
                  <a:pt x="11544964" y="1475874"/>
                </a:cubicBezTo>
                <a:cubicBezTo>
                  <a:pt x="8429516" y="1315167"/>
                  <a:pt x="4372850" y="1515541"/>
                  <a:pt x="245984" y="1475874"/>
                </a:cubicBezTo>
                <a:cubicBezTo>
                  <a:pt x="103287" y="1474492"/>
                  <a:pt x="-22736" y="1355443"/>
                  <a:pt x="0" y="1229890"/>
                </a:cubicBezTo>
                <a:cubicBezTo>
                  <a:pt x="-54281" y="781471"/>
                  <a:pt x="45606" y="554760"/>
                  <a:pt x="0" y="245984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4A17-BA24-0025-C3A3-6C1E500654EA}"/>
              </a:ext>
            </a:extLst>
          </p:cNvPr>
          <p:cNvSpPr txBox="1"/>
          <p:nvPr/>
        </p:nvSpPr>
        <p:spPr>
          <a:xfrm>
            <a:off x="601972" y="553586"/>
            <a:ext cx="11176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Mau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8A15B4-F867-A2CD-07BF-45CB7AF117AB}"/>
              </a:ext>
            </a:extLst>
          </p:cNvPr>
          <p:cNvSpPr/>
          <p:nvPr/>
        </p:nvSpPr>
        <p:spPr>
          <a:xfrm>
            <a:off x="402772" y="2710543"/>
            <a:ext cx="2090057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Vị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trí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F95AEC-875A-E5C5-1D4A-919238859659}"/>
              </a:ext>
            </a:extLst>
          </p:cNvPr>
          <p:cNvSpPr/>
          <p:nvPr/>
        </p:nvSpPr>
        <p:spPr>
          <a:xfrm>
            <a:off x="3015343" y="2732315"/>
            <a:ext cx="8795657" cy="838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Vẻ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đẹp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nhiên</a:t>
            </a:r>
            <a:r>
              <a:rPr lang="en-US" sz="3600" b="1" dirty="0">
                <a:solidFill>
                  <a:srgbClr val="002060"/>
                </a:solidFill>
              </a:rPr>
              <a:t> (</a:t>
            </a:r>
            <a:r>
              <a:rPr lang="en-US" sz="3600" b="1" dirty="0" err="1">
                <a:solidFill>
                  <a:srgbClr val="002060"/>
                </a:solidFill>
              </a:rPr>
              <a:t>cây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cối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đai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biển</a:t>
            </a:r>
            <a:r>
              <a:rPr lang="en-US" sz="3600" b="1" dirty="0">
                <a:solidFill>
                  <a:srgbClr val="002060"/>
                </a:solidFill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11642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E13075-88CB-DB9B-F431-5648114190BC}"/>
              </a:ext>
            </a:extLst>
          </p:cNvPr>
          <p:cNvSpPr txBox="1"/>
          <p:nvPr/>
        </p:nvSpPr>
        <p:spPr>
          <a:xfrm>
            <a:off x="446314" y="1219200"/>
            <a:ext cx="11353799" cy="417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 trí:</a:t>
            </a: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 Mũi là mảnh đất nhô ra ở điểm cực Nam trên đất liền của Tổ quốc Việt Nam thuộc địa phận xóm Mũi, xã Đất Mũi, huyện Ngọc Hiển, tỉnh Cà Mau.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Vẻ đẹp tự nhiên: 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Cây cối: mắm, đước mọc thành rừng và rất đặc biệt: rễ mắm ăn lên; rễ đước cắm xuống;...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Đất đai: đất phù sa, luôn được bồi đắp, nơi đây biển gặp rừng.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" y="2173399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597" y="0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BD2DF8EB-4BFE-535F-E1B0-2B80B3B15E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3503" y="3277967"/>
            <a:ext cx="4725776" cy="2861243"/>
          </a:xfrm>
          <a:prstGeom prst="rect">
            <a:avLst/>
          </a:prstGeom>
        </p:spPr>
      </p:pic>
      <p:pic>
        <p:nvPicPr>
          <p:cNvPr id="3074" name="Picture 2" descr="Em Bé Học Bài, Học Sinh Mầm Non - KhoThietKe.Net">
            <a:extLst>
              <a:ext uri="{FF2B5EF4-FFF2-40B4-BE49-F238E27FC236}">
                <a16:creationId xmlns:a16="http://schemas.microsoft.com/office/drawing/2014/main" id="{66CFE989-F209-D174-4268-BE93BA00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3" y="3734242"/>
            <a:ext cx="3171849" cy="1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812A794-AB04-F44C-E2EC-C3304D5B7BBC}"/>
              </a:ext>
            </a:extLst>
          </p:cNvPr>
          <p:cNvGrpSpPr/>
          <p:nvPr/>
        </p:nvGrpSpPr>
        <p:grpSpPr>
          <a:xfrm>
            <a:off x="4384746" y="1229464"/>
            <a:ext cx="3099216" cy="1678441"/>
            <a:chOff x="869770" y="2086606"/>
            <a:chExt cx="3099216" cy="167844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CCB092-2F57-7D64-AF16-CCD2F6984601}"/>
                </a:ext>
              </a:extLst>
            </p:cNvPr>
            <p:cNvSpPr/>
            <p:nvPr/>
          </p:nvSpPr>
          <p:spPr>
            <a:xfrm>
              <a:off x="1451869" y="2768585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2E7978-A87B-A5C2-2FC7-531D264CDADD}"/>
                </a:ext>
              </a:extLst>
            </p:cNvPr>
            <p:cNvSpPr txBox="1"/>
            <p:nvPr/>
          </p:nvSpPr>
          <p:spPr>
            <a:xfrm>
              <a:off x="1668208" y="2882095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Mắt</a:t>
              </a:r>
              <a:r>
                <a:rPr lang="en-US" sz="48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dõi</a:t>
              </a:r>
              <a:endParaRPr 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E5BADE-E60B-AB26-745D-FEAF10F61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957" b="90000" l="9251" r="93833">
                          <a14:foregroundMark x1="41850" y1="20000" x2="41850" y2="20000"/>
                          <a14:foregroundMark x1="63436" y1="7826" x2="63436" y2="7826"/>
                          <a14:foregroundMark x1="36564" y1="8261" x2="36564" y2="8261"/>
                          <a14:foregroundMark x1="91189" y1="40435" x2="91189" y2="40435"/>
                          <a14:foregroundMark x1="93833" y1="45217" x2="93833" y2="45217"/>
                          <a14:foregroundMark x1="9251" y1="59565" x2="9251" y2="59565"/>
                          <a14:foregroundMark x1="25991" y1="56522" x2="25991" y2="56522"/>
                          <a14:foregroundMark x1="22026" y1="49565" x2="28194" y2="61739"/>
                          <a14:foregroundMark x1="24670" y1="50870" x2="42731" y2="62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9770" y="2086606"/>
              <a:ext cx="1122833" cy="113767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F18881C-B74E-6843-68A6-9ADCF96DA3C7}"/>
              </a:ext>
            </a:extLst>
          </p:cNvPr>
          <p:cNvGrpSpPr/>
          <p:nvPr/>
        </p:nvGrpSpPr>
        <p:grpSpPr>
          <a:xfrm>
            <a:off x="8923004" y="1409817"/>
            <a:ext cx="3030511" cy="1504256"/>
            <a:chOff x="5006569" y="2258732"/>
            <a:chExt cx="3030511" cy="15042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B3C7EA4-9FE4-23B3-22D4-BD1F16CCD208}"/>
                </a:ext>
              </a:extLst>
            </p:cNvPr>
            <p:cNvSpPr/>
            <p:nvPr/>
          </p:nvSpPr>
          <p:spPr>
            <a:xfrm>
              <a:off x="5519963" y="2766526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06BA5C-9689-DD44-38C2-D7895C3D299A}"/>
                </a:ext>
              </a:extLst>
            </p:cNvPr>
            <p:cNvSpPr txBox="1"/>
            <p:nvPr/>
          </p:nvSpPr>
          <p:spPr>
            <a:xfrm>
              <a:off x="5736302" y="2880036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Tai nghe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D7A32DA-AF21-784E-BD0F-B5965D031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87" b="94385" l="9367" r="95696">
                          <a14:foregroundMark x1="63797" y1="7487" x2="63797" y2="7487"/>
                          <a14:foregroundMark x1="95949" y1="38770" x2="95949" y2="38770"/>
                          <a14:foregroundMark x1="54177" y1="94385" x2="54177" y2="94385"/>
                          <a14:foregroundMark x1="36203" y1="54011" x2="36203" y2="54011"/>
                          <a14:foregroundMark x1="28101" y1="52139" x2="28101" y2="52139"/>
                          <a14:foregroundMark x1="19494" y1="55882" x2="19494" y2="558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6569" y="2258732"/>
              <a:ext cx="1052414" cy="99646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5B60BCA-6829-9747-3DE4-C293F42B9C44}"/>
              </a:ext>
            </a:extLst>
          </p:cNvPr>
          <p:cNvGrpSpPr/>
          <p:nvPr/>
        </p:nvGrpSpPr>
        <p:grpSpPr>
          <a:xfrm>
            <a:off x="6871861" y="3239439"/>
            <a:ext cx="3281287" cy="1443735"/>
            <a:chOff x="8958284" y="2317194"/>
            <a:chExt cx="3281287" cy="144373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7F91695-3144-B12A-B6BF-580A0E3942D2}"/>
                </a:ext>
              </a:extLst>
            </p:cNvPr>
            <p:cNvSpPr/>
            <p:nvPr/>
          </p:nvSpPr>
          <p:spPr>
            <a:xfrm>
              <a:off x="9588057" y="2764467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6080 w 2506863"/>
                <a:gd name="connsiteY1" fmla="*/ 0 h 996462"/>
                <a:gd name="connsiteX2" fmla="*/ 753250 w 2506863"/>
                <a:gd name="connsiteY2" fmla="*/ 0 h 996462"/>
                <a:gd name="connsiteX3" fmla="*/ 1340420 w 2506863"/>
                <a:gd name="connsiteY3" fmla="*/ 0 h 996462"/>
                <a:gd name="connsiteX4" fmla="*/ 2340783 w 2506863"/>
                <a:gd name="connsiteY4" fmla="*/ 0 h 996462"/>
                <a:gd name="connsiteX5" fmla="*/ 2506863 w 2506863"/>
                <a:gd name="connsiteY5" fmla="*/ 166080 h 996462"/>
                <a:gd name="connsiteX6" fmla="*/ 2506863 w 2506863"/>
                <a:gd name="connsiteY6" fmla="*/ 484945 h 996462"/>
                <a:gd name="connsiteX7" fmla="*/ 2506863 w 2506863"/>
                <a:gd name="connsiteY7" fmla="*/ 830382 h 996462"/>
                <a:gd name="connsiteX8" fmla="*/ 2340783 w 2506863"/>
                <a:gd name="connsiteY8" fmla="*/ 996462 h 996462"/>
                <a:gd name="connsiteX9" fmla="*/ 1753613 w 2506863"/>
                <a:gd name="connsiteY9" fmla="*/ 996462 h 996462"/>
                <a:gd name="connsiteX10" fmla="*/ 1209937 w 2506863"/>
                <a:gd name="connsiteY10" fmla="*/ 996462 h 996462"/>
                <a:gd name="connsiteX11" fmla="*/ 166080 w 2506863"/>
                <a:gd name="connsiteY11" fmla="*/ 996462 h 996462"/>
                <a:gd name="connsiteX12" fmla="*/ 0 w 2506863"/>
                <a:gd name="connsiteY12" fmla="*/ 830382 h 996462"/>
                <a:gd name="connsiteX13" fmla="*/ 0 w 2506863"/>
                <a:gd name="connsiteY13" fmla="*/ 518160 h 996462"/>
                <a:gd name="connsiteX14" fmla="*/ 0 w 2506863"/>
                <a:gd name="connsiteY14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7188" y="98618"/>
                    <a:pt x="63500" y="420"/>
                    <a:pt x="166080" y="0"/>
                  </a:cubicBezTo>
                  <a:cubicBezTo>
                    <a:pt x="315596" y="-36407"/>
                    <a:pt x="505600" y="36878"/>
                    <a:pt x="753250" y="0"/>
                  </a:cubicBezTo>
                  <a:cubicBezTo>
                    <a:pt x="1000900" y="-36878"/>
                    <a:pt x="1217969" y="11081"/>
                    <a:pt x="1340420" y="0"/>
                  </a:cubicBezTo>
                  <a:cubicBezTo>
                    <a:pt x="1462871" y="-11081"/>
                    <a:pt x="1905598" y="14801"/>
                    <a:pt x="2340783" y="0"/>
                  </a:cubicBezTo>
                  <a:cubicBezTo>
                    <a:pt x="2440318" y="756"/>
                    <a:pt x="2482517" y="65593"/>
                    <a:pt x="2506863" y="166080"/>
                  </a:cubicBezTo>
                  <a:cubicBezTo>
                    <a:pt x="2528096" y="254149"/>
                    <a:pt x="2480315" y="398442"/>
                    <a:pt x="2506863" y="484945"/>
                  </a:cubicBezTo>
                  <a:cubicBezTo>
                    <a:pt x="2533411" y="571448"/>
                    <a:pt x="2491423" y="746545"/>
                    <a:pt x="2506863" y="830382"/>
                  </a:cubicBezTo>
                  <a:cubicBezTo>
                    <a:pt x="2521175" y="919166"/>
                    <a:pt x="2437147" y="999038"/>
                    <a:pt x="2340783" y="996462"/>
                  </a:cubicBezTo>
                  <a:cubicBezTo>
                    <a:pt x="2220927" y="1042352"/>
                    <a:pt x="2016680" y="968953"/>
                    <a:pt x="1753613" y="996462"/>
                  </a:cubicBezTo>
                  <a:cubicBezTo>
                    <a:pt x="1490546" y="1023971"/>
                    <a:pt x="1359513" y="984848"/>
                    <a:pt x="1209937" y="996462"/>
                  </a:cubicBezTo>
                  <a:cubicBezTo>
                    <a:pt x="1060361" y="1008076"/>
                    <a:pt x="606877" y="874728"/>
                    <a:pt x="166080" y="996462"/>
                  </a:cubicBezTo>
                  <a:cubicBezTo>
                    <a:pt x="69279" y="996042"/>
                    <a:pt x="96" y="928635"/>
                    <a:pt x="0" y="830382"/>
                  </a:cubicBezTo>
                  <a:cubicBezTo>
                    <a:pt x="-35389" y="697893"/>
                    <a:pt x="8673" y="643708"/>
                    <a:pt x="0" y="518160"/>
                  </a:cubicBezTo>
                  <a:cubicBezTo>
                    <a:pt x="-8673" y="392612"/>
                    <a:pt x="12792" y="324340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3399" y="88867"/>
                    <a:pt x="47778" y="2152"/>
                    <a:pt x="166080" y="0"/>
                  </a:cubicBezTo>
                  <a:cubicBezTo>
                    <a:pt x="353752" y="-29192"/>
                    <a:pt x="512095" y="34565"/>
                    <a:pt x="709756" y="0"/>
                  </a:cubicBezTo>
                  <a:cubicBezTo>
                    <a:pt x="907417" y="-34565"/>
                    <a:pt x="971285" y="17677"/>
                    <a:pt x="1188190" y="0"/>
                  </a:cubicBezTo>
                  <a:cubicBezTo>
                    <a:pt x="1405095" y="-17677"/>
                    <a:pt x="1541814" y="50806"/>
                    <a:pt x="1775360" y="0"/>
                  </a:cubicBezTo>
                  <a:cubicBezTo>
                    <a:pt x="2008906" y="-50806"/>
                    <a:pt x="2093343" y="33545"/>
                    <a:pt x="2340783" y="0"/>
                  </a:cubicBezTo>
                  <a:cubicBezTo>
                    <a:pt x="2434598" y="2900"/>
                    <a:pt x="2511477" y="79138"/>
                    <a:pt x="2506863" y="166080"/>
                  </a:cubicBezTo>
                  <a:cubicBezTo>
                    <a:pt x="2511186" y="266354"/>
                    <a:pt x="2490889" y="343008"/>
                    <a:pt x="2506863" y="511517"/>
                  </a:cubicBezTo>
                  <a:cubicBezTo>
                    <a:pt x="2522837" y="680026"/>
                    <a:pt x="2472768" y="690047"/>
                    <a:pt x="2506863" y="830382"/>
                  </a:cubicBezTo>
                  <a:cubicBezTo>
                    <a:pt x="2500474" y="921296"/>
                    <a:pt x="2414539" y="984078"/>
                    <a:pt x="2340783" y="996462"/>
                  </a:cubicBezTo>
                  <a:cubicBezTo>
                    <a:pt x="2134953" y="1056476"/>
                    <a:pt x="2034484" y="946427"/>
                    <a:pt x="1840601" y="996462"/>
                  </a:cubicBezTo>
                  <a:cubicBezTo>
                    <a:pt x="1646718" y="1046497"/>
                    <a:pt x="1542683" y="941350"/>
                    <a:pt x="1296926" y="996462"/>
                  </a:cubicBezTo>
                  <a:cubicBezTo>
                    <a:pt x="1051169" y="1051574"/>
                    <a:pt x="949032" y="957932"/>
                    <a:pt x="796744" y="996462"/>
                  </a:cubicBezTo>
                  <a:cubicBezTo>
                    <a:pt x="644456" y="1034992"/>
                    <a:pt x="473800" y="939603"/>
                    <a:pt x="166080" y="996462"/>
                  </a:cubicBezTo>
                  <a:cubicBezTo>
                    <a:pt x="88140" y="991111"/>
                    <a:pt x="-5465" y="940657"/>
                    <a:pt x="0" y="830382"/>
                  </a:cubicBezTo>
                  <a:cubicBezTo>
                    <a:pt x="-319" y="679783"/>
                    <a:pt x="11478" y="586260"/>
                    <a:pt x="0" y="518160"/>
                  </a:cubicBezTo>
                  <a:cubicBezTo>
                    <a:pt x="-11478" y="450060"/>
                    <a:pt x="28331" y="275466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626947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ADA1BB-D75D-B009-F589-95DD776A4AEF}"/>
                </a:ext>
              </a:extLst>
            </p:cNvPr>
            <p:cNvSpPr txBox="1"/>
            <p:nvPr/>
          </p:nvSpPr>
          <p:spPr>
            <a:xfrm>
              <a:off x="9938793" y="2880036"/>
              <a:ext cx="230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Tay dò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3EF6D5D-B1F4-580D-1959-BD00E7FB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762" b="95536" l="7990" r="89691">
                          <a14:foregroundMark x1="20876" y1="7143" x2="49742" y2="60714"/>
                          <a14:foregroundMark x1="49742" y1="60714" x2="49742" y2="61012"/>
                          <a14:foregroundMark x1="42268" y1="14583" x2="78866" y2="73214"/>
                          <a14:foregroundMark x1="61340" y1="7143" x2="73711" y2="51190"/>
                          <a14:foregroundMark x1="17268" y1="4762" x2="76804" y2="7440"/>
                          <a14:foregroundMark x1="8763" y1="19345" x2="7990" y2="33631"/>
                          <a14:foregroundMark x1="70361" y1="93155" x2="70361" y2="93155"/>
                          <a14:foregroundMark x1="65979" y1="92262" x2="65979" y2="95536"/>
                          <a14:backgroundMark x1="46134" y1="84821" x2="51289" y2="8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8284" y="2317194"/>
              <a:ext cx="1223131" cy="105920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DE891A-324D-7CF1-503A-E760819380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36136" y="296088"/>
            <a:ext cx="4322439" cy="1780186"/>
          </a:xfrm>
          <a:prstGeom prst="rect">
            <a:avLst/>
          </a:prstGeom>
        </p:spPr>
      </p:pic>
      <p:pic>
        <p:nvPicPr>
          <p:cNvPr id="4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31CA1379-9197-3C36-2E9E-AD969D2F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352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decel="3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decel="3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A9324-AC29-0B9B-0B90-58242EEA7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937" y="222897"/>
            <a:ext cx="5627096" cy="96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06559-BDEF-5D97-DAF5-72CA07B5BCDF}"/>
              </a:ext>
            </a:extLst>
          </p:cNvPr>
          <p:cNvSpPr txBox="1"/>
          <p:nvPr/>
        </p:nvSpPr>
        <p:spPr>
          <a:xfrm>
            <a:off x="446314" y="1175657"/>
            <a:ext cx="5856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đây nghe đất thở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Phập phồng trước bình minh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đây trông đước chạy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bước chân ngập sình.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4EABA-8C45-C7D5-1455-B29596B70711}"/>
              </a:ext>
            </a:extLst>
          </p:cNvPr>
          <p:cNvSpPr txBox="1"/>
          <p:nvPr/>
        </p:nvSpPr>
        <p:spPr>
          <a:xfrm>
            <a:off x="500741" y="3102428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cõi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CC47D-C3E2-C1F4-735A-CAF1D8E1501F}"/>
              </a:ext>
            </a:extLst>
          </p:cNvPr>
          <p:cNvSpPr txBox="1"/>
          <p:nvPr/>
        </p:nvSpPr>
        <p:spPr>
          <a:xfrm>
            <a:off x="457199" y="4965918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Ngút ngàn rừng mắm, đước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 đến tận vô cùng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 sa như dòng sữa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 đất rừng Năm Căn.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62039-F355-7EF4-58B4-28C7E84680B9}"/>
              </a:ext>
            </a:extLst>
          </p:cNvPr>
          <p:cNvSpPr txBox="1"/>
          <p:nvPr/>
        </p:nvSpPr>
        <p:spPr>
          <a:xfrm>
            <a:off x="6651172" y="823001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Rễ mắm thì ăn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Rễ đước thì cắm xuống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Bền bỉ suốt ngày đêm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tình yêu của đất.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BC96-D821-ED0F-2132-A5FD2D929739}"/>
              </a:ext>
            </a:extLst>
          </p:cNvPr>
          <p:cNvSpPr txBox="1"/>
          <p:nvPr/>
        </p:nvSpPr>
        <p:spPr>
          <a:xfrm>
            <a:off x="6662058" y="2728001"/>
            <a:ext cx="5649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đây biển gặp rừng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 và trời gắn lại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bãi bồi vươn xa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 nước mình lớn mãi.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1EEF9-07EF-1184-E947-622161666A15}"/>
              </a:ext>
            </a:extLst>
          </p:cNvPr>
          <p:cNvSpPr txBox="1"/>
          <p:nvPr/>
        </p:nvSpPr>
        <p:spPr>
          <a:xfrm>
            <a:off x="6694715" y="4611231"/>
            <a:ext cx="5649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đầu về Đất Mũi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 về với nhà mình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địa đầu Tổ quốc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Rạng ngời ánh bình minh!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(Hoài Anh)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75771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D54F82-5340-58DC-D824-025227E797D7}"/>
              </a:ext>
            </a:extLst>
          </p:cNvPr>
          <p:cNvSpPr/>
          <p:nvPr/>
        </p:nvSpPr>
        <p:spPr>
          <a:xfrm>
            <a:off x="1896277" y="2482006"/>
            <a:ext cx="2077009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203B80-4A2D-2FC4-B0FE-DC3109141303}"/>
              </a:ext>
            </a:extLst>
          </p:cNvPr>
          <p:cNvSpPr txBox="1"/>
          <p:nvPr/>
        </p:nvSpPr>
        <p:spPr>
          <a:xfrm>
            <a:off x="2266169" y="2400505"/>
            <a:ext cx="1402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</a:rPr>
              <a:t>sình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E9C403-6830-3CCA-2C8C-1B63F802B7FB}"/>
              </a:ext>
            </a:extLst>
          </p:cNvPr>
          <p:cNvSpPr/>
          <p:nvPr/>
        </p:nvSpPr>
        <p:spPr>
          <a:xfrm>
            <a:off x="5497285" y="2463447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EEE2E-2316-8062-79D9-B509FC4259ED}"/>
              </a:ext>
            </a:extLst>
          </p:cNvPr>
          <p:cNvSpPr txBox="1"/>
          <p:nvPr/>
        </p:nvSpPr>
        <p:spPr>
          <a:xfrm>
            <a:off x="5900057" y="2422696"/>
            <a:ext cx="3689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</a:rPr>
              <a:t>dòng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r>
              <a:rPr lang="en-US" sz="5400" b="1" dirty="0" err="1">
                <a:solidFill>
                  <a:prstClr val="black"/>
                </a:solidFill>
              </a:rPr>
              <a:t>sữa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EB5117A7-86FB-1BAC-63E6-3BD5B3A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352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429BE-DAB8-994E-57A1-FD66D6AFC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496A72-194D-40A5-7441-91AAD5A6D36E}"/>
              </a:ext>
            </a:extLst>
          </p:cNvPr>
          <p:cNvSpPr/>
          <p:nvPr/>
        </p:nvSpPr>
        <p:spPr>
          <a:xfrm>
            <a:off x="3918856" y="3824162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21CEE-7204-520F-B5EB-F3045C5326CE}"/>
              </a:ext>
            </a:extLst>
          </p:cNvPr>
          <p:cNvSpPr txBox="1"/>
          <p:nvPr/>
        </p:nvSpPr>
        <p:spPr>
          <a:xfrm>
            <a:off x="4321628" y="3783411"/>
            <a:ext cx="3689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</a:rPr>
              <a:t>vươn</a:t>
            </a:r>
            <a:r>
              <a:rPr lang="en-US" sz="5400" b="1" dirty="0">
                <a:solidFill>
                  <a:prstClr val="black"/>
                </a:solidFill>
              </a:rPr>
              <a:t> xa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3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 animBg="1"/>
      <p:bldP spid="3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D04148-AF61-581F-469E-B00D03771CC4}"/>
              </a:ext>
            </a:extLst>
          </p:cNvPr>
          <p:cNvSpPr/>
          <p:nvPr/>
        </p:nvSpPr>
        <p:spPr>
          <a:xfrm>
            <a:off x="5018314" y="1884854"/>
            <a:ext cx="2133600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CEC55-35AD-6101-AD62-7398A3FBC131}"/>
              </a:ext>
            </a:extLst>
          </p:cNvPr>
          <p:cNvSpPr txBox="1"/>
          <p:nvPr/>
        </p:nvSpPr>
        <p:spPr>
          <a:xfrm>
            <a:off x="5399314" y="1879553"/>
            <a:ext cx="191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3518D-5748-6C28-51AA-553D00B3A0F6}"/>
              </a:ext>
            </a:extLst>
          </p:cNvPr>
          <p:cNvSpPr txBox="1"/>
          <p:nvPr/>
        </p:nvSpPr>
        <p:spPr>
          <a:xfrm>
            <a:off x="849087" y="3013340"/>
            <a:ext cx="10657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0070C0"/>
                </a:solidFill>
                <a:latin typeface="Calibri"/>
              </a:rPr>
              <a:t>C</a:t>
            </a:r>
            <a:r>
              <a:rPr lang="vi-VN" sz="4800" b="1" dirty="0">
                <a:solidFill>
                  <a:srgbClr val="0070C0"/>
                </a:solidFill>
                <a:latin typeface="Calibri"/>
              </a:rPr>
              <a:t>ây mọc ở vùng đầm lầy ven biển, rễ trồi lên khỏi mặt bùn; thường được trồng để bảo vệ đê ngăn nước mặn.</a:t>
            </a:r>
          </a:p>
        </p:txBody>
      </p:sp>
    </p:spTree>
    <p:extLst>
      <p:ext uri="{BB962C8B-B14F-4D97-AF65-F5344CB8AC3E}">
        <p14:creationId xmlns:p14="http://schemas.microsoft.com/office/powerpoint/2010/main" val="2705236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D04148-AF61-581F-469E-B00D03771CC4}"/>
              </a:ext>
            </a:extLst>
          </p:cNvPr>
          <p:cNvSpPr/>
          <p:nvPr/>
        </p:nvSpPr>
        <p:spPr>
          <a:xfrm>
            <a:off x="4561113" y="1884854"/>
            <a:ext cx="2928257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CEC55-35AD-6101-AD62-7398A3FBC131}"/>
              </a:ext>
            </a:extLst>
          </p:cNvPr>
          <p:cNvSpPr txBox="1"/>
          <p:nvPr/>
        </p:nvSpPr>
        <p:spPr>
          <a:xfrm>
            <a:off x="4996543" y="1879553"/>
            <a:ext cx="231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3518D-5748-6C28-51AA-553D00B3A0F6}"/>
              </a:ext>
            </a:extLst>
          </p:cNvPr>
          <p:cNvSpPr txBox="1"/>
          <p:nvPr/>
        </p:nvSpPr>
        <p:spPr>
          <a:xfrm>
            <a:off x="805544" y="3002454"/>
            <a:ext cx="1065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70C0"/>
                </a:solidFill>
              </a:rPr>
              <a:t>Một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huyện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thuộc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tỉnh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Cà</a:t>
            </a:r>
            <a:r>
              <a:rPr lang="en-US" sz="4800" b="1" dirty="0">
                <a:solidFill>
                  <a:srgbClr val="0070C0"/>
                </a:solidFill>
              </a:rPr>
              <a:t> Mau.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737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235316-07BB-4731-8224-B2A592F52405}"/>
              </a:ext>
            </a:extLst>
          </p:cNvPr>
          <p:cNvSpPr/>
          <p:nvPr/>
        </p:nvSpPr>
        <p:spPr>
          <a:xfrm rot="10800000">
            <a:off x="297472" y="3143776"/>
            <a:ext cx="5638595" cy="3539067"/>
          </a:xfrm>
          <a:custGeom>
            <a:avLst/>
            <a:gdLst>
              <a:gd name="connsiteX0" fmla="*/ 0 w 5638595"/>
              <a:gd name="connsiteY0" fmla="*/ 589856 h 3539067"/>
              <a:gd name="connsiteX1" fmla="*/ 589856 w 5638595"/>
              <a:gd name="connsiteY1" fmla="*/ 0 h 3539067"/>
              <a:gd name="connsiteX2" fmla="*/ 5048739 w 5638595"/>
              <a:gd name="connsiteY2" fmla="*/ 0 h 3539067"/>
              <a:gd name="connsiteX3" fmla="*/ 5638595 w 5638595"/>
              <a:gd name="connsiteY3" fmla="*/ 589856 h 3539067"/>
              <a:gd name="connsiteX4" fmla="*/ 5638595 w 5638595"/>
              <a:gd name="connsiteY4" fmla="*/ 2949211 h 3539067"/>
              <a:gd name="connsiteX5" fmla="*/ 5048739 w 5638595"/>
              <a:gd name="connsiteY5" fmla="*/ 3539067 h 3539067"/>
              <a:gd name="connsiteX6" fmla="*/ 589856 w 5638595"/>
              <a:gd name="connsiteY6" fmla="*/ 3539067 h 3539067"/>
              <a:gd name="connsiteX7" fmla="*/ 0 w 5638595"/>
              <a:gd name="connsiteY7" fmla="*/ 2949211 h 3539067"/>
              <a:gd name="connsiteX8" fmla="*/ 0 w 5638595"/>
              <a:gd name="connsiteY8" fmla="*/ 589856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F42BFF-9C80-90F7-405C-DAA3777C9F05}"/>
              </a:ext>
            </a:extLst>
          </p:cNvPr>
          <p:cNvSpPr/>
          <p:nvPr/>
        </p:nvSpPr>
        <p:spPr>
          <a:xfrm>
            <a:off x="443005" y="3498687"/>
            <a:ext cx="5367551" cy="2799408"/>
          </a:xfrm>
          <a:custGeom>
            <a:avLst/>
            <a:gdLst>
              <a:gd name="connsiteX0" fmla="*/ 0 w 5367551"/>
              <a:gd name="connsiteY0" fmla="*/ 466577 h 2799408"/>
              <a:gd name="connsiteX1" fmla="*/ 466577 w 5367551"/>
              <a:gd name="connsiteY1" fmla="*/ 0 h 2799408"/>
              <a:gd name="connsiteX2" fmla="*/ 967030 w 5367551"/>
              <a:gd name="connsiteY2" fmla="*/ 0 h 2799408"/>
              <a:gd name="connsiteX3" fmla="*/ 1600516 w 5367551"/>
              <a:gd name="connsiteY3" fmla="*/ 0 h 2799408"/>
              <a:gd name="connsiteX4" fmla="*/ 2100969 w 5367551"/>
              <a:gd name="connsiteY4" fmla="*/ 0 h 2799408"/>
              <a:gd name="connsiteX5" fmla="*/ 2734454 w 5367551"/>
              <a:gd name="connsiteY5" fmla="*/ 0 h 2799408"/>
              <a:gd name="connsiteX6" fmla="*/ 3456628 w 5367551"/>
              <a:gd name="connsiteY6" fmla="*/ 0 h 2799408"/>
              <a:gd name="connsiteX7" fmla="*/ 4090113 w 5367551"/>
              <a:gd name="connsiteY7" fmla="*/ 0 h 2799408"/>
              <a:gd name="connsiteX8" fmla="*/ 4900974 w 5367551"/>
              <a:gd name="connsiteY8" fmla="*/ 0 h 2799408"/>
              <a:gd name="connsiteX9" fmla="*/ 5367551 w 5367551"/>
              <a:gd name="connsiteY9" fmla="*/ 466577 h 2799408"/>
              <a:gd name="connsiteX10" fmla="*/ 5367551 w 5367551"/>
              <a:gd name="connsiteY10" fmla="*/ 1069999 h 2799408"/>
              <a:gd name="connsiteX11" fmla="*/ 5367551 w 5367551"/>
              <a:gd name="connsiteY11" fmla="*/ 1636096 h 2799408"/>
              <a:gd name="connsiteX12" fmla="*/ 5367551 w 5367551"/>
              <a:gd name="connsiteY12" fmla="*/ 2332831 h 2799408"/>
              <a:gd name="connsiteX13" fmla="*/ 4900974 w 5367551"/>
              <a:gd name="connsiteY13" fmla="*/ 2799408 h 2799408"/>
              <a:gd name="connsiteX14" fmla="*/ 4267489 w 5367551"/>
              <a:gd name="connsiteY14" fmla="*/ 2799408 h 2799408"/>
              <a:gd name="connsiteX15" fmla="*/ 3722691 w 5367551"/>
              <a:gd name="connsiteY15" fmla="*/ 2799408 h 2799408"/>
              <a:gd name="connsiteX16" fmla="*/ 3177894 w 5367551"/>
              <a:gd name="connsiteY16" fmla="*/ 2799408 h 2799408"/>
              <a:gd name="connsiteX17" fmla="*/ 2544409 w 5367551"/>
              <a:gd name="connsiteY17" fmla="*/ 2799408 h 2799408"/>
              <a:gd name="connsiteX18" fmla="*/ 1822236 w 5367551"/>
              <a:gd name="connsiteY18" fmla="*/ 2799408 h 2799408"/>
              <a:gd name="connsiteX19" fmla="*/ 1321782 w 5367551"/>
              <a:gd name="connsiteY19" fmla="*/ 2799408 h 2799408"/>
              <a:gd name="connsiteX20" fmla="*/ 466577 w 5367551"/>
              <a:gd name="connsiteY20" fmla="*/ 2799408 h 2799408"/>
              <a:gd name="connsiteX21" fmla="*/ 0 w 5367551"/>
              <a:gd name="connsiteY21" fmla="*/ 2332831 h 2799408"/>
              <a:gd name="connsiteX22" fmla="*/ 0 w 5367551"/>
              <a:gd name="connsiteY22" fmla="*/ 1729409 h 2799408"/>
              <a:gd name="connsiteX23" fmla="*/ 0 w 5367551"/>
              <a:gd name="connsiteY23" fmla="*/ 1125987 h 2799408"/>
              <a:gd name="connsiteX24" fmla="*/ 0 w 5367551"/>
              <a:gd name="connsiteY24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B6596-C876-061F-724C-82A158A11F47}"/>
              </a:ext>
            </a:extLst>
          </p:cNvPr>
          <p:cNvGrpSpPr/>
          <p:nvPr/>
        </p:nvGrpSpPr>
        <p:grpSpPr>
          <a:xfrm>
            <a:off x="1827541" y="2685313"/>
            <a:ext cx="2346280" cy="857250"/>
            <a:chOff x="133349" y="1332602"/>
            <a:chExt cx="2346280" cy="8572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B6EFE0B-6283-AFF9-D7B1-9B8D1EEABD20}"/>
                </a:ext>
              </a:extLst>
            </p:cNvPr>
            <p:cNvSpPr/>
            <p:nvPr/>
          </p:nvSpPr>
          <p:spPr>
            <a:xfrm>
              <a:off x="133349" y="1332602"/>
              <a:ext cx="2286000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0EA36-15F1-D96A-ADA4-0D331EDBA4B2}"/>
                </a:ext>
              </a:extLst>
            </p:cNvPr>
            <p:cNvSpPr txBox="1"/>
            <p:nvPr/>
          </p:nvSpPr>
          <p:spPr>
            <a:xfrm>
              <a:off x="412704" y="1415848"/>
              <a:ext cx="2066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r>
                <a:rPr lang="en-US" sz="4000" b="1" dirty="0" err="1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0066"/>
                  </a:solidFill>
                </a:rPr>
                <a:t>Yêu</a:t>
              </a:r>
              <a:r>
                <a:rPr lang="en-US" sz="4000" b="1" dirty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0066"/>
                  </a:solidFill>
                </a:rPr>
                <a:t> </a:t>
              </a:r>
              <a:r>
                <a:rPr lang="en-US" sz="4000" b="1" dirty="0" err="1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0066"/>
                  </a:solidFill>
                </a:rPr>
                <a:t>cầu</a:t>
              </a:r>
              <a:endParaRPr lang="en-US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66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6E84EF-0DBC-8531-8A2A-F9352A9F1E08}"/>
              </a:ext>
            </a:extLst>
          </p:cNvPr>
          <p:cNvSpPr txBox="1"/>
          <p:nvPr/>
        </p:nvSpPr>
        <p:spPr>
          <a:xfrm>
            <a:off x="960447" y="3499708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pic>
        <p:nvPicPr>
          <p:cNvPr id="33" name="Graphic 32" descr="Clipboard outline">
            <a:extLst>
              <a:ext uri="{FF2B5EF4-FFF2-40B4-BE49-F238E27FC236}">
                <a16:creationId xmlns:a16="http://schemas.microsoft.com/office/drawing/2014/main" id="{05FD6745-C00F-B840-21F5-F4E84E5F38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789" y="3717131"/>
            <a:ext cx="499802" cy="499802"/>
          </a:xfrm>
          <a:prstGeom prst="rect">
            <a:avLst/>
          </a:prstGeom>
        </p:spPr>
      </p:pic>
      <p:pic>
        <p:nvPicPr>
          <p:cNvPr id="34" name="Graphic 33" descr="Clipboard outline">
            <a:extLst>
              <a:ext uri="{FF2B5EF4-FFF2-40B4-BE49-F238E27FC236}">
                <a16:creationId xmlns:a16="http://schemas.microsoft.com/office/drawing/2014/main" id="{A9B05326-139F-3388-BEC5-18FC99A790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858" y="4558277"/>
            <a:ext cx="499802" cy="499802"/>
          </a:xfrm>
          <a:prstGeom prst="rect">
            <a:avLst/>
          </a:prstGeom>
        </p:spPr>
      </p:pic>
      <p:pic>
        <p:nvPicPr>
          <p:cNvPr id="35" name="Graphic 34" descr="Clipboard outline">
            <a:extLst>
              <a:ext uri="{FF2B5EF4-FFF2-40B4-BE49-F238E27FC236}">
                <a16:creationId xmlns:a16="http://schemas.microsoft.com/office/drawing/2014/main" id="{B1B728D4-5052-9433-0BA4-E057813178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927" y="5399423"/>
            <a:ext cx="499802" cy="49980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3970EC6-A1D1-65D1-7645-ACD18B4C8284}"/>
              </a:ext>
            </a:extLst>
          </p:cNvPr>
          <p:cNvSpPr/>
          <p:nvPr/>
        </p:nvSpPr>
        <p:spPr>
          <a:xfrm rot="10800000">
            <a:off x="6349022" y="3105949"/>
            <a:ext cx="5638595" cy="3539067"/>
          </a:xfrm>
          <a:custGeom>
            <a:avLst/>
            <a:gdLst>
              <a:gd name="connsiteX0" fmla="*/ 0 w 5638595"/>
              <a:gd name="connsiteY0" fmla="*/ 589856 h 3539067"/>
              <a:gd name="connsiteX1" fmla="*/ 589856 w 5638595"/>
              <a:gd name="connsiteY1" fmla="*/ 0 h 3539067"/>
              <a:gd name="connsiteX2" fmla="*/ 5048739 w 5638595"/>
              <a:gd name="connsiteY2" fmla="*/ 0 h 3539067"/>
              <a:gd name="connsiteX3" fmla="*/ 5638595 w 5638595"/>
              <a:gd name="connsiteY3" fmla="*/ 589856 h 3539067"/>
              <a:gd name="connsiteX4" fmla="*/ 5638595 w 5638595"/>
              <a:gd name="connsiteY4" fmla="*/ 2949211 h 3539067"/>
              <a:gd name="connsiteX5" fmla="*/ 5048739 w 5638595"/>
              <a:gd name="connsiteY5" fmla="*/ 3539067 h 3539067"/>
              <a:gd name="connsiteX6" fmla="*/ 589856 w 5638595"/>
              <a:gd name="connsiteY6" fmla="*/ 3539067 h 3539067"/>
              <a:gd name="connsiteX7" fmla="*/ 0 w 5638595"/>
              <a:gd name="connsiteY7" fmla="*/ 2949211 h 3539067"/>
              <a:gd name="connsiteX8" fmla="*/ 0 w 5638595"/>
              <a:gd name="connsiteY8" fmla="*/ 589856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6494555" y="3460860"/>
            <a:ext cx="5367551" cy="2799408"/>
          </a:xfrm>
          <a:custGeom>
            <a:avLst/>
            <a:gdLst>
              <a:gd name="connsiteX0" fmla="*/ 0 w 5367551"/>
              <a:gd name="connsiteY0" fmla="*/ 466577 h 2799408"/>
              <a:gd name="connsiteX1" fmla="*/ 466577 w 5367551"/>
              <a:gd name="connsiteY1" fmla="*/ 0 h 2799408"/>
              <a:gd name="connsiteX2" fmla="*/ 967030 w 5367551"/>
              <a:gd name="connsiteY2" fmla="*/ 0 h 2799408"/>
              <a:gd name="connsiteX3" fmla="*/ 1600516 w 5367551"/>
              <a:gd name="connsiteY3" fmla="*/ 0 h 2799408"/>
              <a:gd name="connsiteX4" fmla="*/ 2100969 w 5367551"/>
              <a:gd name="connsiteY4" fmla="*/ 0 h 2799408"/>
              <a:gd name="connsiteX5" fmla="*/ 2734454 w 5367551"/>
              <a:gd name="connsiteY5" fmla="*/ 0 h 2799408"/>
              <a:gd name="connsiteX6" fmla="*/ 3456628 w 5367551"/>
              <a:gd name="connsiteY6" fmla="*/ 0 h 2799408"/>
              <a:gd name="connsiteX7" fmla="*/ 4090113 w 5367551"/>
              <a:gd name="connsiteY7" fmla="*/ 0 h 2799408"/>
              <a:gd name="connsiteX8" fmla="*/ 4900974 w 5367551"/>
              <a:gd name="connsiteY8" fmla="*/ 0 h 2799408"/>
              <a:gd name="connsiteX9" fmla="*/ 5367551 w 5367551"/>
              <a:gd name="connsiteY9" fmla="*/ 466577 h 2799408"/>
              <a:gd name="connsiteX10" fmla="*/ 5367551 w 5367551"/>
              <a:gd name="connsiteY10" fmla="*/ 1069999 h 2799408"/>
              <a:gd name="connsiteX11" fmla="*/ 5367551 w 5367551"/>
              <a:gd name="connsiteY11" fmla="*/ 1636096 h 2799408"/>
              <a:gd name="connsiteX12" fmla="*/ 5367551 w 5367551"/>
              <a:gd name="connsiteY12" fmla="*/ 2332831 h 2799408"/>
              <a:gd name="connsiteX13" fmla="*/ 4900974 w 5367551"/>
              <a:gd name="connsiteY13" fmla="*/ 2799408 h 2799408"/>
              <a:gd name="connsiteX14" fmla="*/ 4267489 w 5367551"/>
              <a:gd name="connsiteY14" fmla="*/ 2799408 h 2799408"/>
              <a:gd name="connsiteX15" fmla="*/ 3722691 w 5367551"/>
              <a:gd name="connsiteY15" fmla="*/ 2799408 h 2799408"/>
              <a:gd name="connsiteX16" fmla="*/ 3177894 w 5367551"/>
              <a:gd name="connsiteY16" fmla="*/ 2799408 h 2799408"/>
              <a:gd name="connsiteX17" fmla="*/ 2544409 w 5367551"/>
              <a:gd name="connsiteY17" fmla="*/ 2799408 h 2799408"/>
              <a:gd name="connsiteX18" fmla="*/ 1822236 w 5367551"/>
              <a:gd name="connsiteY18" fmla="*/ 2799408 h 2799408"/>
              <a:gd name="connsiteX19" fmla="*/ 1321782 w 5367551"/>
              <a:gd name="connsiteY19" fmla="*/ 2799408 h 2799408"/>
              <a:gd name="connsiteX20" fmla="*/ 466577 w 5367551"/>
              <a:gd name="connsiteY20" fmla="*/ 2799408 h 2799408"/>
              <a:gd name="connsiteX21" fmla="*/ 0 w 5367551"/>
              <a:gd name="connsiteY21" fmla="*/ 2332831 h 2799408"/>
              <a:gd name="connsiteX22" fmla="*/ 0 w 5367551"/>
              <a:gd name="connsiteY22" fmla="*/ 1729409 h 2799408"/>
              <a:gd name="connsiteX23" fmla="*/ 0 w 5367551"/>
              <a:gd name="connsiteY23" fmla="*/ 1125987 h 2799408"/>
              <a:gd name="connsiteX24" fmla="*/ 0 w 5367551"/>
              <a:gd name="connsiteY24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BD5130-D4C9-44CB-E70F-B78268CEFBBB}"/>
              </a:ext>
            </a:extLst>
          </p:cNvPr>
          <p:cNvGrpSpPr/>
          <p:nvPr/>
        </p:nvGrpSpPr>
        <p:grpSpPr>
          <a:xfrm>
            <a:off x="7174932" y="2625005"/>
            <a:ext cx="4162496" cy="857250"/>
            <a:chOff x="7623307" y="2634442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7623307" y="2634442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7947863" y="2686871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r>
                <a:rPr lang="en-US" sz="4000" b="1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FF0066"/>
                  </a:solidFill>
                </a:rPr>
                <a:t>Tiêu chí đánh giá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6658063" y="347108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1. Đọc đúng.</a:t>
            </a:r>
          </a:p>
          <a:p>
            <a:pPr>
              <a:lnSpc>
                <a:spcPct val="150000"/>
              </a:lnSpc>
            </a:pPr>
            <a:r>
              <a:rPr lang="en-US" sz="3600"/>
              <a:t>2. Đọc to rõ.</a:t>
            </a:r>
          </a:p>
          <a:p>
            <a:pPr>
              <a:lnSpc>
                <a:spcPct val="150000"/>
              </a:lnSpc>
            </a:pPr>
            <a:r>
              <a:rPr lang="en-US" sz="3600"/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9040130" y="355775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9098426" y="435397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10635453" y="5178591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6A05FB-77F1-2C08-565B-4DF5AA63E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9501" y="171052"/>
            <a:ext cx="915698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1" grpId="0"/>
      <p:bldP spid="36" grpId="0" animBg="1"/>
      <p:bldP spid="37" grpId="0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0B0364B4-3FA6-789E-4651-B2120736E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 flipH="1">
            <a:off x="7017494" y="2550259"/>
            <a:ext cx="5258397" cy="42873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441C2C-9C23-8E03-FC2B-A92E545378E3}"/>
              </a:ext>
            </a:extLst>
          </p:cNvPr>
          <p:cNvSpPr/>
          <p:nvPr/>
        </p:nvSpPr>
        <p:spPr>
          <a:xfrm>
            <a:off x="401053" y="144379"/>
            <a:ext cx="11117180" cy="6474135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C609AA-E0AB-31AF-72F5-359DF9D9C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79" y="144379"/>
            <a:ext cx="10666026" cy="685800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C69B250C-9DEB-F632-722A-4796EB5A29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4779" y="2450525"/>
            <a:ext cx="4852770" cy="421786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3" name="TextBox1" r:id="rId2" imgW="3400560" imgH="1428840"/>
        </mc:Choice>
        <mc:Fallback>
          <p:control name="TextBox1" r:id="rId2" imgW="3400560" imgH="14288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66EE5151-667F-5EE8-3CDE-48857A6D36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17421" y="3381446"/>
                  <a:ext cx="3401194" cy="14282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60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3|0.3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1590</TotalTime>
  <Words>709</Words>
  <Application>Microsoft Office PowerPoint</Application>
  <PresentationFormat>Widescreen</PresentationFormat>
  <Paragraphs>66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UVN Banh Mi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Windows 10</cp:lastModifiedBy>
  <cp:revision>63</cp:revision>
  <dcterms:created xsi:type="dcterms:W3CDTF">2023-06-14T03:10:11Z</dcterms:created>
  <dcterms:modified xsi:type="dcterms:W3CDTF">2025-03-21T09:58:55Z</dcterms:modified>
  <cp:category>9Slide.vn</cp:category>
</cp:coreProperties>
</file>