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35"/>
  </p:notesMasterIdLst>
  <p:sldIdLst>
    <p:sldId id="267" r:id="rId5"/>
    <p:sldId id="257" r:id="rId6"/>
    <p:sldId id="376" r:id="rId7"/>
    <p:sldId id="430" r:id="rId8"/>
    <p:sldId id="429" r:id="rId9"/>
    <p:sldId id="262" r:id="rId10"/>
    <p:sldId id="263" r:id="rId11"/>
    <p:sldId id="305" r:id="rId12"/>
    <p:sldId id="304" r:id="rId13"/>
    <p:sldId id="422" r:id="rId14"/>
    <p:sldId id="312" r:id="rId15"/>
    <p:sldId id="265" r:id="rId16"/>
    <p:sldId id="266" r:id="rId17"/>
    <p:sldId id="276" r:id="rId18"/>
    <p:sldId id="349" r:id="rId19"/>
    <p:sldId id="346" r:id="rId20"/>
    <p:sldId id="414" r:id="rId21"/>
    <p:sldId id="431" r:id="rId22"/>
    <p:sldId id="415" r:id="rId23"/>
    <p:sldId id="416" r:id="rId24"/>
    <p:sldId id="417" r:id="rId25"/>
    <p:sldId id="374" r:id="rId26"/>
    <p:sldId id="352" r:id="rId27"/>
    <p:sldId id="428" r:id="rId28"/>
    <p:sldId id="432" r:id="rId29"/>
    <p:sldId id="264" r:id="rId30"/>
    <p:sldId id="433" r:id="rId31"/>
    <p:sldId id="434" r:id="rId32"/>
    <p:sldId id="358" r:id="rId33"/>
    <p:sldId id="33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79" d="100"/>
          <a:sy n="79" d="100"/>
        </p:scale>
        <p:origin x="420" y="9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9505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1" r:id="rId1"/>
    <p:sldLayoutId id="2147483715" r:id="rId2"/>
    <p:sldLayoutId id="2147483716"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audio" Target="../media/audio2.wav"/><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1.gif"/><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wmf"/><Relationship Id="rId4" Type="http://schemas.openxmlformats.org/officeDocument/2006/relationships/audio" Target="../media/audio3.wav"/><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3.sv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openxmlformats.org/officeDocument/2006/relationships/image" Target="../media/image22.png"/><Relationship Id="rId7" Type="http://schemas.openxmlformats.org/officeDocument/2006/relationships/image" Target="../media/image56.png"/><Relationship Id="rId12" Type="http://schemas.openxmlformats.org/officeDocument/2006/relationships/image" Target="../media/image69.svg"/><Relationship Id="rId2" Type="http://schemas.openxmlformats.org/officeDocument/2006/relationships/image" Target="../media/image21.jpeg"/><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5.wav"/><Relationship Id="rId1" Type="http://schemas.openxmlformats.org/officeDocument/2006/relationships/slideLayout" Target="../slideLayouts/slideLayout3.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9.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47"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a:t>
            </a:r>
            <a:r>
              <a:rPr lang="en-US" sz="2800" dirty="0" err="1" smtClean="0">
                <a:solidFill>
                  <a:srgbClr val="FF0000"/>
                </a:solidFill>
                <a:latin typeface="Cambria" panose="02040503050406030204" pitchFamily="18" charset="0"/>
                <a:ea typeface="Cambria" panose="02040503050406030204" pitchFamily="18" charset="0"/>
              </a:rPr>
              <a:t>ôn</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để làm ra hạt cốm cần rất nhiều sự góp sức của thiên nhiên và con người. Đó là đất để người nông dân trồng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cấy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lúa (màu nâu), là nắng gió để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nuôi lúa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lớn</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912947" cy="3245117"/>
            <a:chOff x="229941" y="2058161"/>
            <a:chExt cx="10912947" cy="3245117"/>
          </a:xfrm>
        </p:grpSpPr>
        <p:sp>
          <p:nvSpPr>
            <p:cNvPr id="6" name="TextBox 5">
              <a:extLst>
                <a:ext uri="{FF2B5EF4-FFF2-40B4-BE49-F238E27FC236}">
                  <a16:creationId xmlns:a16="http://schemas.microsoft.com/office/drawing/2014/main" id="{E080EEE9-3AFA-B0DD-5A13-888349540C0D}"/>
                </a:ext>
              </a:extLst>
            </p:cNvPr>
            <p:cNvSpPr txBox="1"/>
            <p:nvPr/>
          </p:nvSpPr>
          <p:spPr>
            <a:xfrm>
              <a:off x="1014735" y="2340765"/>
              <a:ext cx="10128153" cy="2962513"/>
            </a:xfrm>
            <a:prstGeom prst="roundRect">
              <a:avLst/>
            </a:prstGeom>
            <a:solidFill>
              <a:srgbClr val="CCFFCC"/>
            </a:solidFill>
            <a:ln w="38100">
              <a:solidFill>
                <a:schemeClr val="accent5">
                  <a:lumMod val="50000"/>
                </a:schemeClr>
              </a:solidFill>
            </a:ln>
          </p:spPr>
          <p:txBody>
            <a:bodyPr wrap="square" rtlCol="0">
              <a:spAutoFit/>
            </a:bodyPr>
            <a:lstStyle/>
            <a:p>
              <a:pPr marL="571500" lvl="0" indent="-571500" algn="just">
                <a:buFont typeface="Wingdings" panose="05000000000000000000" pitchFamily="2" charset="2"/>
                <a:buChar char="Ø"/>
                <a:defRPr/>
              </a:pPr>
              <a:r>
                <a:rPr lang="nl-NL" sz="2800" dirty="0">
                  <a:latin typeface="Times New Roman" panose="02020603050405020304" pitchFamily="18" charset="0"/>
                  <a:cs typeface="Times New Roman" panose="02020603050405020304" pitchFamily="18" charset="0"/>
                </a:rPr>
                <a:t>Cốm là thức </a:t>
              </a:r>
              <a:r>
                <a:rPr lang="nl-NL" sz="2800" dirty="0" smtClean="0">
                  <a:latin typeface="Times New Roman" panose="02020603050405020304" pitchFamily="18" charset="0"/>
                  <a:cs typeface="Times New Roman" panose="02020603050405020304" pitchFamily="18" charset="0"/>
                </a:rPr>
                <a:t>quà </a:t>
              </a:r>
              <a:r>
                <a:rPr lang="nl-NL" sz="2800" dirty="0">
                  <a:latin typeface="Times New Roman" panose="02020603050405020304" pitchFamily="18" charset="0"/>
                  <a:cs typeface="Times New Roman" panose="02020603050405020304" pitchFamily="18" charset="0"/>
                </a:rPr>
                <a:t>đặc trưng của Hà Nội, vì ở khổ thơ cuối có nhắc đến Hồ Gươm ( Hồ Gươm chớp đôi mắt biếc/ Nhắc mùa hương cốm vừa lên.), gắn liền với làng cốm nổi tiếng ở Hà Nội ( làng Vòng). Cốm làng Vòng ở Hà Nội còn được dùng làm quà cho khắp mọi miền đất nước, còn là món quà quý cho những người con xa quê ở nước ngoài.</a:t>
              </a:r>
              <a:endParaRPr kumimoji="0" lang="en-US" sz="2800" b="0" i="0" u="none" strike="noStrike" kern="1200" cap="none" spc="0" normalizeH="0" baseline="0" noProof="0" dirty="0">
                <a:ln>
                  <a:noFill/>
                </a:ln>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đúng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ngữ</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điệu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Gợi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vẻ</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nhiên</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ngàng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mở</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giọng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cảm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tâm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tiếp</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theo</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kể</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về</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quá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làm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ra</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hạt</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cốm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Hạt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a:t>
            </a:r>
            <a:r>
              <a:rPr lang="en-US" sz="2400" dirty="0">
                <a:solidFill>
                  <a:srgbClr val="000000"/>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b</a:t>
            </a:r>
            <a:r>
              <a:rPr lang="en-US" sz="2400" dirty="0">
                <a:solidFill>
                  <a:srgbClr val="000000"/>
                </a:solidFill>
                <a:latin typeface="Cambria" panose="02040503050406030204" pitchFamily="18" charset="0"/>
                <a:ea typeface="Cambria" panose="02040503050406030204" pitchFamily="18" charset="0"/>
              </a:rPr>
              <a:t>à</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sàng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s</a:t>
            </a:r>
            <a:r>
              <a:rPr lang="en-US" sz="2400" dirty="0" err="1" smtClean="0">
                <a:solidFill>
                  <a:srgbClr val="000000"/>
                </a:solidFill>
                <a:latin typeface="Cambria" panose="02040503050406030204" pitchFamily="18" charset="0"/>
                <a:ea typeface="Cambria" panose="02040503050406030204" pitchFamily="18" charset="0"/>
              </a:rPr>
              <a:t>ảy</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latin typeface="Times New Roman" panose="02020603050405020304" pitchFamily="18" charset="0"/>
                <a:cs typeface="Times New Roman" panose="02020603050405020304" pitchFamily="18" charset="0"/>
              </a:rPr>
              <a:t>N</a:t>
            </a:r>
            <a:r>
              <a:rPr lang="vi-VN" sz="4800" dirty="0">
                <a:solidFill>
                  <a:schemeClr val="tx1"/>
                </a:solidFill>
                <a:latin typeface="Times New Roman" panose="02020603050405020304" pitchFamily="18" charset="0"/>
                <a:cs typeface="Times New Roman" panose="02020603050405020304" pitchFamily="18" charset="0"/>
              </a:rPr>
              <a:t>êu cảm xúc, suy nghĩ của mình sau khi đọc bài </a:t>
            </a:r>
            <a:r>
              <a:rPr lang="vi-VN" sz="4800" dirty="0" smtClean="0">
                <a:solidFill>
                  <a:schemeClr val="tx1"/>
                </a:solidFill>
                <a:latin typeface="Times New Roman" panose="02020603050405020304" pitchFamily="18" charset="0"/>
                <a:cs typeface="Times New Roman" panose="02020603050405020304" pitchFamily="18" charset="0"/>
              </a:rPr>
              <a:t>thơ</a:t>
            </a:r>
            <a:r>
              <a:rPr lang="en-US" sz="4800" dirty="0" smtClean="0">
                <a:solidFill>
                  <a:schemeClr val="tx1"/>
                </a:solidFill>
                <a:latin typeface="Times New Roman" panose="02020603050405020304" pitchFamily="18" charset="0"/>
                <a:cs typeface="Times New Roman" panose="02020603050405020304" pitchFamily="18" charset="0"/>
              </a:rPr>
              <a:t>?</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a:t>
              </a:r>
              <a:r>
                <a:rPr lang="en-US" sz="3200" dirty="0" err="1" smtClean="0">
                  <a:solidFill>
                    <a:prstClr val="black"/>
                  </a:solidFill>
                  <a:latin typeface="Cambria" panose="02040503050406030204" pitchFamily="18" charset="0"/>
                  <a:ea typeface="Cambria" panose="02040503050406030204" pitchFamily="18" charset="0"/>
                </a:rPr>
                <a:t>ch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iến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852769"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
        <p:nvSpPr>
          <p:cNvPr id="2" name="TextBox 1"/>
          <p:cNvSpPr txBox="1"/>
          <p:nvPr/>
        </p:nvSpPr>
        <p:spPr>
          <a:xfrm>
            <a:off x="1004455" y="2875002"/>
            <a:ext cx="10183090" cy="1107996"/>
          </a:xfrm>
          <a:prstGeom prst="rect">
            <a:avLst/>
          </a:prstGeom>
          <a:noFill/>
        </p:spPr>
        <p:txBody>
          <a:bodyPr wrap="square" rtlCol="0">
            <a:spAutoFit/>
          </a:bodyPr>
          <a:lstStyle/>
          <a:p>
            <a:r>
              <a:rPr lang="en-US" sz="6600" dirty="0" smtClean="0">
                <a:solidFill>
                  <a:srgbClr val="C00000"/>
                </a:solidFill>
                <a:latin typeface="Baskerville Old Face" panose="02020602080505020303" pitchFamily="18" charset="0"/>
              </a:rPr>
              <a:t>HƯƠNG CỐM MÙA THU</a:t>
            </a:r>
            <a:endParaRPr lang="en-US" sz="6600" dirty="0">
              <a:solidFill>
                <a:srgbClr val="C00000"/>
              </a:solidFill>
              <a:latin typeface="Baskerville Old Face" panose="02020602080505020303" pitchFamily="18" charset="0"/>
            </a:endParaRPr>
          </a:p>
        </p:txBody>
      </p:sp>
    </p:spTree>
    <p:extLst>
      <p:ext uri="{BB962C8B-B14F-4D97-AF65-F5344CB8AC3E}">
        <p14:creationId xmlns:p14="http://schemas.microsoft.com/office/powerpoint/2010/main" val="2824855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endParaRPr lang="en-US" sz="2400" b="0" i="0" dirty="0" smtClean="0">
              <a:solidFill>
                <a:srgbClr val="000000"/>
              </a:solidFill>
              <a:effectLst/>
              <a:latin typeface="Cambria" panose="02040503050406030204" pitchFamily="18" charset="0"/>
              <a:ea typeface="Cambria" panose="02040503050406030204" pitchFamily="18" charset="0"/>
            </a:endParaRPr>
          </a:p>
          <a:p>
            <a:pPr algn="just"/>
            <a:r>
              <a:rPr lang="vi-VN" sz="2400" b="0" i="0" dirty="0" smtClean="0">
                <a:solidFill>
                  <a:srgbClr val="000000"/>
                </a:solidFill>
                <a:effectLst/>
                <a:latin typeface="Cambria" panose="02040503050406030204" pitchFamily="18" charset="0"/>
                <a:ea typeface="Cambria" panose="02040503050406030204" pitchFamily="18" charset="0"/>
              </a:rPr>
              <a:t>Hạt </a:t>
            </a:r>
            <a:r>
              <a:rPr lang="vi-VN" sz="2400" b="0" i="0" dirty="0">
                <a:solidFill>
                  <a:srgbClr val="000000"/>
                </a:solidFill>
                <a:effectLst/>
                <a:latin typeface="Cambria" panose="02040503050406030204" pitchFamily="18" charset="0"/>
                <a:ea typeface="Cambria" panose="02040503050406030204" pitchFamily="18" charset="0"/>
              </a:rPr>
              <a:t>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a:t>
            </a:r>
            <a:r>
              <a:rPr lang="vi-VN" sz="2400" b="0" i="0" dirty="0" smtClean="0">
                <a:solidFill>
                  <a:srgbClr val="000000"/>
                </a:solidFill>
                <a:effectLst/>
                <a:latin typeface="Cambria" panose="02040503050406030204" pitchFamily="18" charset="0"/>
                <a:ea typeface="Cambria" panose="02040503050406030204" pitchFamily="18" charset="0"/>
              </a:rPr>
              <a:t>m</a:t>
            </a:r>
            <a:r>
              <a:rPr lang="en-US" sz="2400" dirty="0">
                <a:solidFill>
                  <a:srgbClr val="000000"/>
                </a:solidFill>
                <a:latin typeface="Cambria" panose="02040503050406030204" pitchFamily="18" charset="0"/>
                <a:ea typeface="Cambria" panose="02040503050406030204" pitchFamily="18" charset="0"/>
              </a:rPr>
              <a:t>ẹ</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tay </a:t>
            </a:r>
            <a:r>
              <a:rPr lang="vi-VN" sz="2400" b="0" i="0" dirty="0" smtClean="0">
                <a:solidFill>
                  <a:srgbClr val="000000"/>
                </a:solidFill>
                <a:effectLst/>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à</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sàng </a:t>
            </a:r>
            <a:r>
              <a:rPr lang="vi-VN" sz="2400" b="0" i="0" dirty="0" smtClean="0">
                <a:solidFill>
                  <a:srgbClr val="000000"/>
                </a:solidFill>
                <a:effectLst/>
                <a:latin typeface="Cambria" panose="02040503050406030204" pitchFamily="18" charset="0"/>
                <a:ea typeface="Cambria" panose="02040503050406030204" pitchFamily="18" charset="0"/>
              </a:rPr>
              <a:t>s</a:t>
            </a:r>
            <a:r>
              <a:rPr lang="en-US" sz="2400" dirty="0" err="1" smtClean="0">
                <a:solidFill>
                  <a:srgbClr val="000000"/>
                </a:solidFill>
                <a:latin typeface="Cambria" panose="02040503050406030204" pitchFamily="18" charset="0"/>
                <a:ea typeface="Cambria" panose="02040503050406030204" pitchFamily="18" charset="0"/>
              </a:rPr>
              <a:t>ảy</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sàng</a:t>
              </a:r>
              <a: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lùa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customXml/itemProps3.xml><?xml version="1.0" encoding="utf-8"?>
<ds:datastoreItem xmlns:ds="http://schemas.openxmlformats.org/officeDocument/2006/customXml" ds:itemID="{93ED9EF5-CF86-4AC8-B414-1A03C4613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928</TotalTime>
  <Words>1241</Words>
  <Application>Microsoft Office PowerPoint</Application>
  <PresentationFormat>Widescreen</PresentationFormat>
  <Paragraphs>101</Paragraphs>
  <Slides>30</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Baskerville Old Face</vt:lpstr>
      <vt:lpstr>Calibri</vt:lpstr>
      <vt:lpstr>Cambria</vt:lpstr>
      <vt:lpstr>Coiny</vt:lpstr>
      <vt:lpstr>等线</vt:lpstr>
      <vt:lpstr>Roboto</vt:lpstr>
      <vt:lpstr>Times New Roman</vt:lpstr>
      <vt:lpstr>UTM Mother</vt:lpstr>
      <vt:lpstr>UVN Banh Mi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Windows 10</cp:lastModifiedBy>
  <cp:revision>51</cp:revision>
  <dcterms:created xsi:type="dcterms:W3CDTF">2023-07-30T15:19:28Z</dcterms:created>
  <dcterms:modified xsi:type="dcterms:W3CDTF">2025-03-05T09:55:32Z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