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97" r:id="rId3"/>
    <p:sldId id="299" r:id="rId4"/>
    <p:sldId id="270" r:id="rId5"/>
    <p:sldId id="316" r:id="rId6"/>
    <p:sldId id="317" r:id="rId7"/>
    <p:sldId id="314" r:id="rId8"/>
    <p:sldId id="315" r:id="rId9"/>
    <p:sldId id="272" r:id="rId10"/>
    <p:sldId id="273" r:id="rId11"/>
    <p:sldId id="274" r:id="rId12"/>
    <p:sldId id="275" r:id="rId13"/>
    <p:sldId id="318" r:id="rId14"/>
    <p:sldId id="276" r:id="rId15"/>
    <p:sldId id="319" r:id="rId16"/>
    <p:sldId id="321" r:id="rId17"/>
    <p:sldId id="320" r:id="rId18"/>
    <p:sldId id="323" r:id="rId19"/>
    <p:sldId id="324" r:id="rId20"/>
    <p:sldId id="325"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FAF07"/>
    <a:srgbClr val="1A5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12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49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465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1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61.svg"/><Relationship Id="rId5" Type="http://schemas.openxmlformats.org/officeDocument/2006/relationships/image" Target="../media/image17.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61.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gif"/><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itting on a couch looking at a ship&#10;&#10;Description automatically generated">
            <a:extLst>
              <a:ext uri="{FF2B5EF4-FFF2-40B4-BE49-F238E27FC236}">
                <a16:creationId xmlns:a16="http://schemas.microsoft.com/office/drawing/2014/main" id="{3D688E5D-9DD7-D92E-C793-1238A38D9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1"/>
            <a:ext cx="12191999" cy="6858000"/>
          </a:xfrm>
          <a:prstGeom prst="rect">
            <a:avLst/>
          </a:prstGeom>
        </p:spPr>
      </p:pic>
      <p:pic>
        <p:nvPicPr>
          <p:cNvPr id="17" name="Picture 16">
            <a:extLst>
              <a:ext uri="{FF2B5EF4-FFF2-40B4-BE49-F238E27FC236}">
                <a16:creationId xmlns:a16="http://schemas.microsoft.com/office/drawing/2014/main" id="{49898F66-B7AA-50ED-8953-BA1C03678A32}"/>
              </a:ext>
            </a:extLst>
          </p:cNvPr>
          <p:cNvPicPr>
            <a:picLocks noChangeAspect="1"/>
          </p:cNvPicPr>
          <p:nvPr/>
        </p:nvPicPr>
        <p:blipFill>
          <a:blip r:embed="rId3"/>
          <a:stretch>
            <a:fillRect/>
          </a:stretch>
        </p:blipFill>
        <p:spPr>
          <a:xfrm>
            <a:off x="3227480" y="1951662"/>
            <a:ext cx="8114479" cy="1694835"/>
          </a:xfrm>
          <a:prstGeom prst="rect">
            <a:avLst/>
          </a:prstGeom>
        </p:spPr>
      </p:pic>
      <p:pic>
        <p:nvPicPr>
          <p:cNvPr id="18" name="Picture 17">
            <a:extLst>
              <a:ext uri="{FF2B5EF4-FFF2-40B4-BE49-F238E27FC236}">
                <a16:creationId xmlns:a16="http://schemas.microsoft.com/office/drawing/2014/main" id="{2596B391-1B05-C403-F173-FB7A1ADE3683}"/>
              </a:ext>
            </a:extLst>
          </p:cNvPr>
          <p:cNvPicPr>
            <a:picLocks noChangeAspect="1"/>
          </p:cNvPicPr>
          <p:nvPr/>
        </p:nvPicPr>
        <p:blipFill>
          <a:blip r:embed="rId4"/>
          <a:stretch>
            <a:fillRect/>
          </a:stretch>
        </p:blipFill>
        <p:spPr>
          <a:xfrm rot="20731872">
            <a:off x="5037890" y="324487"/>
            <a:ext cx="5199590" cy="2461139"/>
          </a:xfrm>
          <a:prstGeom prst="rect">
            <a:avLst/>
          </a:prstGeom>
        </p:spPr>
      </p:pic>
    </p:spTree>
    <p:extLst>
      <p:ext uri="{BB962C8B-B14F-4D97-AF65-F5344CB8AC3E}">
        <p14:creationId xmlns:p14="http://schemas.microsoft.com/office/powerpoint/2010/main" val="220395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529101" y="612454"/>
            <a:ext cx="8755656" cy="1477328"/>
          </a:xfrm>
          <a:prstGeom prst="rect">
            <a:avLst/>
          </a:prstGeom>
        </p:spPr>
        <p:txBody>
          <a:bodyPr lIns="0" tIns="0" rIns="0" bIns="0" rtlCol="0" anchor="t">
            <a:spAutoFit/>
          </a:bodyPr>
          <a:lstStyle/>
          <a:p>
            <a:pPr algn="just"/>
            <a:r>
              <a:rPr lang="vi-VN" sz="3200" b="1">
                <a:solidFill>
                  <a:srgbClr val="231F20"/>
                </a:solidFill>
                <a:latin typeface="Cambria"/>
              </a:rPr>
              <a:t>Những chi tiết nào cho thấy bố bạn nhỏ phải vượt qua nhiều khó khăn, vất vả để bảo vệ biển đảo của Tổ quốc?</a:t>
            </a:r>
            <a:endParaRPr lang="en-US" sz="3200" b="1" dirty="0">
              <a:solidFill>
                <a:srgbClr val="231F20"/>
              </a:solidFill>
              <a:latin typeface="Cambria"/>
            </a:endParaRPr>
          </a:p>
        </p:txBody>
      </p:sp>
      <p:pic>
        <p:nvPicPr>
          <p:cNvPr id="27" name="Hình ảnh 26">
            <a:extLst>
              <a:ext uri="{FF2B5EF4-FFF2-40B4-BE49-F238E27FC236}">
                <a16:creationId xmlns:a16="http://schemas.microsoft.com/office/drawing/2014/main" id="{079F2727-5388-5139-7854-C9B3EB569333}"/>
              </a:ext>
            </a:extLst>
          </p:cNvPr>
          <p:cNvPicPr>
            <a:picLocks noChangeAspect="1"/>
          </p:cNvPicPr>
          <p:nvPr/>
        </p:nvPicPr>
        <p:blipFill>
          <a:blip r:embed="rId2"/>
          <a:stretch>
            <a:fillRect/>
          </a:stretch>
        </p:blipFill>
        <p:spPr>
          <a:xfrm>
            <a:off x="685801" y="709945"/>
            <a:ext cx="1786283" cy="1329043"/>
          </a:xfrm>
          <a:prstGeom prst="rect">
            <a:avLst/>
          </a:prstGeom>
        </p:spPr>
      </p:pic>
      <p:grpSp>
        <p:nvGrpSpPr>
          <p:cNvPr id="2" name="Nhóm 3">
            <a:extLst>
              <a:ext uri="{FF2B5EF4-FFF2-40B4-BE49-F238E27FC236}">
                <a16:creationId xmlns:a16="http://schemas.microsoft.com/office/drawing/2014/main" id="{8EBCF627-C463-FFBE-7D7B-03E6F8AB0B41}"/>
              </a:ext>
            </a:extLst>
          </p:cNvPr>
          <p:cNvGrpSpPr/>
          <p:nvPr/>
        </p:nvGrpSpPr>
        <p:grpSpPr>
          <a:xfrm>
            <a:off x="645161" y="2322546"/>
            <a:ext cx="10877308" cy="2940334"/>
            <a:chOff x="685801" y="4821906"/>
            <a:chExt cx="10877308" cy="1350294"/>
          </a:xfrm>
        </p:grpSpPr>
        <p:sp>
          <p:nvSpPr>
            <p:cNvPr id="4" name="Freeform 21">
              <a:extLst>
                <a:ext uri="{FF2B5EF4-FFF2-40B4-BE49-F238E27FC236}">
                  <a16:creationId xmlns:a16="http://schemas.microsoft.com/office/drawing/2014/main" id="{21737CB5-8580-240D-25C6-664086D99746}"/>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6" name="TextBox 24">
              <a:extLst>
                <a:ext uri="{FF2B5EF4-FFF2-40B4-BE49-F238E27FC236}">
                  <a16:creationId xmlns:a16="http://schemas.microsoft.com/office/drawing/2014/main" id="{A5B2C8F8-E663-1D91-4822-A230B68C7328}"/>
                </a:ext>
              </a:extLst>
            </p:cNvPr>
            <p:cNvSpPr txBox="1"/>
            <p:nvPr/>
          </p:nvSpPr>
          <p:spPr>
            <a:xfrm>
              <a:off x="847321" y="4969214"/>
              <a:ext cx="10552200" cy="961191"/>
            </a:xfrm>
            <a:prstGeom prst="rect">
              <a:avLst/>
            </a:prstGeom>
          </p:spPr>
          <p:txBody>
            <a:bodyPr wrap="square" lIns="0" tIns="0" rIns="0" bIns="0" rtlCol="0" anchor="t">
              <a:spAutoFit/>
            </a:bodyPr>
            <a:lstStyle/>
            <a:p>
              <a:pPr algn="just">
                <a:spcBef>
                  <a:spcPct val="0"/>
                </a:spcBef>
              </a:pPr>
              <a:r>
                <a:rPr lang="vi-VN" sz="3600" dirty="0">
                  <a:solidFill>
                    <a:srgbClr val="000000"/>
                  </a:solidFill>
                  <a:latin typeface="Cambria"/>
                </a:rPr>
                <a:t>Những chi tiết cho thấy bố bạn nhỏ phải vượt qua nhiều khó khăn, vất vả để bảo vệ biển đảo của Tổ quốc là: </a:t>
              </a:r>
              <a:r>
                <a:rPr lang="vi-VN" sz="3600" b="1" dirty="0">
                  <a:solidFill>
                    <a:srgbClr val="000000"/>
                  </a:solidFill>
                  <a:latin typeface="Cambria"/>
                </a:rPr>
                <a:t>cơn bão chờ phía trước, dải đá ngầm, áo đọng muối khô, da nhận mùi nắng khét.</a:t>
              </a:r>
              <a:endParaRPr lang="en-US" sz="3600" b="1" dirty="0">
                <a:solidFill>
                  <a:srgbClr val="000000"/>
                </a:solidFill>
                <a:latin typeface="Cambri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468141" y="667802"/>
            <a:ext cx="8755656" cy="984885"/>
          </a:xfrm>
          <a:prstGeom prst="rect">
            <a:avLst/>
          </a:prstGeom>
        </p:spPr>
        <p:txBody>
          <a:bodyPr lIns="0" tIns="0" rIns="0" bIns="0" rtlCol="0" anchor="t">
            <a:spAutoFit/>
          </a:bodyPr>
          <a:lstStyle/>
          <a:p>
            <a:pPr algn="just"/>
            <a:r>
              <a:rPr lang="vi-VN" sz="3200" b="1">
                <a:solidFill>
                  <a:srgbClr val="231F20"/>
                </a:solidFill>
                <a:latin typeface="Cambria"/>
              </a:rPr>
              <a:t>Theo em, vì sao trong thư bố bạn nhỏ không kể về những khó khăn, vất vả của mình?</a:t>
            </a:r>
            <a:endParaRPr lang="en-US" sz="3200" b="1" dirty="0">
              <a:solidFill>
                <a:srgbClr val="231F20"/>
              </a:solidFill>
              <a:latin typeface="Cambria"/>
            </a:endParaRPr>
          </a:p>
        </p:txBody>
      </p:sp>
      <p:grpSp>
        <p:nvGrpSpPr>
          <p:cNvPr id="26" name="Nhóm 25">
            <a:extLst>
              <a:ext uri="{FF2B5EF4-FFF2-40B4-BE49-F238E27FC236}">
                <a16:creationId xmlns:a16="http://schemas.microsoft.com/office/drawing/2014/main" id="{E2C1D8C1-AA0C-AD1A-05CB-43B6CD4D25CC}"/>
              </a:ext>
            </a:extLst>
          </p:cNvPr>
          <p:cNvGrpSpPr/>
          <p:nvPr/>
        </p:nvGrpSpPr>
        <p:grpSpPr>
          <a:xfrm>
            <a:off x="1021192" y="1937191"/>
            <a:ext cx="7746888" cy="3711769"/>
            <a:chOff x="657337" y="2011675"/>
            <a:chExt cx="6859624" cy="4051931"/>
          </a:xfrm>
        </p:grpSpPr>
        <p:sp>
          <p:nvSpPr>
            <p:cNvPr id="21" name="Freeform 21"/>
            <p:cNvSpPr/>
            <p:nvPr/>
          </p:nvSpPr>
          <p:spPr>
            <a:xfrm>
              <a:off x="657337" y="2011675"/>
              <a:ext cx="6859624" cy="4051931"/>
            </a:xfrm>
            <a:custGeom>
              <a:avLst/>
              <a:gdLst/>
              <a:ahLst/>
              <a:cxnLst/>
              <a:rect l="l" t="t" r="r" b="b"/>
              <a:pathLst>
                <a:path w="8157995" h="6230669">
                  <a:moveTo>
                    <a:pt x="0" y="0"/>
                  </a:moveTo>
                  <a:lnTo>
                    <a:pt x="8157995" y="0"/>
                  </a:lnTo>
                  <a:lnTo>
                    <a:pt x="8157995" y="6230669"/>
                  </a:lnTo>
                  <a:lnTo>
                    <a:pt x="0" y="6230669"/>
                  </a:lnTo>
                  <a:lnTo>
                    <a:pt x="0" y="0"/>
                  </a:lnTo>
                  <a:close/>
                </a:path>
              </a:pathLst>
            </a:custGeom>
            <a:blipFill>
              <a:blip r:embed="rId2"/>
              <a:stretch>
                <a:fillRect/>
              </a:stretch>
            </a:blipFill>
          </p:spPr>
          <p:txBody>
            <a:bodyPr/>
            <a:lstStyle/>
            <a:p>
              <a:endParaRPr lang="en-US"/>
            </a:p>
          </p:txBody>
        </p:sp>
        <p:sp>
          <p:nvSpPr>
            <p:cNvPr id="24" name="TextBox 24"/>
            <p:cNvSpPr txBox="1"/>
            <p:nvPr/>
          </p:nvSpPr>
          <p:spPr>
            <a:xfrm>
              <a:off x="800465" y="2800829"/>
              <a:ext cx="6561033" cy="2462213"/>
            </a:xfrm>
            <a:prstGeom prst="rect">
              <a:avLst/>
            </a:prstGeom>
          </p:spPr>
          <p:txBody>
            <a:bodyPr wrap="square" lIns="0" tIns="0" rIns="0" bIns="0" rtlCol="0" anchor="t">
              <a:spAutoFit/>
            </a:bodyPr>
            <a:lstStyle/>
            <a:p>
              <a:pPr algn="just"/>
              <a:r>
                <a:rPr lang="en-US" sz="4000" dirty="0">
                  <a:solidFill>
                    <a:srgbClr val="000000"/>
                  </a:solidFill>
                  <a:latin typeface="Cambria"/>
                </a:rPr>
                <a:t>   </a:t>
              </a:r>
              <a:r>
                <a:rPr lang="vi-VN" sz="4000" dirty="0">
                  <a:solidFill>
                    <a:srgbClr val="000000"/>
                  </a:solidFill>
                  <a:latin typeface="Cambria"/>
                </a:rPr>
                <a:t>Trong thư bố bạn nhỏ không kể về những khó khăn, vất vả của mình vì: bố bạn nhỏ không muốn người thân phải lo lắng…</a:t>
              </a:r>
              <a:endParaRPr lang="en-US" sz="4000" dirty="0">
                <a:solidFill>
                  <a:srgbClr val="000000"/>
                </a:solidFill>
                <a:latin typeface="Cambria"/>
              </a:endParaRPr>
            </a:p>
          </p:txBody>
        </p:sp>
      </p:grpSp>
      <p:pic>
        <p:nvPicPr>
          <p:cNvPr id="27" name="Hình ảnh 26">
            <a:extLst>
              <a:ext uri="{FF2B5EF4-FFF2-40B4-BE49-F238E27FC236}">
                <a16:creationId xmlns:a16="http://schemas.microsoft.com/office/drawing/2014/main" id="{25387F03-9A14-0CBC-3619-C487D53A67DB}"/>
              </a:ext>
            </a:extLst>
          </p:cNvPr>
          <p:cNvPicPr>
            <a:picLocks noChangeAspect="1"/>
          </p:cNvPicPr>
          <p:nvPr/>
        </p:nvPicPr>
        <p:blipFill>
          <a:blip r:embed="rId3"/>
          <a:stretch>
            <a:fillRect/>
          </a:stretch>
        </p:blipFill>
        <p:spPr>
          <a:xfrm>
            <a:off x="521375" y="608148"/>
            <a:ext cx="1786283" cy="1329043"/>
          </a:xfrm>
          <a:prstGeom prst="rect">
            <a:avLst/>
          </a:prstGeom>
        </p:spPr>
      </p:pic>
      <p:pic>
        <p:nvPicPr>
          <p:cNvPr id="2" name="Picture 6">
            <a:extLst>
              <a:ext uri="{FF2B5EF4-FFF2-40B4-BE49-F238E27FC236}">
                <a16:creationId xmlns:a16="http://schemas.microsoft.com/office/drawing/2014/main" id="{A30B013C-C6AA-3DB2-71B0-D6B597AAFF9A}"/>
              </a:ext>
            </a:extLst>
          </p:cNvPr>
          <p:cNvPicPr>
            <a:picLocks noChangeAspect="1"/>
          </p:cNvPicPr>
          <p:nvPr/>
        </p:nvPicPr>
        <p:blipFill rotWithShape="1">
          <a:blip r:embed="rId4">
            <a:extLst>
              <a:ext uri="{28A0092B-C50C-407E-A947-70E740481C1C}">
                <a14:useLocalDpi xmlns:a14="http://schemas.microsoft.com/office/drawing/2010/main" val="0"/>
              </a:ext>
            </a:extLst>
          </a:blip>
          <a:srcRect l="50675" r="28693" b="53611"/>
          <a:stretch/>
        </p:blipFill>
        <p:spPr>
          <a:xfrm>
            <a:off x="8735695" y="1698129"/>
            <a:ext cx="2968624" cy="4633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p:nvPr/>
        </p:nvSpPr>
        <p:spPr>
          <a:xfrm>
            <a:off x="511017" y="2641600"/>
            <a:ext cx="1480343" cy="3495192"/>
          </a:xfrm>
          <a:custGeom>
            <a:avLst/>
            <a:gdLst/>
            <a:ahLst/>
            <a:cxnLst/>
            <a:rect l="l" t="t" r="r" b="b"/>
            <a:pathLst>
              <a:path w="2992499" h="6470268">
                <a:moveTo>
                  <a:pt x="0" y="0"/>
                </a:moveTo>
                <a:lnTo>
                  <a:pt x="2992499" y="0"/>
                </a:lnTo>
                <a:lnTo>
                  <a:pt x="2992499" y="6470268"/>
                </a:lnTo>
                <a:lnTo>
                  <a:pt x="0" y="64702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26" name="TextBox 26"/>
          <p:cNvSpPr txBox="1"/>
          <p:nvPr/>
        </p:nvSpPr>
        <p:spPr>
          <a:xfrm>
            <a:off x="2317754" y="594647"/>
            <a:ext cx="9122405" cy="1477328"/>
          </a:xfrm>
          <a:prstGeom prst="rect">
            <a:avLst/>
          </a:prstGeom>
        </p:spPr>
        <p:txBody>
          <a:bodyPr wrap="square" lIns="0" tIns="0" rIns="0" bIns="0" rtlCol="0" anchor="t">
            <a:spAutoFit/>
          </a:bodyPr>
          <a:lstStyle/>
          <a:p>
            <a:pPr algn="just"/>
            <a:r>
              <a:rPr lang="vi-VN" sz="3200" b="1" dirty="0">
                <a:solidFill>
                  <a:srgbClr val="231F20"/>
                </a:solidFill>
                <a:latin typeface="Cambria"/>
              </a:rPr>
              <a:t>Bạn nhỏ đã thể hiện tình cảm của mình với bố qua những hành động, việc làm nào? Em chọn ý nào? Vì sao?</a:t>
            </a:r>
          </a:p>
        </p:txBody>
      </p:sp>
      <p:pic>
        <p:nvPicPr>
          <p:cNvPr id="28" name="Hình ảnh 27">
            <a:extLst>
              <a:ext uri="{FF2B5EF4-FFF2-40B4-BE49-F238E27FC236}">
                <a16:creationId xmlns:a16="http://schemas.microsoft.com/office/drawing/2014/main" id="{935082CC-4949-6376-A977-80553B906C41}"/>
              </a:ext>
            </a:extLst>
          </p:cNvPr>
          <p:cNvPicPr>
            <a:picLocks noChangeAspect="1"/>
          </p:cNvPicPr>
          <p:nvPr/>
        </p:nvPicPr>
        <p:blipFill>
          <a:blip r:embed="rId4"/>
          <a:stretch>
            <a:fillRect/>
          </a:stretch>
        </p:blipFill>
        <p:spPr>
          <a:xfrm>
            <a:off x="531472" y="594647"/>
            <a:ext cx="1786283" cy="1329043"/>
          </a:xfrm>
          <a:prstGeom prst="rect">
            <a:avLst/>
          </a:prstGeom>
        </p:spPr>
      </p:pic>
      <p:grpSp>
        <p:nvGrpSpPr>
          <p:cNvPr id="2" name="Nhóm 3">
            <a:extLst>
              <a:ext uri="{FF2B5EF4-FFF2-40B4-BE49-F238E27FC236}">
                <a16:creationId xmlns:a16="http://schemas.microsoft.com/office/drawing/2014/main" id="{BC1E2C22-C9FC-B913-6F32-9490DB3C8BAF}"/>
              </a:ext>
            </a:extLst>
          </p:cNvPr>
          <p:cNvGrpSpPr/>
          <p:nvPr/>
        </p:nvGrpSpPr>
        <p:grpSpPr>
          <a:xfrm>
            <a:off x="2128521" y="2292066"/>
            <a:ext cx="5328919" cy="1304574"/>
            <a:chOff x="685801" y="4821906"/>
            <a:chExt cx="10877308" cy="1350294"/>
          </a:xfrm>
        </p:grpSpPr>
        <p:sp>
          <p:nvSpPr>
            <p:cNvPr id="3" name="Freeform 21">
              <a:extLst>
                <a:ext uri="{FF2B5EF4-FFF2-40B4-BE49-F238E27FC236}">
                  <a16:creationId xmlns:a16="http://schemas.microsoft.com/office/drawing/2014/main" id="{0D46C447-F856-A2EF-18DA-B28E98117C36}"/>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4" name="TextBox 24">
              <a:extLst>
                <a:ext uri="{FF2B5EF4-FFF2-40B4-BE49-F238E27FC236}">
                  <a16:creationId xmlns:a16="http://schemas.microsoft.com/office/drawing/2014/main" id="{9F917B16-B4FB-5058-1475-35AF69B0B952}"/>
                </a:ext>
              </a:extLst>
            </p:cNvPr>
            <p:cNvSpPr txBox="1"/>
            <p:nvPr/>
          </p:nvSpPr>
          <p:spPr>
            <a:xfrm>
              <a:off x="847321" y="4969214"/>
              <a:ext cx="10552200" cy="254413"/>
            </a:xfrm>
            <a:prstGeom prst="rect">
              <a:avLst/>
            </a:prstGeom>
          </p:spPr>
          <p:txBody>
            <a:bodyPr wrap="square" lIns="0" tIns="0" rIns="0" bIns="0" rtlCol="0" anchor="t">
              <a:spAutoFit/>
            </a:bodyPr>
            <a:lstStyle/>
            <a:p>
              <a:pPr algn="just">
                <a:spcBef>
                  <a:spcPct val="0"/>
                </a:spcBef>
              </a:pPr>
              <a:r>
                <a:rPr lang="en-US" sz="3600" b="1" dirty="0">
                  <a:solidFill>
                    <a:srgbClr val="000000"/>
                  </a:solidFill>
                  <a:latin typeface="Cambria"/>
                </a:rPr>
                <a:t>A. </a:t>
              </a:r>
              <a:r>
                <a:rPr lang="en-US" sz="3600" b="1" dirty="0" err="1">
                  <a:solidFill>
                    <a:srgbClr val="000000"/>
                  </a:solidFill>
                  <a:latin typeface="Cambria"/>
                </a:rPr>
                <a:t>Làm</a:t>
              </a:r>
              <a:r>
                <a:rPr lang="en-US" sz="3600" b="1" dirty="0">
                  <a:solidFill>
                    <a:srgbClr val="000000"/>
                  </a:solidFill>
                  <a:latin typeface="Cambria"/>
                </a:rPr>
                <a:t> </a:t>
              </a:r>
              <a:r>
                <a:rPr lang="en-US" sz="3600" b="1" dirty="0" err="1">
                  <a:solidFill>
                    <a:srgbClr val="000000"/>
                  </a:solidFill>
                  <a:latin typeface="Cambria"/>
                </a:rPr>
                <a:t>quen</a:t>
              </a:r>
              <a:r>
                <a:rPr lang="en-US" sz="3600" b="1" dirty="0">
                  <a:solidFill>
                    <a:srgbClr val="000000"/>
                  </a:solidFill>
                  <a:latin typeface="Cambria"/>
                </a:rPr>
                <a:t> </a:t>
              </a:r>
              <a:r>
                <a:rPr lang="en-US" sz="3600" b="1" dirty="0" err="1">
                  <a:solidFill>
                    <a:srgbClr val="000000"/>
                  </a:solidFill>
                  <a:latin typeface="Cambria"/>
                </a:rPr>
                <a:t>với</a:t>
              </a:r>
              <a:r>
                <a:rPr lang="en-US" sz="3600" b="1" dirty="0">
                  <a:solidFill>
                    <a:srgbClr val="000000"/>
                  </a:solidFill>
                  <a:latin typeface="Cambria"/>
                </a:rPr>
                <a:t> </a:t>
              </a:r>
              <a:r>
                <a:rPr lang="en-US" sz="3600" b="1" dirty="0" err="1">
                  <a:solidFill>
                    <a:srgbClr val="000000"/>
                  </a:solidFill>
                  <a:latin typeface="Cambria"/>
                </a:rPr>
                <a:t>cuộc</a:t>
              </a:r>
              <a:r>
                <a:rPr lang="en-US" sz="3600" b="1" dirty="0">
                  <a:solidFill>
                    <a:srgbClr val="000000"/>
                  </a:solidFill>
                  <a:latin typeface="Cambria"/>
                </a:rPr>
                <a:t> </a:t>
              </a:r>
              <a:r>
                <a:rPr lang="en-US" sz="3600" b="1" dirty="0" err="1">
                  <a:solidFill>
                    <a:srgbClr val="000000"/>
                  </a:solidFill>
                  <a:latin typeface="Cambria"/>
                </a:rPr>
                <a:t>sống</a:t>
              </a:r>
              <a:r>
                <a:rPr lang="en-US" sz="3600" b="1" dirty="0">
                  <a:solidFill>
                    <a:srgbClr val="000000"/>
                  </a:solidFill>
                  <a:latin typeface="Cambria"/>
                </a:rPr>
                <a:t> </a:t>
              </a:r>
              <a:r>
                <a:rPr lang="en-US" sz="3600" b="1" dirty="0" err="1">
                  <a:solidFill>
                    <a:srgbClr val="000000"/>
                  </a:solidFill>
                  <a:latin typeface="Cambria"/>
                </a:rPr>
                <a:t>vắng</a:t>
              </a:r>
              <a:r>
                <a:rPr lang="en-US" sz="3600" b="1" dirty="0">
                  <a:solidFill>
                    <a:srgbClr val="000000"/>
                  </a:solidFill>
                  <a:latin typeface="Cambria"/>
                </a:rPr>
                <a:t> </a:t>
              </a:r>
              <a:r>
                <a:rPr lang="en-US" sz="3600" b="1" dirty="0" err="1">
                  <a:solidFill>
                    <a:srgbClr val="000000"/>
                  </a:solidFill>
                  <a:latin typeface="Cambria"/>
                </a:rPr>
                <a:t>bố</a:t>
              </a:r>
              <a:endParaRPr lang="en-US" sz="3600" b="1" dirty="0">
                <a:solidFill>
                  <a:srgbClr val="000000"/>
                </a:solidFill>
                <a:latin typeface="Cambria"/>
              </a:endParaRPr>
            </a:p>
          </p:txBody>
        </p:sp>
      </p:grpSp>
      <p:grpSp>
        <p:nvGrpSpPr>
          <p:cNvPr id="5" name="Nhóm 3">
            <a:extLst>
              <a:ext uri="{FF2B5EF4-FFF2-40B4-BE49-F238E27FC236}">
                <a16:creationId xmlns:a16="http://schemas.microsoft.com/office/drawing/2014/main" id="{C886CE7A-0BC9-6C9A-A8A6-9AB28B531D6B}"/>
              </a:ext>
            </a:extLst>
          </p:cNvPr>
          <p:cNvGrpSpPr/>
          <p:nvPr/>
        </p:nvGrpSpPr>
        <p:grpSpPr>
          <a:xfrm>
            <a:off x="3804921" y="3734786"/>
            <a:ext cx="5328919" cy="1304574"/>
            <a:chOff x="685801" y="4821906"/>
            <a:chExt cx="10877308" cy="1350294"/>
          </a:xfrm>
        </p:grpSpPr>
        <p:sp>
          <p:nvSpPr>
            <p:cNvPr id="6" name="Freeform 21">
              <a:extLst>
                <a:ext uri="{FF2B5EF4-FFF2-40B4-BE49-F238E27FC236}">
                  <a16:creationId xmlns:a16="http://schemas.microsoft.com/office/drawing/2014/main" id="{2967E244-C2A7-CC34-03CC-7412243935D3}"/>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7" name="TextBox 24">
              <a:extLst>
                <a:ext uri="{FF2B5EF4-FFF2-40B4-BE49-F238E27FC236}">
                  <a16:creationId xmlns:a16="http://schemas.microsoft.com/office/drawing/2014/main" id="{5D3D97CB-9084-6D54-1C32-B2BA5ED4A143}"/>
                </a:ext>
              </a:extLst>
            </p:cNvPr>
            <p:cNvSpPr txBox="1"/>
            <p:nvPr/>
          </p:nvSpPr>
          <p:spPr>
            <a:xfrm>
              <a:off x="847322" y="4969214"/>
              <a:ext cx="10552200" cy="1146827"/>
            </a:xfrm>
            <a:prstGeom prst="rect">
              <a:avLst/>
            </a:prstGeom>
          </p:spPr>
          <p:txBody>
            <a:bodyPr wrap="square" lIns="0" tIns="0" rIns="0" bIns="0" rtlCol="0" anchor="t">
              <a:spAutoFit/>
            </a:bodyPr>
            <a:lstStyle/>
            <a:p>
              <a:pPr algn="just">
                <a:spcBef>
                  <a:spcPct val="0"/>
                </a:spcBef>
              </a:pPr>
              <a:r>
                <a:rPr lang="en-US" sz="3600" b="1" dirty="0">
                  <a:solidFill>
                    <a:srgbClr val="000000"/>
                  </a:solidFill>
                  <a:latin typeface="Cambria"/>
                </a:rPr>
                <a:t>B. </a:t>
              </a:r>
              <a:r>
                <a:rPr lang="vi-VN" sz="3600" b="1" dirty="0">
                  <a:solidFill>
                    <a:srgbClr val="000000"/>
                  </a:solidFill>
                  <a:latin typeface="Cambria"/>
                </a:rPr>
                <a:t>Mong đợi những lá thư của bố.</a:t>
              </a:r>
              <a:endParaRPr lang="en-US" sz="3600" b="1" dirty="0">
                <a:solidFill>
                  <a:srgbClr val="000000"/>
                </a:solidFill>
                <a:latin typeface="Cambria"/>
              </a:endParaRPr>
            </a:p>
          </p:txBody>
        </p:sp>
      </p:grpSp>
      <p:grpSp>
        <p:nvGrpSpPr>
          <p:cNvPr id="8" name="Nhóm 3">
            <a:extLst>
              <a:ext uri="{FF2B5EF4-FFF2-40B4-BE49-F238E27FC236}">
                <a16:creationId xmlns:a16="http://schemas.microsoft.com/office/drawing/2014/main" id="{E4C0F5A0-FD2C-C869-413B-D42CA5E7CDAF}"/>
              </a:ext>
            </a:extLst>
          </p:cNvPr>
          <p:cNvGrpSpPr/>
          <p:nvPr/>
        </p:nvGrpSpPr>
        <p:grpSpPr>
          <a:xfrm>
            <a:off x="5445761" y="5126706"/>
            <a:ext cx="6075680" cy="1804313"/>
            <a:chOff x="685801" y="4821906"/>
            <a:chExt cx="10877308" cy="1867547"/>
          </a:xfrm>
        </p:grpSpPr>
        <p:sp>
          <p:nvSpPr>
            <p:cNvPr id="9" name="Freeform 21">
              <a:extLst>
                <a:ext uri="{FF2B5EF4-FFF2-40B4-BE49-F238E27FC236}">
                  <a16:creationId xmlns:a16="http://schemas.microsoft.com/office/drawing/2014/main" id="{73C921B8-AE4D-96FC-154F-9F14C486BAAA}"/>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0" name="TextBox 24">
              <a:extLst>
                <a:ext uri="{FF2B5EF4-FFF2-40B4-BE49-F238E27FC236}">
                  <a16:creationId xmlns:a16="http://schemas.microsoft.com/office/drawing/2014/main" id="{9F2C3A70-0955-826C-649A-7C6C6A7DC959}"/>
                </a:ext>
              </a:extLst>
            </p:cNvPr>
            <p:cNvSpPr txBox="1"/>
            <p:nvPr/>
          </p:nvSpPr>
          <p:spPr>
            <a:xfrm>
              <a:off x="847322" y="4969214"/>
              <a:ext cx="10552200" cy="1720239"/>
            </a:xfrm>
            <a:prstGeom prst="rect">
              <a:avLst/>
            </a:prstGeom>
          </p:spPr>
          <p:txBody>
            <a:bodyPr wrap="square" lIns="0" tIns="0" rIns="0" bIns="0" rtlCol="0" anchor="t">
              <a:spAutoFit/>
            </a:bodyPr>
            <a:lstStyle/>
            <a:p>
              <a:pPr algn="just">
                <a:spcBef>
                  <a:spcPct val="0"/>
                </a:spcBef>
              </a:pPr>
              <a:r>
                <a:rPr lang="vi-VN" sz="3600" b="1" dirty="0">
                  <a:solidFill>
                    <a:srgbClr val="000000"/>
                  </a:solidFill>
                  <a:latin typeface="Cambria"/>
                </a:rPr>
                <a:t>C. Hiểu được cả những điều bố chưa viết trong thư.</a:t>
              </a:r>
              <a:endParaRPr lang="en-US" sz="3600" b="1" dirty="0">
                <a:solidFill>
                  <a:srgbClr val="000000"/>
                </a:solidFill>
                <a:latin typeface="Cambri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p:nvPr/>
        </p:nvSpPr>
        <p:spPr>
          <a:xfrm>
            <a:off x="511017" y="2641600"/>
            <a:ext cx="1480343" cy="3495192"/>
          </a:xfrm>
          <a:custGeom>
            <a:avLst/>
            <a:gdLst/>
            <a:ahLst/>
            <a:cxnLst/>
            <a:rect l="l" t="t" r="r" b="b"/>
            <a:pathLst>
              <a:path w="2992499" h="6470268">
                <a:moveTo>
                  <a:pt x="0" y="0"/>
                </a:moveTo>
                <a:lnTo>
                  <a:pt x="2992499" y="0"/>
                </a:lnTo>
                <a:lnTo>
                  <a:pt x="2992499" y="6470268"/>
                </a:lnTo>
                <a:lnTo>
                  <a:pt x="0" y="64702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6"/>
          <p:cNvSpPr txBox="1"/>
          <p:nvPr/>
        </p:nvSpPr>
        <p:spPr>
          <a:xfrm>
            <a:off x="2317754" y="594647"/>
            <a:ext cx="9122405" cy="1477328"/>
          </a:xfrm>
          <a:prstGeom prst="rect">
            <a:avLst/>
          </a:prstGeom>
        </p:spPr>
        <p:txBody>
          <a:bodyPr wrap="square" lIns="0" tIns="0" rIns="0" bIns="0" rtlCol="0" anchor="t">
            <a:spAutoFit/>
          </a:bodyPr>
          <a:lstStyle/>
          <a:p>
            <a:pPr lvl="0" algn="just"/>
            <a:r>
              <a:rPr lang="vi-VN" sz="3200" b="1" dirty="0">
                <a:solidFill>
                  <a:srgbClr val="231F20"/>
                </a:solidFill>
                <a:latin typeface="Cambria"/>
              </a:rPr>
              <a:t>Hai dòng thơ “Nơi đầu sóng, sẵn sàng nghiêng chiến/ Vẫn dịu dàng, êm ái lá thư xanh…” cho em hiểu điều gì về người lính biển?</a:t>
            </a:r>
            <a:endParaRPr kumimoji="0" lang="vi-VN" sz="3200" b="1" i="0" u="none" strike="noStrike" kern="1200" cap="none" spc="0" normalizeH="0" baseline="0" noProof="0" dirty="0">
              <a:ln>
                <a:noFill/>
              </a:ln>
              <a:solidFill>
                <a:srgbClr val="231F20"/>
              </a:solidFill>
              <a:effectLst/>
              <a:uLnTx/>
              <a:uFillTx/>
              <a:latin typeface="Cambria"/>
              <a:ea typeface="+mn-ea"/>
              <a:cs typeface="+mn-cs"/>
            </a:endParaRPr>
          </a:p>
        </p:txBody>
      </p:sp>
      <p:grpSp>
        <p:nvGrpSpPr>
          <p:cNvPr id="2" name="Nhóm 3">
            <a:extLst>
              <a:ext uri="{FF2B5EF4-FFF2-40B4-BE49-F238E27FC236}">
                <a16:creationId xmlns:a16="http://schemas.microsoft.com/office/drawing/2014/main" id="{BC1E2C22-C9FC-B913-6F32-9490DB3C8BAF}"/>
              </a:ext>
            </a:extLst>
          </p:cNvPr>
          <p:cNvGrpSpPr/>
          <p:nvPr/>
        </p:nvGrpSpPr>
        <p:grpSpPr>
          <a:xfrm>
            <a:off x="2128521" y="2292067"/>
            <a:ext cx="9260839" cy="3671854"/>
            <a:chOff x="685801" y="4821906"/>
            <a:chExt cx="10877308" cy="1582346"/>
          </a:xfrm>
        </p:grpSpPr>
        <p:sp>
          <p:nvSpPr>
            <p:cNvPr id="3" name="Freeform 21">
              <a:extLst>
                <a:ext uri="{FF2B5EF4-FFF2-40B4-BE49-F238E27FC236}">
                  <a16:creationId xmlns:a16="http://schemas.microsoft.com/office/drawing/2014/main" id="{0D46C447-F856-A2EF-18DA-B28E98117C36}"/>
                </a:ext>
              </a:extLst>
            </p:cNvPr>
            <p:cNvSpPr/>
            <p:nvPr/>
          </p:nvSpPr>
          <p:spPr>
            <a:xfrm>
              <a:off x="685801" y="4821906"/>
              <a:ext cx="10877308" cy="1582346"/>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24">
              <a:extLst>
                <a:ext uri="{FF2B5EF4-FFF2-40B4-BE49-F238E27FC236}">
                  <a16:creationId xmlns:a16="http://schemas.microsoft.com/office/drawing/2014/main" id="{9F917B16-B4FB-5058-1475-35AF69B0B952}"/>
                </a:ext>
              </a:extLst>
            </p:cNvPr>
            <p:cNvSpPr txBox="1"/>
            <p:nvPr/>
          </p:nvSpPr>
          <p:spPr>
            <a:xfrm>
              <a:off x="847320" y="4969214"/>
              <a:ext cx="10552199" cy="127327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a:ln>
                    <a:noFill/>
                  </a:ln>
                  <a:solidFill>
                    <a:srgbClr val="000000"/>
                  </a:solidFill>
                  <a:effectLst/>
                  <a:uLnTx/>
                  <a:uFillTx/>
                  <a:latin typeface="Cambria"/>
                  <a:ea typeface="+mn-ea"/>
                  <a:cs typeface="+mn-cs"/>
                </a:rPr>
                <a:t>   </a:t>
              </a:r>
              <a:r>
                <a:rPr kumimoji="0" lang="vi-VN" sz="3200" i="0" u="none" strike="noStrike" kern="1200" cap="none" spc="0" normalizeH="0" baseline="0" noProof="0" dirty="0">
                  <a:ln>
                    <a:noFill/>
                  </a:ln>
                  <a:solidFill>
                    <a:srgbClr val="000000"/>
                  </a:solidFill>
                  <a:effectLst/>
                  <a:uLnTx/>
                  <a:uFillTx/>
                  <a:latin typeface="Cambria"/>
                  <a:ea typeface="+mn-ea"/>
                  <a:cs typeface="+mn-cs"/>
                </a:rPr>
                <a:t>Hai dòng thơ cho em hiểu về tinh thần, ý chi quật cường, tư thế chủ động, luôn sẵn sàng chiến đấu của người lính biển</a:t>
              </a:r>
              <a:r>
                <a:rPr kumimoji="0" lang="en-US" sz="3200" i="0" u="none" strike="noStrike" kern="1200" cap="none" spc="0" normalizeH="0" baseline="0" noProof="0">
                  <a:ln>
                    <a:noFill/>
                  </a:ln>
                  <a:solidFill>
                    <a:srgbClr val="000000"/>
                  </a:solidFill>
                  <a:effectLst/>
                  <a:uLnTx/>
                  <a:uFillTx/>
                  <a:latin typeface="Cambria"/>
                  <a:ea typeface="+mn-ea"/>
                  <a:cs typeface="+mn-cs"/>
                </a:rPr>
                <a:t> </a:t>
              </a:r>
              <a:r>
                <a:rPr kumimoji="0" lang="vi-VN" sz="3200" i="0" u="none" strike="noStrike" kern="1200" cap="none" spc="0" normalizeH="0" baseline="0" noProof="0">
                  <a:ln>
                    <a:noFill/>
                  </a:ln>
                  <a:solidFill>
                    <a:srgbClr val="000000"/>
                  </a:solidFill>
                  <a:effectLst/>
                  <a:uLnTx/>
                  <a:uFillTx/>
                  <a:latin typeface="Cambria"/>
                  <a:ea typeface="+mn-ea"/>
                  <a:cs typeface="+mn-cs"/>
                </a:rPr>
                <a:t>trong </a:t>
              </a:r>
              <a:r>
                <a:rPr kumimoji="0" lang="vi-VN" sz="3200" i="0" u="none" strike="noStrike" kern="1200" cap="none" spc="0" normalizeH="0" baseline="0" noProof="0" dirty="0">
                  <a:ln>
                    <a:noFill/>
                  </a:ln>
                  <a:solidFill>
                    <a:srgbClr val="000000"/>
                  </a:solidFill>
                  <a:effectLst/>
                  <a:uLnTx/>
                  <a:uFillTx/>
                  <a:latin typeface="Cambria"/>
                  <a:ea typeface="+mn-ea"/>
                  <a:cs typeface="+mn-cs"/>
                </a:rPr>
                <a:t>tư cách người bảo vệ chủ quyền biển đảo của Tổ quốc, vừa cho thấy hình ảnh một người chồng, người cha thân thương gần gũi, chan chứa tình yêu thương với gia đình.</a:t>
              </a:r>
              <a:endParaRPr kumimoji="0" lang="en-US" sz="3200" i="0" u="none" strike="noStrike" kern="1200" cap="none" spc="0" normalizeH="0" baseline="0" noProof="0" dirty="0">
                <a:ln>
                  <a:noFill/>
                </a:ln>
                <a:solidFill>
                  <a:srgbClr val="000000"/>
                </a:solidFill>
                <a:effectLst/>
                <a:uLnTx/>
                <a:uFillTx/>
                <a:latin typeface="Cambria"/>
                <a:ea typeface="+mn-ea"/>
                <a:cs typeface="+mn-cs"/>
              </a:endParaRPr>
            </a:p>
          </p:txBody>
        </p:sp>
      </p:grpSp>
      <p:pic>
        <p:nvPicPr>
          <p:cNvPr id="12" name="Picture 11">
            <a:extLst>
              <a:ext uri="{FF2B5EF4-FFF2-40B4-BE49-F238E27FC236}">
                <a16:creationId xmlns:a16="http://schemas.microsoft.com/office/drawing/2014/main" id="{E8125A9B-BFA9-CB65-DC82-EE27134B851D}"/>
              </a:ext>
            </a:extLst>
          </p:cNvPr>
          <p:cNvPicPr>
            <a:picLocks noChangeAspect="1"/>
          </p:cNvPicPr>
          <p:nvPr/>
        </p:nvPicPr>
        <p:blipFill>
          <a:blip r:embed="rId6"/>
          <a:stretch>
            <a:fillRect/>
          </a:stretch>
        </p:blipFill>
        <p:spPr>
          <a:xfrm>
            <a:off x="670494" y="738591"/>
            <a:ext cx="1524132" cy="951058"/>
          </a:xfrm>
          <a:prstGeom prst="rect">
            <a:avLst/>
          </a:prstGeom>
        </p:spPr>
      </p:pic>
    </p:spTree>
    <p:extLst>
      <p:ext uri="{BB962C8B-B14F-4D97-AF65-F5344CB8AC3E}">
        <p14:creationId xmlns:p14="http://schemas.microsoft.com/office/powerpoint/2010/main" val="8593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776F79F1-2571-1682-EDBF-21840FDAE1C8}"/>
              </a:ext>
            </a:extLst>
          </p:cNvPr>
          <p:cNvGrpSpPr/>
          <p:nvPr/>
        </p:nvGrpSpPr>
        <p:grpSpPr>
          <a:xfrm>
            <a:off x="886409" y="1819469"/>
            <a:ext cx="10431624" cy="4206484"/>
            <a:chOff x="2452306" y="2245360"/>
            <a:chExt cx="7287387" cy="2925819"/>
          </a:xfrm>
        </p:grpSpPr>
        <p:sp>
          <p:nvSpPr>
            <p:cNvPr id="7" name="Freeform 10">
              <a:extLst>
                <a:ext uri="{FF2B5EF4-FFF2-40B4-BE49-F238E27FC236}">
                  <a16:creationId xmlns:a16="http://schemas.microsoft.com/office/drawing/2014/main" id="{05AA2B77-4A12-DED6-4943-A5E2039C4EF7}"/>
                </a:ext>
              </a:extLst>
            </p:cNvPr>
            <p:cNvSpPr/>
            <p:nvPr/>
          </p:nvSpPr>
          <p:spPr>
            <a:xfrm>
              <a:off x="2452306" y="2245360"/>
              <a:ext cx="7287387" cy="2925819"/>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vi-VN"/>
            </a:p>
          </p:txBody>
        </p:sp>
        <p:sp>
          <p:nvSpPr>
            <p:cNvPr id="21" name="TextBox 21"/>
            <p:cNvSpPr txBox="1"/>
            <p:nvPr/>
          </p:nvSpPr>
          <p:spPr>
            <a:xfrm>
              <a:off x="2783240" y="2405873"/>
              <a:ext cx="6616826" cy="2568887"/>
            </a:xfrm>
            <a:prstGeom prst="rect">
              <a:avLst/>
            </a:prstGeom>
          </p:spPr>
          <p:txBody>
            <a:bodyPr wrap="square" lIns="0" tIns="0" rIns="0" bIns="0" rtlCol="0" anchor="t">
              <a:spAutoFit/>
            </a:bodyPr>
            <a:lstStyle/>
            <a:p>
              <a:pPr algn="just"/>
              <a:r>
                <a:rPr lang="en-US" sz="4000" b="1" dirty="0">
                  <a:solidFill>
                    <a:schemeClr val="tx1">
                      <a:lumMod val="75000"/>
                      <a:lumOff val="25000"/>
                    </a:schemeClr>
                  </a:solidFill>
                  <a:latin typeface="Cambria"/>
                </a:rPr>
                <a:t>     </a:t>
              </a:r>
              <a:r>
                <a:rPr lang="en-US" sz="4000" b="1" dirty="0" err="1">
                  <a:solidFill>
                    <a:schemeClr val="tx1">
                      <a:lumMod val="75000"/>
                      <a:lumOff val="25000"/>
                    </a:schemeClr>
                  </a:solidFill>
                  <a:latin typeface="Cambria"/>
                </a:rPr>
                <a:t>Bài</a:t>
              </a:r>
              <a:r>
                <a:rPr lang="en-US" sz="4000" b="1" dirty="0">
                  <a:solidFill>
                    <a:schemeClr val="tx1">
                      <a:lumMod val="75000"/>
                      <a:lumOff val="25000"/>
                    </a:schemeClr>
                  </a:solidFill>
                  <a:latin typeface="Cambria"/>
                </a:rPr>
                <a:t> </a:t>
              </a:r>
              <a:r>
                <a:rPr lang="en-US" sz="4000" b="1" dirty="0" err="1">
                  <a:solidFill>
                    <a:schemeClr val="tx1">
                      <a:lumMod val="75000"/>
                      <a:lumOff val="25000"/>
                    </a:schemeClr>
                  </a:solidFill>
                  <a:latin typeface="Cambria"/>
                </a:rPr>
                <a:t>thơ</a:t>
              </a:r>
              <a:r>
                <a:rPr lang="en-US" sz="4000" b="1" dirty="0">
                  <a:solidFill>
                    <a:schemeClr val="tx1">
                      <a:lumMod val="75000"/>
                      <a:lumOff val="25000"/>
                    </a:schemeClr>
                  </a:solidFill>
                  <a:latin typeface="Cambria"/>
                </a:rPr>
                <a:t> c</a:t>
              </a:r>
              <a:r>
                <a:rPr lang="vi-VN" sz="4000" b="1" dirty="0">
                  <a:solidFill>
                    <a:schemeClr val="tx1">
                      <a:lumMod val="75000"/>
                      <a:lumOff val="25000"/>
                    </a:schemeClr>
                  </a:solidFill>
                  <a:latin typeface="Cambria"/>
                </a:rPr>
                <a:t>a ngợi tinh thần vượt lên khó khăn, thử thách để hoàn thành nhiệm vụ của người lính biển; tình yêu, sự gắn bó của người lính đối với gia đình; sự quan tâm, thấu hiểu, sẻ chia của gia đình giành cho họ.</a:t>
              </a:r>
              <a:endParaRPr lang="en-US" sz="4000" b="1" dirty="0">
                <a:solidFill>
                  <a:schemeClr val="tx1">
                    <a:lumMod val="75000"/>
                    <a:lumOff val="25000"/>
                  </a:schemeClr>
                </a:solidFill>
                <a:latin typeface="Cambria"/>
              </a:endParaRPr>
            </a:p>
          </p:txBody>
        </p:sp>
      </p:grpSp>
      <p:pic>
        <p:nvPicPr>
          <p:cNvPr id="5" name="Hình ảnh 4">
            <a:extLst>
              <a:ext uri="{FF2B5EF4-FFF2-40B4-BE49-F238E27FC236}">
                <a16:creationId xmlns:a16="http://schemas.microsoft.com/office/drawing/2014/main" id="{D5B52D1E-65A5-4AC9-A32E-9E9328580D35}"/>
              </a:ext>
            </a:extLst>
          </p:cNvPr>
          <p:cNvPicPr>
            <a:picLocks noChangeAspect="1"/>
          </p:cNvPicPr>
          <p:nvPr/>
        </p:nvPicPr>
        <p:blipFill>
          <a:blip r:embed="rId2"/>
          <a:stretch>
            <a:fillRect/>
          </a:stretch>
        </p:blipFill>
        <p:spPr>
          <a:xfrm>
            <a:off x="3788683" y="387433"/>
            <a:ext cx="4676037" cy="1780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DF7A-C1A6-77B9-44E8-ED81FC8E8609}"/>
              </a:ext>
            </a:extLst>
          </p:cNvPr>
          <p:cNvPicPr>
            <a:picLocks noChangeAspect="1"/>
          </p:cNvPicPr>
          <p:nvPr/>
        </p:nvPicPr>
        <p:blipFill>
          <a:blip r:embed="rId2"/>
          <a:stretch>
            <a:fillRect/>
          </a:stretch>
        </p:blipFill>
        <p:spPr>
          <a:xfrm>
            <a:off x="4324761" y="366702"/>
            <a:ext cx="3376520" cy="705239"/>
          </a:xfrm>
          <a:prstGeom prst="rect">
            <a:avLst/>
          </a:prstGeom>
        </p:spPr>
      </p:pic>
      <p:sp>
        <p:nvSpPr>
          <p:cNvPr id="4" name="TextBox 3">
            <a:extLst>
              <a:ext uri="{FF2B5EF4-FFF2-40B4-BE49-F238E27FC236}">
                <a16:creationId xmlns:a16="http://schemas.microsoft.com/office/drawing/2014/main" id="{AB022C74-304C-3B2F-3BB8-C113185DF6BC}"/>
              </a:ext>
            </a:extLst>
          </p:cNvPr>
          <p:cNvSpPr txBox="1"/>
          <p:nvPr/>
        </p:nvSpPr>
        <p:spPr>
          <a:xfrm>
            <a:off x="487680" y="1382772"/>
            <a:ext cx="555752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lớn lên, quen vắng bố trong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Hai mẹ con, nhà một phòng cũng trống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Chỉ mong đợi những lá thư gió lộng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Và mặn mòi hương biển xa xôi...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êm đềm sóng lặng lững lờ trôi,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đàn cá heo giỡn đùa mặt nước.</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EFC5A58E-0817-4B56-D10A-189F3DCC5C3E}"/>
              </a:ext>
            </a:extLst>
          </p:cNvPr>
          <p:cNvSpPr txBox="1"/>
          <p:nvPr/>
        </p:nvSpPr>
        <p:spPr>
          <a:xfrm>
            <a:off x="518160" y="3811012"/>
            <a:ext cx="64008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không kể về cơn bão chờ phía trước,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Dải đá ngầm, thăm thẳm nước đen.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Nhịp bước khẩn trương khi khẩu lệnh vang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Mắt dõi theo vật ra-đa rà quét,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Áo đọng muối khô, da nhận mùi nắng khét,...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chỉ nói về nỗi nhớ với thương yêu...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ECFF3F8D-90F7-8352-4709-CDFE3E7B4A17}"/>
              </a:ext>
            </a:extLst>
          </p:cNvPr>
          <p:cNvSpPr txBox="1"/>
          <p:nvPr/>
        </p:nvSpPr>
        <p:spPr>
          <a:xfrm>
            <a:off x="6106160" y="2143760"/>
            <a:ext cx="555752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đã lớn khôn, đọc được cả những điều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Chưa được viết trong thư người lính biển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Nơi đầu sóng, sẵn sàng nghênh chiến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Vẫn dịu dàng, êm ái lá thư xanh...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(Thuỵ Anh)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Nhóm 3">
            <a:extLst>
              <a:ext uri="{FF2B5EF4-FFF2-40B4-BE49-F238E27FC236}">
                <a16:creationId xmlns:a16="http://schemas.microsoft.com/office/drawing/2014/main" id="{F8E75769-A4A0-4D8B-19C9-DE206A3B4527}"/>
              </a:ext>
            </a:extLst>
          </p:cNvPr>
          <p:cNvGrpSpPr/>
          <p:nvPr/>
        </p:nvGrpSpPr>
        <p:grpSpPr>
          <a:xfrm>
            <a:off x="6294121" y="4882866"/>
            <a:ext cx="5328919" cy="1304574"/>
            <a:chOff x="685801" y="4821906"/>
            <a:chExt cx="10877308" cy="1350294"/>
          </a:xfrm>
        </p:grpSpPr>
        <p:sp>
          <p:nvSpPr>
            <p:cNvPr id="5" name="Freeform 21">
              <a:extLst>
                <a:ext uri="{FF2B5EF4-FFF2-40B4-BE49-F238E27FC236}">
                  <a16:creationId xmlns:a16="http://schemas.microsoft.com/office/drawing/2014/main" id="{30DF393D-7595-79EB-EA13-5110F1165AFB}"/>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8" name="TextBox 24">
              <a:extLst>
                <a:ext uri="{FF2B5EF4-FFF2-40B4-BE49-F238E27FC236}">
                  <a16:creationId xmlns:a16="http://schemas.microsoft.com/office/drawing/2014/main" id="{E870AEAE-6745-793A-257E-46DFB4ECDDE4}"/>
                </a:ext>
              </a:extLst>
            </p:cNvPr>
            <p:cNvSpPr txBox="1"/>
            <p:nvPr/>
          </p:nvSpPr>
          <p:spPr>
            <a:xfrm>
              <a:off x="847322" y="4969214"/>
              <a:ext cx="10552200" cy="1019401"/>
            </a:xfrm>
            <a:prstGeom prst="rect">
              <a:avLst/>
            </a:prstGeom>
          </p:spPr>
          <p:txBody>
            <a:bodyPr wrap="square" lIns="0" tIns="0" rIns="0" bIns="0" rtlCol="0" anchor="t">
              <a:spAutoFit/>
            </a:bodyPr>
            <a:lstStyle/>
            <a:p>
              <a:pPr algn="ctr">
                <a:spcBef>
                  <a:spcPct val="0"/>
                </a:spcBef>
              </a:pPr>
              <a:r>
                <a:rPr lang="vi-VN" sz="3200" b="1" dirty="0">
                  <a:solidFill>
                    <a:srgbClr val="000000"/>
                  </a:solidFill>
                  <a:latin typeface="Cambria"/>
                </a:rPr>
                <a:t>Học thuộc lòng 12 dòng thơ đầu (hoặc cả bài thơ).</a:t>
              </a:r>
              <a:endParaRPr lang="en-US" sz="3200" b="1" dirty="0">
                <a:solidFill>
                  <a:srgbClr val="000000"/>
                </a:solidFill>
                <a:latin typeface="Cambria"/>
              </a:endParaRPr>
            </a:p>
          </p:txBody>
        </p:sp>
      </p:grpSp>
    </p:spTree>
    <p:extLst>
      <p:ext uri="{BB962C8B-B14F-4D97-AF65-F5344CB8AC3E}">
        <p14:creationId xmlns:p14="http://schemas.microsoft.com/office/powerpoint/2010/main" val="21713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776F79F1-2571-1682-EDBF-21840FDAE1C8}"/>
              </a:ext>
            </a:extLst>
          </p:cNvPr>
          <p:cNvGrpSpPr/>
          <p:nvPr/>
        </p:nvGrpSpPr>
        <p:grpSpPr>
          <a:xfrm>
            <a:off x="926218" y="513184"/>
            <a:ext cx="10678160" cy="7595117"/>
            <a:chOff x="2452306" y="2245360"/>
            <a:chExt cx="7287387" cy="3909510"/>
          </a:xfrm>
        </p:grpSpPr>
        <p:sp>
          <p:nvSpPr>
            <p:cNvPr id="7" name="Freeform 10">
              <a:extLst>
                <a:ext uri="{FF2B5EF4-FFF2-40B4-BE49-F238E27FC236}">
                  <a16:creationId xmlns:a16="http://schemas.microsoft.com/office/drawing/2014/main" id="{05AA2B77-4A12-DED6-4943-A5E2039C4EF7}"/>
                </a:ext>
              </a:extLst>
            </p:cNvPr>
            <p:cNvSpPr/>
            <p:nvPr/>
          </p:nvSpPr>
          <p:spPr>
            <a:xfrm>
              <a:off x="2452306" y="2245360"/>
              <a:ext cx="7287387" cy="2925819"/>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TextBox 21"/>
            <p:cNvSpPr txBox="1"/>
            <p:nvPr/>
          </p:nvSpPr>
          <p:spPr>
            <a:xfrm>
              <a:off x="2774239" y="2336239"/>
              <a:ext cx="6616826" cy="3818631"/>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200" b="1" dirty="0">
                  <a:solidFill>
                    <a:srgbClr val="FF0000"/>
                  </a:solidFill>
                  <a:effectLst/>
                  <a:latin typeface="Cambria" panose="02040503050406030204" pitchFamily="18" charset="0"/>
                  <a:ea typeface="Cambria" panose="02040503050406030204" pitchFamily="18" charset="0"/>
                </a:rPr>
                <a:t>Hướng dẫn cách đọc diễn cảm:</a:t>
              </a:r>
              <a:endParaRPr lang="en-US" sz="3200" b="1" dirty="0">
                <a:solidFill>
                  <a:srgbClr val="FF000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tabLst>
                  <a:tab pos="374650" algn="l"/>
                </a:tabLst>
              </a:pPr>
              <a:r>
                <a:rPr lang="nl-NL" sz="3200" b="1" dirty="0">
                  <a:effectLst/>
                  <a:latin typeface="Cambria" panose="02040503050406030204" pitchFamily="18" charset="0"/>
                  <a:ea typeface="Cambria" panose="02040503050406030204" pitchFamily="18" charset="0"/>
                </a:rPr>
                <a:t>+ Nhấn giọng ở những hình ảnh ca ngợi tinh thần vượt lên khó khăn thử thách, những từ ngữ thể hiện tinh thần trách nhiệm đối với công việc và tình yêu gia đình của người lính biển. Ví dụ:</a:t>
              </a:r>
              <a:endParaRPr lang="en-US" sz="3200" b="1" dirty="0">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tabLst>
                  <a:tab pos="374650" algn="l"/>
                </a:tabLst>
              </a:pPr>
              <a:r>
                <a:rPr lang="nl-NL" sz="3200" i="1" dirty="0">
                  <a:effectLst/>
                  <a:latin typeface="Cambria" panose="02040503050406030204" pitchFamily="18" charset="0"/>
                  <a:ea typeface="Cambria" panose="02040503050406030204" pitchFamily="18" charset="0"/>
                </a:rPr>
                <a:t>Nhịp bước khẩn trương khi khâu lệnh vang lên</a:t>
              </a:r>
              <a:r>
                <a:rPr lang="nl-NL" sz="3200" dirty="0">
                  <a:effectLst/>
                  <a:latin typeface="Cambria" panose="02040503050406030204" pitchFamily="18" charset="0"/>
                  <a:ea typeface="Cambria" panose="02040503050406030204" pitchFamily="18" charset="0"/>
                </a:rPr>
                <a:t>/</a:t>
              </a:r>
            </a:p>
            <a:p>
              <a:pPr marL="0" marR="0">
                <a:lnSpc>
                  <a:spcPct val="120000"/>
                </a:lnSpc>
                <a:spcBef>
                  <a:spcPts val="0"/>
                </a:spcBef>
                <a:spcAft>
                  <a:spcPts val="0"/>
                </a:spcAft>
                <a:tabLst>
                  <a:tab pos="374650" algn="l"/>
                </a:tabLst>
              </a:pPr>
              <a:r>
                <a:rPr lang="nl-NL" sz="3200" i="1" dirty="0">
                  <a:effectLst/>
                  <a:latin typeface="Cambria" panose="02040503050406030204" pitchFamily="18" charset="0"/>
                  <a:ea typeface="Cambria" panose="02040503050406030204" pitchFamily="18" charset="0"/>
                </a:rPr>
                <a:t>Mắt dõi theo vệt ra-đa rà quét.</a:t>
              </a:r>
              <a:endParaRPr lang="en-US" sz="32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200" i="1" dirty="0">
                  <a:effectLst/>
                  <a:latin typeface="Cambria" panose="02040503050406030204" pitchFamily="18" charset="0"/>
                  <a:ea typeface="Cambria" panose="02040503050406030204" pitchFamily="18" charset="0"/>
                </a:rPr>
                <a:t>Áo đọng muối khô, da nhận mùi nắng khét,…/</a:t>
              </a:r>
              <a:endParaRPr lang="en-US" sz="32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200" i="1" dirty="0">
                  <a:effectLst/>
                  <a:latin typeface="Cambria" panose="02040503050406030204" pitchFamily="18" charset="0"/>
                  <a:ea typeface="Cambria" panose="02040503050406030204" pitchFamily="18" charset="0"/>
                </a:rPr>
                <a:t>Thư chỉ nói về nỗi nhớ với thương yêu…</a:t>
              </a:r>
              <a:endParaRPr lang="en-US" sz="32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75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DF7A-C1A6-77B9-44E8-ED81FC8E8609}"/>
              </a:ext>
            </a:extLst>
          </p:cNvPr>
          <p:cNvPicPr>
            <a:picLocks noChangeAspect="1"/>
          </p:cNvPicPr>
          <p:nvPr/>
        </p:nvPicPr>
        <p:blipFill>
          <a:blip r:embed="rId2"/>
          <a:stretch>
            <a:fillRect/>
          </a:stretch>
        </p:blipFill>
        <p:spPr>
          <a:xfrm>
            <a:off x="4324761" y="366702"/>
            <a:ext cx="3376520" cy="705239"/>
          </a:xfrm>
          <a:prstGeom prst="rect">
            <a:avLst/>
          </a:prstGeom>
        </p:spPr>
      </p:pic>
      <p:sp>
        <p:nvSpPr>
          <p:cNvPr id="4" name="TextBox 3">
            <a:extLst>
              <a:ext uri="{FF2B5EF4-FFF2-40B4-BE49-F238E27FC236}">
                <a16:creationId xmlns:a16="http://schemas.microsoft.com/office/drawing/2014/main" id="{AB022C74-304C-3B2F-3BB8-C113185DF6BC}"/>
              </a:ext>
            </a:extLst>
          </p:cNvPr>
          <p:cNvSpPr txBox="1"/>
          <p:nvPr/>
        </p:nvSpPr>
        <p:spPr>
          <a:xfrm>
            <a:off x="487680" y="1382772"/>
            <a:ext cx="555752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lớn lên, quen vắng bố trong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Hai mẹ con, nhà một phòng cũng trống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Chỉ mong đợi những lá thư gió lộng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Và mặn mòi hương biển xa xôi...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êm đềm sóng lặng lững lờ trôi,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đàn cá heo giỡn đùa mặt nước.</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EFC5A58E-0817-4B56-D10A-189F3DCC5C3E}"/>
              </a:ext>
            </a:extLst>
          </p:cNvPr>
          <p:cNvSpPr txBox="1"/>
          <p:nvPr/>
        </p:nvSpPr>
        <p:spPr>
          <a:xfrm>
            <a:off x="518160" y="3811012"/>
            <a:ext cx="64008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không kể về cơn bão chờ phía trước,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Dải đá ngầm, thăm thẳm nước đen.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Nhịp bước khẩn trương khi khẩu lệnh vang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Mắt dõi theo vật ra-đa rà quét,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Áo đọng muối khô, da nhận mùi nắng khét,...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Thư chỉ nói về nỗi nhớ với thương yêu...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ECFF3F8D-90F7-8352-4709-CDFE3E7B4A17}"/>
              </a:ext>
            </a:extLst>
          </p:cNvPr>
          <p:cNvSpPr txBox="1"/>
          <p:nvPr/>
        </p:nvSpPr>
        <p:spPr>
          <a:xfrm>
            <a:off x="6106160" y="2143760"/>
            <a:ext cx="555752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đã lớn khôn, đọc được cả những điều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Chưa được viết trong thư người lính biển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Nơi đầu sóng, sẵn sàng nghênh chiến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Vẫn dịu dàng, êm ái lá thư xanh...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(Thuỵ Anh)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8504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2296801" y="636307"/>
            <a:ext cx="8755656" cy="984885"/>
          </a:xfrm>
          <a:prstGeom prst="rect">
            <a:avLst/>
          </a:prstGeom>
        </p:spPr>
        <p:txBody>
          <a:bodyPr lIns="0" tIns="0" rIns="0" bIns="0" rtlCol="0" anchor="t">
            <a:spAutoFit/>
          </a:bodyPr>
          <a:lstStyle/>
          <a:p>
            <a:pPr lvl="0" algn="just"/>
            <a:r>
              <a:rPr lang="vi-VN" sz="3200" b="1" dirty="0">
                <a:solidFill>
                  <a:srgbClr val="231F20"/>
                </a:solidFill>
                <a:latin typeface="Cambria"/>
              </a:rPr>
              <a:t>Xếp các từ in đậm trong đoạn thơ dưới đây vào nhóm thích hợp.</a:t>
            </a:r>
            <a:endParaRPr kumimoji="0" lang="en-US" sz="3200" b="1" i="0" u="none" strike="noStrike" kern="1200" cap="none" spc="0" normalizeH="0" baseline="0" noProof="0" dirty="0">
              <a:ln>
                <a:noFill/>
              </a:ln>
              <a:solidFill>
                <a:srgbClr val="231F20"/>
              </a:solidFill>
              <a:effectLst/>
              <a:uLnTx/>
              <a:uFillTx/>
              <a:latin typeface="Cambria"/>
              <a:ea typeface="+mn-ea"/>
              <a:cs typeface="+mn-cs"/>
            </a:endParaRPr>
          </a:p>
        </p:txBody>
      </p:sp>
      <p:pic>
        <p:nvPicPr>
          <p:cNvPr id="27" name="Hình ảnh 26">
            <a:extLst>
              <a:ext uri="{FF2B5EF4-FFF2-40B4-BE49-F238E27FC236}">
                <a16:creationId xmlns:a16="http://schemas.microsoft.com/office/drawing/2014/main" id="{491A33E1-C2A9-ACEB-E7FB-F2EE776EB8DF}"/>
              </a:ext>
            </a:extLst>
          </p:cNvPr>
          <p:cNvPicPr>
            <a:picLocks noChangeAspect="1"/>
          </p:cNvPicPr>
          <p:nvPr/>
        </p:nvPicPr>
        <p:blipFill>
          <a:blip r:embed="rId2"/>
          <a:stretch>
            <a:fillRect/>
          </a:stretch>
        </p:blipFill>
        <p:spPr>
          <a:xfrm>
            <a:off x="510518" y="503761"/>
            <a:ext cx="1786283" cy="1329043"/>
          </a:xfrm>
          <a:prstGeom prst="rect">
            <a:avLst/>
          </a:prstGeom>
        </p:spPr>
      </p:pic>
      <p:pic>
        <p:nvPicPr>
          <p:cNvPr id="3" name="Picture 2">
            <a:extLst>
              <a:ext uri="{FF2B5EF4-FFF2-40B4-BE49-F238E27FC236}">
                <a16:creationId xmlns:a16="http://schemas.microsoft.com/office/drawing/2014/main" id="{421BDFAF-D0FB-3ED1-8F59-F43F509C5B5F}"/>
              </a:ext>
            </a:extLst>
          </p:cNvPr>
          <p:cNvPicPr>
            <a:picLocks noChangeAspect="1"/>
          </p:cNvPicPr>
          <p:nvPr/>
        </p:nvPicPr>
        <p:blipFill>
          <a:blip r:embed="rId3"/>
          <a:stretch>
            <a:fillRect/>
          </a:stretch>
        </p:blipFill>
        <p:spPr>
          <a:xfrm>
            <a:off x="1737360" y="1784417"/>
            <a:ext cx="8933124" cy="3236772"/>
          </a:xfrm>
          <a:prstGeom prst="rect">
            <a:avLst/>
          </a:prstGeom>
        </p:spPr>
      </p:pic>
      <p:graphicFrame>
        <p:nvGraphicFramePr>
          <p:cNvPr id="7" name="Table 6">
            <a:extLst>
              <a:ext uri="{FF2B5EF4-FFF2-40B4-BE49-F238E27FC236}">
                <a16:creationId xmlns:a16="http://schemas.microsoft.com/office/drawing/2014/main" id="{BF91F980-4DD2-7CD2-C6CF-AF5F404E6466}"/>
              </a:ext>
            </a:extLst>
          </p:cNvPr>
          <p:cNvGraphicFramePr>
            <a:graphicFrameLocks noGrp="1"/>
          </p:cNvGraphicFramePr>
          <p:nvPr>
            <p:extLst>
              <p:ext uri="{D42A27DB-BD31-4B8C-83A1-F6EECF244321}">
                <p14:modId xmlns:p14="http://schemas.microsoft.com/office/powerpoint/2010/main" val="1304112544"/>
              </p:ext>
            </p:extLst>
          </p:nvPr>
        </p:nvGraphicFramePr>
        <p:xfrm>
          <a:off x="2894356" y="5100233"/>
          <a:ext cx="7244080" cy="1036320"/>
        </p:xfrm>
        <a:graphic>
          <a:graphicData uri="http://schemas.openxmlformats.org/drawingml/2006/table">
            <a:tbl>
              <a:tblPr/>
              <a:tblGrid>
                <a:gridCol w="1759277">
                  <a:extLst>
                    <a:ext uri="{9D8B030D-6E8A-4147-A177-3AD203B41FA5}">
                      <a16:colId xmlns:a16="http://schemas.microsoft.com/office/drawing/2014/main" val="617482404"/>
                    </a:ext>
                  </a:extLst>
                </a:gridCol>
                <a:gridCol w="5484803">
                  <a:extLst>
                    <a:ext uri="{9D8B030D-6E8A-4147-A177-3AD203B41FA5}">
                      <a16:colId xmlns:a16="http://schemas.microsoft.com/office/drawing/2014/main" val="2027303964"/>
                    </a:ext>
                  </a:extLst>
                </a:gridCol>
              </a:tblGrid>
              <a:tr h="488553">
                <a:tc>
                  <a:txBody>
                    <a:bodyPr/>
                    <a:lstStyle/>
                    <a:p>
                      <a:pPr algn="ctr"/>
                      <a:r>
                        <a:rPr lang="en-US" sz="2800" b="1" dirty="0" err="1">
                          <a:solidFill>
                            <a:schemeClr val="accent2"/>
                          </a:solidFill>
                          <a:effectLst/>
                          <a:latin typeface="Cambria" panose="02040503050406030204" pitchFamily="18" charset="0"/>
                          <a:ea typeface="Cambria" panose="02040503050406030204" pitchFamily="18" charset="0"/>
                        </a:rPr>
                        <a:t>Động</a:t>
                      </a:r>
                      <a:r>
                        <a:rPr lang="en-US" sz="2800" b="1" dirty="0">
                          <a:solidFill>
                            <a:schemeClr val="accent2"/>
                          </a:solidFill>
                          <a:effectLst/>
                          <a:latin typeface="Cambria" panose="02040503050406030204" pitchFamily="18" charset="0"/>
                          <a:ea typeface="Cambria" panose="02040503050406030204" pitchFamily="18" charset="0"/>
                        </a:rPr>
                        <a:t> </a:t>
                      </a:r>
                      <a:r>
                        <a:rPr lang="en-US" sz="2800" b="1" dirty="0" err="1">
                          <a:solidFill>
                            <a:schemeClr val="accent2"/>
                          </a:solidFill>
                          <a:effectLst/>
                          <a:latin typeface="Cambria" panose="02040503050406030204" pitchFamily="18" charset="0"/>
                          <a:ea typeface="Cambria" panose="02040503050406030204" pitchFamily="18" charset="0"/>
                        </a:rPr>
                        <a:t>từ</a:t>
                      </a:r>
                      <a:endParaRPr lang="en-US" sz="2800" dirty="0">
                        <a:solidFill>
                          <a:schemeClr val="accent2"/>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êm</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đềm</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giỡn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đùa</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4529921"/>
                  </a:ext>
                </a:extLst>
              </a:tr>
              <a:tr h="488553">
                <a:tc>
                  <a:txBody>
                    <a:bodyPr/>
                    <a:lstStyle/>
                    <a:p>
                      <a:pPr algn="ctr"/>
                      <a:r>
                        <a:rPr lang="en-US" sz="2800" b="1" dirty="0" err="1">
                          <a:solidFill>
                            <a:srgbClr val="0070C0"/>
                          </a:solidFill>
                          <a:effectLst/>
                          <a:latin typeface="Cambria" panose="02040503050406030204" pitchFamily="18" charset="0"/>
                          <a:ea typeface="Cambria" panose="02040503050406030204" pitchFamily="18" charset="0"/>
                        </a:rPr>
                        <a:t>Tính</a:t>
                      </a:r>
                      <a:r>
                        <a:rPr lang="en-US" sz="2800" b="1" dirty="0">
                          <a:solidFill>
                            <a:srgbClr val="0070C0"/>
                          </a:solidFill>
                          <a:effectLst/>
                          <a:latin typeface="Cambria" panose="02040503050406030204" pitchFamily="18" charset="0"/>
                          <a:ea typeface="Cambria" panose="02040503050406030204" pitchFamily="18" charset="0"/>
                        </a:rPr>
                        <a:t> </a:t>
                      </a:r>
                      <a:r>
                        <a:rPr lang="en-US" sz="2800" b="1" dirty="0" err="1">
                          <a:solidFill>
                            <a:srgbClr val="0070C0"/>
                          </a:solidFill>
                          <a:effectLst/>
                          <a:latin typeface="Cambria" panose="02040503050406030204" pitchFamily="18" charset="0"/>
                          <a:ea typeface="Cambria" panose="02040503050406030204" pitchFamily="18" charset="0"/>
                        </a:rPr>
                        <a:t>từ</a:t>
                      </a:r>
                      <a:endParaRPr lang="en-US" sz="2800" dirty="0">
                        <a:solidFill>
                          <a:srgbClr val="0070C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trống</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mong</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đợi</a:t>
                      </a:r>
                      <a:r>
                        <a:rPr lang="en-US" sz="2800" dirty="0">
                          <a:solidFill>
                            <a:srgbClr val="000000"/>
                          </a:solidFill>
                          <a:effectLst/>
                          <a:latin typeface="Cambria" panose="02040503050406030204" pitchFamily="18" charset="0"/>
                          <a:ea typeface="Cambria" panose="02040503050406030204" pitchFamily="18" charset="0"/>
                        </a:rPr>
                        <a:t>, xa </a:t>
                      </a:r>
                      <a:r>
                        <a:rPr lang="en-US" sz="2800" dirty="0" err="1">
                          <a:solidFill>
                            <a:srgbClr val="000000"/>
                          </a:solidFill>
                          <a:effectLst/>
                          <a:latin typeface="Cambria" panose="02040503050406030204" pitchFamily="18" charset="0"/>
                          <a:ea typeface="Cambria" panose="02040503050406030204" pitchFamily="18" charset="0"/>
                        </a:rPr>
                        <a:t>xôi</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781346"/>
                  </a:ext>
                </a:extLst>
              </a:tr>
            </a:tbl>
          </a:graphicData>
        </a:graphic>
      </p:graphicFrame>
    </p:spTree>
    <p:extLst>
      <p:ext uri="{BB962C8B-B14F-4D97-AF65-F5344CB8AC3E}">
        <p14:creationId xmlns:p14="http://schemas.microsoft.com/office/powerpoint/2010/main" val="19574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529101" y="612454"/>
            <a:ext cx="8755656" cy="1231106"/>
          </a:xfrm>
          <a:prstGeom prst="rect">
            <a:avLst/>
          </a:prstGeom>
        </p:spPr>
        <p:txBody>
          <a:bodyPr lIns="0" tIns="0" rIns="0" bIns="0" rtlCol="0" anchor="t">
            <a:spAutoFit/>
          </a:bodyPr>
          <a:lstStyle/>
          <a:p>
            <a:pPr lvl="0" algn="just"/>
            <a:r>
              <a:rPr lang="vi-VN" sz="4000" b="1" dirty="0">
                <a:solidFill>
                  <a:srgbClr val="231F20"/>
                </a:solidFill>
                <a:latin typeface="Cambria"/>
              </a:rPr>
              <a:t>Tìm từ đồng nghĩa với mỗi từ in đậm ở bài tập 1.</a:t>
            </a:r>
            <a:endParaRPr kumimoji="0" lang="en-US" sz="4000" b="1" i="0" u="none" strike="noStrike" kern="1200" cap="none" spc="0" normalizeH="0" baseline="0" noProof="0" dirty="0">
              <a:ln>
                <a:noFill/>
              </a:ln>
              <a:solidFill>
                <a:srgbClr val="231F20"/>
              </a:solidFill>
              <a:effectLst/>
              <a:uLnTx/>
              <a:uFillTx/>
              <a:latin typeface="Cambria"/>
            </a:endParaRPr>
          </a:p>
        </p:txBody>
      </p:sp>
      <p:pic>
        <p:nvPicPr>
          <p:cNvPr id="27" name="Hình ảnh 26">
            <a:extLst>
              <a:ext uri="{FF2B5EF4-FFF2-40B4-BE49-F238E27FC236}">
                <a16:creationId xmlns:a16="http://schemas.microsoft.com/office/drawing/2014/main" id="{079F2727-5388-5139-7854-C9B3EB569333}"/>
              </a:ext>
            </a:extLst>
          </p:cNvPr>
          <p:cNvPicPr>
            <a:picLocks noChangeAspect="1"/>
          </p:cNvPicPr>
          <p:nvPr/>
        </p:nvPicPr>
        <p:blipFill>
          <a:blip r:embed="rId2"/>
          <a:stretch>
            <a:fillRect/>
          </a:stretch>
        </p:blipFill>
        <p:spPr>
          <a:xfrm>
            <a:off x="685801" y="709945"/>
            <a:ext cx="1786283" cy="1329043"/>
          </a:xfrm>
          <a:prstGeom prst="rect">
            <a:avLst/>
          </a:prstGeom>
        </p:spPr>
      </p:pic>
      <p:sp>
        <p:nvSpPr>
          <p:cNvPr id="6" name="TextBox 24">
            <a:extLst>
              <a:ext uri="{FF2B5EF4-FFF2-40B4-BE49-F238E27FC236}">
                <a16:creationId xmlns:a16="http://schemas.microsoft.com/office/drawing/2014/main" id="{A5B2C8F8-E663-1D91-4822-A230B68C7328}"/>
              </a:ext>
            </a:extLst>
          </p:cNvPr>
          <p:cNvSpPr txBox="1"/>
          <p:nvPr/>
        </p:nvSpPr>
        <p:spPr>
          <a:xfrm>
            <a:off x="806681" y="2653293"/>
            <a:ext cx="10552200" cy="295465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trống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thiếu vắng, trống vắng,…</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mong đợi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mong chờ, chờ đợi, chờ mong,…</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xa xôi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xa, xa lắc, xa cách,…</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a:t>
            </a:r>
            <a:r>
              <a:rPr kumimoji="0" lang="vi-VN" sz="3200" b="0" i="0" u="none" strike="noStrike" kern="1200" cap="none" spc="0" normalizeH="0" baseline="0" noProof="0">
                <a:ln>
                  <a:noFill/>
                </a:ln>
                <a:solidFill>
                  <a:srgbClr val="000000"/>
                </a:solidFill>
                <a:effectLst/>
                <a:uLnTx/>
                <a:uFillTx/>
                <a:latin typeface="Cambria"/>
                <a:ea typeface="+mn-ea"/>
                <a:cs typeface="+mn-cs"/>
              </a:rPr>
              <a:t>Từ </a:t>
            </a:r>
            <a:r>
              <a:rPr kumimoji="0" lang="vi-VN" sz="3200" b="0" i="0" u="none" strike="noStrike" kern="1200" cap="none" spc="0" normalizeH="0" baseline="0" noProof="0" smtClean="0">
                <a:ln>
                  <a:noFill/>
                </a:ln>
                <a:solidFill>
                  <a:srgbClr val="000000"/>
                </a:solidFill>
                <a:effectLst/>
                <a:uLnTx/>
                <a:uFillTx/>
                <a:latin typeface="Cambria"/>
                <a:ea typeface="+mn-ea"/>
                <a:cs typeface="+mn-cs"/>
              </a:rPr>
              <a:t>đồng </a:t>
            </a:r>
            <a:r>
              <a:rPr kumimoji="0" lang="vi-VN" sz="3200" b="0" i="0" u="none" strike="noStrike" kern="1200" cap="none" spc="0" normalizeH="0" baseline="0" noProof="0" dirty="0">
                <a:ln>
                  <a:noFill/>
                </a:ln>
                <a:solidFill>
                  <a:srgbClr val="000000"/>
                </a:solidFill>
                <a:effectLst/>
                <a:uLnTx/>
                <a:uFillTx/>
                <a:latin typeface="Cambria"/>
                <a:ea typeface="+mn-ea"/>
                <a:cs typeface="+mn-cs"/>
              </a:rPr>
              <a:t>nghĩa với từ êm đềm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êm ả, êm ái,…</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giỡn đùa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nô đùa, đùa cợt,…</a:t>
            </a:r>
          </a:p>
        </p:txBody>
      </p:sp>
    </p:spTree>
    <p:extLst>
      <p:ext uri="{BB962C8B-B14F-4D97-AF65-F5344CB8AC3E}">
        <p14:creationId xmlns:p14="http://schemas.microsoft.com/office/powerpoint/2010/main" val="158293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DF7A-C1A6-77B9-44E8-ED81FC8E8609}"/>
              </a:ext>
            </a:extLst>
          </p:cNvPr>
          <p:cNvPicPr>
            <a:picLocks noChangeAspect="1"/>
          </p:cNvPicPr>
          <p:nvPr/>
        </p:nvPicPr>
        <p:blipFill>
          <a:blip r:embed="rId2"/>
          <a:stretch>
            <a:fillRect/>
          </a:stretch>
        </p:blipFill>
        <p:spPr>
          <a:xfrm>
            <a:off x="4324761" y="366702"/>
            <a:ext cx="3376520" cy="705239"/>
          </a:xfrm>
          <a:prstGeom prst="rect">
            <a:avLst/>
          </a:prstGeom>
        </p:spPr>
      </p:pic>
      <p:sp>
        <p:nvSpPr>
          <p:cNvPr id="4" name="TextBox 3">
            <a:extLst>
              <a:ext uri="{FF2B5EF4-FFF2-40B4-BE49-F238E27FC236}">
                <a16:creationId xmlns:a16="http://schemas.microsoft.com/office/drawing/2014/main" id="{AB022C74-304C-3B2F-3BB8-C113185DF6BC}"/>
              </a:ext>
            </a:extLst>
          </p:cNvPr>
          <p:cNvSpPr txBox="1"/>
          <p:nvPr/>
        </p:nvSpPr>
        <p:spPr>
          <a:xfrm>
            <a:off x="487680" y="1382772"/>
            <a:ext cx="5557520" cy="2308324"/>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Con lớn lên, quen vắng bố trong nhà</a:t>
            </a:r>
          </a:p>
          <a:p>
            <a:r>
              <a:rPr lang="vi-VN" sz="2400" dirty="0">
                <a:latin typeface="Cambria" panose="02040503050406030204" pitchFamily="18" charset="0"/>
                <a:ea typeface="Cambria" panose="02040503050406030204" pitchFamily="18" charset="0"/>
              </a:rPr>
              <a:t>Hai mẹ con, nhà một phòng cũng trống</a:t>
            </a:r>
          </a:p>
          <a:p>
            <a:r>
              <a:rPr lang="vi-VN" sz="2400" dirty="0">
                <a:latin typeface="Cambria" panose="02040503050406030204" pitchFamily="18" charset="0"/>
                <a:ea typeface="Cambria" panose="02040503050406030204" pitchFamily="18" charset="0"/>
              </a:rPr>
              <a:t>Chỉ mong đợi những lá thư gió lộng</a:t>
            </a:r>
          </a:p>
          <a:p>
            <a:r>
              <a:rPr lang="vi-VN" sz="2400" dirty="0">
                <a:latin typeface="Cambria" panose="02040503050406030204" pitchFamily="18" charset="0"/>
                <a:ea typeface="Cambria" panose="02040503050406030204" pitchFamily="18" charset="0"/>
              </a:rPr>
              <a:t>Và mặn mòi hương biển xa xôi...</a:t>
            </a:r>
          </a:p>
          <a:p>
            <a:r>
              <a:rPr lang="vi-VN" sz="2400" dirty="0">
                <a:latin typeface="Cambria" panose="02040503050406030204" pitchFamily="18" charset="0"/>
                <a:ea typeface="Cambria" panose="02040503050406030204" pitchFamily="18" charset="0"/>
              </a:rPr>
              <a:t>Nghe êm đềm sóng lặng lững lờ trôi,</a:t>
            </a:r>
          </a:p>
          <a:p>
            <a:r>
              <a:rPr lang="vi-VN" sz="2400" dirty="0">
                <a:latin typeface="Cambria" panose="02040503050406030204" pitchFamily="18" charset="0"/>
                <a:ea typeface="Cambria" panose="02040503050406030204" pitchFamily="18" charset="0"/>
              </a:rPr>
              <a:t>Thấy đàn cá heo giỡn đùa mặt nước.</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FC5A58E-0817-4B56-D10A-189F3DCC5C3E}"/>
              </a:ext>
            </a:extLst>
          </p:cNvPr>
          <p:cNvSpPr txBox="1"/>
          <p:nvPr/>
        </p:nvSpPr>
        <p:spPr>
          <a:xfrm>
            <a:off x="518160" y="3811012"/>
            <a:ext cx="6400800" cy="3046988"/>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Thư không kể về cơn bão chờ phía trước,</a:t>
            </a:r>
          </a:p>
          <a:p>
            <a:r>
              <a:rPr lang="vi-VN" sz="2400" dirty="0">
                <a:latin typeface="Cambria" panose="02040503050406030204" pitchFamily="18" charset="0"/>
                <a:ea typeface="Cambria" panose="02040503050406030204" pitchFamily="18" charset="0"/>
              </a:rPr>
              <a:t>Dải đá ngầm, thăm thẳm nước đen.</a:t>
            </a:r>
          </a:p>
          <a:p>
            <a:r>
              <a:rPr lang="vi-VN" sz="2400" dirty="0">
                <a:latin typeface="Cambria" panose="02040503050406030204" pitchFamily="18" charset="0"/>
                <a:ea typeface="Cambria" panose="02040503050406030204" pitchFamily="18" charset="0"/>
              </a:rPr>
              <a:t>Nhịp bước khẩn trương khi khẩu lệnh vang lên,</a:t>
            </a:r>
          </a:p>
          <a:p>
            <a:r>
              <a:rPr lang="vi-VN" sz="2400" dirty="0">
                <a:latin typeface="Cambria" panose="02040503050406030204" pitchFamily="18" charset="0"/>
                <a:ea typeface="Cambria" panose="02040503050406030204" pitchFamily="18" charset="0"/>
              </a:rPr>
              <a:t>Mắt dõi theo vật ra-đa rà quét,</a:t>
            </a:r>
          </a:p>
          <a:p>
            <a:r>
              <a:rPr lang="vi-VN" sz="2400" dirty="0">
                <a:latin typeface="Cambria" panose="02040503050406030204" pitchFamily="18" charset="0"/>
                <a:ea typeface="Cambria" panose="02040503050406030204" pitchFamily="18" charset="0"/>
              </a:rPr>
              <a:t>Áo đọng muối khô, da nhận mùi nắng khét,...</a:t>
            </a:r>
          </a:p>
          <a:p>
            <a:r>
              <a:rPr lang="vi-VN" sz="2400" dirty="0">
                <a:latin typeface="Cambria" panose="02040503050406030204" pitchFamily="18" charset="0"/>
                <a:ea typeface="Cambria" panose="02040503050406030204" pitchFamily="18" charset="0"/>
              </a:rPr>
              <a:t>Thư chỉ nói về nỗi nhớ với thương yêu...</a:t>
            </a:r>
          </a:p>
          <a:p>
            <a:endParaRPr lang="vi-VN" sz="2400" dirty="0">
              <a:latin typeface="Cambria" panose="02040503050406030204" pitchFamily="18" charset="0"/>
              <a:ea typeface="Cambria" panose="02040503050406030204" pitchFamily="18" charset="0"/>
            </a:endParaRPr>
          </a:p>
          <a:p>
            <a:r>
              <a:rPr lang="vi-VN"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ECFF3F8D-90F7-8352-4709-CDFE3E7B4A17}"/>
              </a:ext>
            </a:extLst>
          </p:cNvPr>
          <p:cNvSpPr txBox="1"/>
          <p:nvPr/>
        </p:nvSpPr>
        <p:spPr>
          <a:xfrm>
            <a:off x="6106160" y="2143760"/>
            <a:ext cx="5557520" cy="1938992"/>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Con đã lớn khôn, đọc được cả những điều</a:t>
            </a:r>
          </a:p>
          <a:p>
            <a:r>
              <a:rPr lang="vi-VN" sz="2400" dirty="0">
                <a:latin typeface="Cambria" panose="02040503050406030204" pitchFamily="18" charset="0"/>
                <a:ea typeface="Cambria" panose="02040503050406030204" pitchFamily="18" charset="0"/>
              </a:rPr>
              <a:t>Chưa được viết trong thư người lính biển</a:t>
            </a:r>
          </a:p>
          <a:p>
            <a:r>
              <a:rPr lang="vi-VN" sz="2400" dirty="0">
                <a:latin typeface="Cambria" panose="02040503050406030204" pitchFamily="18" charset="0"/>
                <a:ea typeface="Cambria" panose="02040503050406030204" pitchFamily="18" charset="0"/>
              </a:rPr>
              <a:t>Nơi đầu sóng, sẵn sàng nghênh chiến</a:t>
            </a:r>
          </a:p>
          <a:p>
            <a:r>
              <a:rPr lang="vi-VN" sz="2400" dirty="0">
                <a:latin typeface="Cambria" panose="02040503050406030204" pitchFamily="18" charset="0"/>
                <a:ea typeface="Cambria" panose="02040503050406030204" pitchFamily="18" charset="0"/>
              </a:rPr>
              <a:t>Vẫn dịu dàng, êm ái lá thư xanh...</a:t>
            </a:r>
          </a:p>
          <a:p>
            <a:pPr algn="r"/>
            <a:r>
              <a:rPr lang="vi-VN" sz="2400" dirty="0">
                <a:latin typeface="Cambria" panose="02040503050406030204" pitchFamily="18" charset="0"/>
                <a:ea typeface="Cambria" panose="02040503050406030204" pitchFamily="18" charset="0"/>
              </a:rPr>
              <a:t>(Thuỵ Anh)</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06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468141" y="667802"/>
            <a:ext cx="8755656" cy="1477328"/>
          </a:xfrm>
          <a:prstGeom prst="rect">
            <a:avLst/>
          </a:prstGeom>
        </p:spPr>
        <p:txBody>
          <a:bodyPr lIns="0" tIns="0" rIns="0" bIns="0" rtlCol="0" anchor="t">
            <a:spAutoFit/>
          </a:bodyPr>
          <a:lstStyle/>
          <a:p>
            <a:pPr lvl="0" algn="just"/>
            <a:r>
              <a:rPr lang="vi-VN" sz="3200" b="1" dirty="0">
                <a:solidFill>
                  <a:srgbClr val="231F20"/>
                </a:solidFill>
                <a:latin typeface="Cambria"/>
              </a:rPr>
              <a:t>Viết 1 – 2 câu ghép về bạn nhỏ trong bài thơ Thư của bố, trong đó có sử dụng kết từ để nối các vế câu.</a:t>
            </a:r>
            <a:endParaRPr kumimoji="0" lang="en-US" sz="3200" b="1" i="0" u="none" strike="noStrike" kern="1200" cap="none" spc="0" normalizeH="0" baseline="0" noProof="0" dirty="0">
              <a:ln>
                <a:noFill/>
              </a:ln>
              <a:solidFill>
                <a:srgbClr val="231F20"/>
              </a:solidFill>
              <a:effectLst/>
              <a:uLnTx/>
              <a:uFillTx/>
              <a:latin typeface="Cambria"/>
              <a:ea typeface="+mn-ea"/>
              <a:cs typeface="+mn-cs"/>
            </a:endParaRPr>
          </a:p>
        </p:txBody>
      </p:sp>
      <p:grpSp>
        <p:nvGrpSpPr>
          <p:cNvPr id="26" name="Nhóm 25">
            <a:extLst>
              <a:ext uri="{FF2B5EF4-FFF2-40B4-BE49-F238E27FC236}">
                <a16:creationId xmlns:a16="http://schemas.microsoft.com/office/drawing/2014/main" id="{E2C1D8C1-AA0C-AD1A-05CB-43B6CD4D25CC}"/>
              </a:ext>
            </a:extLst>
          </p:cNvPr>
          <p:cNvGrpSpPr/>
          <p:nvPr/>
        </p:nvGrpSpPr>
        <p:grpSpPr>
          <a:xfrm>
            <a:off x="1011032" y="2465511"/>
            <a:ext cx="7746888" cy="3711769"/>
            <a:chOff x="657337" y="2011675"/>
            <a:chExt cx="6859624" cy="4051931"/>
          </a:xfrm>
        </p:grpSpPr>
        <p:sp>
          <p:nvSpPr>
            <p:cNvPr id="21" name="Freeform 21"/>
            <p:cNvSpPr/>
            <p:nvPr/>
          </p:nvSpPr>
          <p:spPr>
            <a:xfrm>
              <a:off x="657337" y="2011675"/>
              <a:ext cx="6859624" cy="4051931"/>
            </a:xfrm>
            <a:custGeom>
              <a:avLst/>
              <a:gdLst/>
              <a:ahLst/>
              <a:cxnLst/>
              <a:rect l="l" t="t" r="r" b="b"/>
              <a:pathLst>
                <a:path w="8157995" h="6230669">
                  <a:moveTo>
                    <a:pt x="0" y="0"/>
                  </a:moveTo>
                  <a:lnTo>
                    <a:pt x="8157995" y="0"/>
                  </a:lnTo>
                  <a:lnTo>
                    <a:pt x="8157995" y="6230669"/>
                  </a:lnTo>
                  <a:lnTo>
                    <a:pt x="0" y="623066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800465" y="2800829"/>
              <a:ext cx="6561033" cy="3023842"/>
            </a:xfrm>
            <a:prstGeom prst="rect">
              <a:avLst/>
            </a:prstGeom>
          </p:spPr>
          <p:txBody>
            <a:bodyPr wrap="square" lIns="0" tIns="0" rIns="0" bIns="0" rtlCol="0" anchor="t">
              <a:spAutoFit/>
            </a:bodyPr>
            <a:lstStyle/>
            <a:p>
              <a:pPr marL="0" marR="0" algn="just">
                <a:spcBef>
                  <a:spcPts val="0"/>
                </a:spcBef>
                <a:spcAft>
                  <a:spcPts val="0"/>
                </a:spcAft>
              </a:pPr>
              <a:r>
                <a:rPr lang="nl-NL" sz="3600" b="1" u="sng" dirty="0">
                  <a:effectLst/>
                  <a:latin typeface="Cambria" panose="02040503050406030204" pitchFamily="18" charset="0"/>
                  <a:ea typeface="Cambria" panose="02040503050406030204" pitchFamily="18" charset="0"/>
                </a:rPr>
                <a:t>Tuy</a:t>
              </a:r>
              <a:r>
                <a:rPr lang="nl-NL" sz="3600" dirty="0">
                  <a:effectLst/>
                  <a:latin typeface="Cambria" panose="02040503050406030204" pitchFamily="18" charset="0"/>
                  <a:ea typeface="Cambria" panose="02040503050406030204" pitchFamily="18" charset="0"/>
                </a:rPr>
                <a:t> bạn nhỏ không gần bố </a:t>
              </a:r>
              <a:r>
                <a:rPr lang="nl-NL" sz="3600" b="1" u="sng" dirty="0">
                  <a:effectLst/>
                  <a:latin typeface="Cambria" panose="02040503050406030204" pitchFamily="18" charset="0"/>
                  <a:ea typeface="Cambria" panose="02040503050406030204" pitchFamily="18" charset="0"/>
                </a:rPr>
                <a:t>nhưng</a:t>
              </a:r>
              <a:r>
                <a:rPr lang="nl-NL" sz="3600" dirty="0">
                  <a:effectLst/>
                  <a:latin typeface="Cambria" panose="02040503050406030204" pitchFamily="18" charset="0"/>
                  <a:ea typeface="Cambria" panose="02040503050406030204" pitchFamily="18" charset="0"/>
                </a:rPr>
                <a:t> bạn ấy luôn nhớ về bố.</a:t>
              </a:r>
            </a:p>
            <a:p>
              <a:pPr algn="just"/>
              <a:r>
                <a:rPr lang="nl-NL" sz="3600" dirty="0">
                  <a:effectLst/>
                  <a:latin typeface="Cambria" panose="02040503050406030204" pitchFamily="18" charset="0"/>
                  <a:ea typeface="Cambria" panose="02040503050406030204" pitchFamily="18" charset="0"/>
                </a:rPr>
                <a:t>Bạn nhỏ đã khôn lớn </a:t>
              </a:r>
              <a:r>
                <a:rPr lang="nl-NL" sz="3600" b="1" u="sng" dirty="0">
                  <a:effectLst/>
                  <a:latin typeface="Cambria" panose="02040503050406030204" pitchFamily="18" charset="0"/>
                  <a:ea typeface="Cambria" panose="02040503050406030204" pitchFamily="18" charset="0"/>
                </a:rPr>
                <a:t>và</a:t>
              </a:r>
              <a:r>
                <a:rPr lang="nl-NL" sz="3600" dirty="0">
                  <a:effectLst/>
                  <a:latin typeface="Cambria" panose="02040503050406030204" pitchFamily="18" charset="0"/>
                  <a:ea typeface="Cambria" panose="02040503050406030204" pitchFamily="18" charset="0"/>
                </a:rPr>
                <a:t> bạn ây đã đọc được cả những điều bố không viết trong thư.</a:t>
              </a:r>
              <a:endParaRPr lang="en-US" sz="3600" dirty="0">
                <a:effectLst/>
                <a:latin typeface="Cambria" panose="02040503050406030204" pitchFamily="18" charset="0"/>
                <a:ea typeface="Cambria" panose="02040503050406030204" pitchFamily="18" charset="0"/>
              </a:endParaRPr>
            </a:p>
          </p:txBody>
        </p:sp>
      </p:grpSp>
      <p:pic>
        <p:nvPicPr>
          <p:cNvPr id="27" name="Hình ảnh 26">
            <a:extLst>
              <a:ext uri="{FF2B5EF4-FFF2-40B4-BE49-F238E27FC236}">
                <a16:creationId xmlns:a16="http://schemas.microsoft.com/office/drawing/2014/main" id="{25387F03-9A14-0CBC-3619-C487D53A67DB}"/>
              </a:ext>
            </a:extLst>
          </p:cNvPr>
          <p:cNvPicPr>
            <a:picLocks noChangeAspect="1"/>
          </p:cNvPicPr>
          <p:nvPr/>
        </p:nvPicPr>
        <p:blipFill>
          <a:blip r:embed="rId3"/>
          <a:stretch>
            <a:fillRect/>
          </a:stretch>
        </p:blipFill>
        <p:spPr>
          <a:xfrm>
            <a:off x="521375" y="608148"/>
            <a:ext cx="1786283" cy="1329043"/>
          </a:xfrm>
          <a:prstGeom prst="rect">
            <a:avLst/>
          </a:prstGeom>
        </p:spPr>
      </p:pic>
    </p:spTree>
    <p:extLst>
      <p:ext uri="{BB962C8B-B14F-4D97-AF65-F5344CB8AC3E}">
        <p14:creationId xmlns:p14="http://schemas.microsoft.com/office/powerpoint/2010/main" val="218067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1156691" y="2641016"/>
            <a:ext cx="9926209" cy="2462213"/>
          </a:xfrm>
          <a:prstGeom prst="rect">
            <a:avLst/>
          </a:prstGeom>
        </p:spPr>
        <p:txBody>
          <a:bodyPr lIns="0" tIns="0" rIns="0" bIns="0" rtlCol="0" anchor="t">
            <a:spAutoFit/>
          </a:bodyPr>
          <a:lstStyle/>
          <a:p>
            <a:pPr indent="625475" algn="just"/>
            <a:r>
              <a:rPr lang="vi-VN" sz="4000" dirty="0">
                <a:solidFill>
                  <a:srgbClr val="FF0000"/>
                </a:solidFill>
                <a:latin typeface="Cambria"/>
              </a:rPr>
              <a:t>Con lớn lên,/ quen vắng bố trong nhà</a:t>
            </a:r>
          </a:p>
          <a:p>
            <a:pPr indent="625475" algn="just"/>
            <a:r>
              <a:rPr lang="vi-VN" sz="4000" dirty="0">
                <a:solidFill>
                  <a:srgbClr val="FF0000"/>
                </a:solidFill>
                <a:latin typeface="Cambria"/>
              </a:rPr>
              <a:t>Hai mẹ con,/ nhà một phòng cũng trống</a:t>
            </a:r>
          </a:p>
          <a:p>
            <a:pPr indent="625475" algn="just"/>
            <a:r>
              <a:rPr lang="vi-VN" sz="4000" dirty="0">
                <a:solidFill>
                  <a:srgbClr val="FF0000"/>
                </a:solidFill>
                <a:latin typeface="Cambria"/>
              </a:rPr>
              <a:t>Nơi đầu sóng,/ sẵn sàng nghiêng chiến</a:t>
            </a:r>
          </a:p>
          <a:p>
            <a:pPr indent="625475" algn="just"/>
            <a:r>
              <a:rPr lang="vi-VN" sz="4000" dirty="0">
                <a:solidFill>
                  <a:srgbClr val="FF0000"/>
                </a:solidFill>
                <a:latin typeface="Cambria"/>
              </a:rPr>
              <a:t>Chỉ mong đợi</a:t>
            </a:r>
            <a:r>
              <a:rPr lang="en-US" sz="4000" dirty="0">
                <a:solidFill>
                  <a:srgbClr val="FF0000"/>
                </a:solidFill>
                <a:latin typeface="Cambria"/>
              </a:rPr>
              <a:t>/</a:t>
            </a:r>
            <a:r>
              <a:rPr lang="vi-VN" sz="4000" dirty="0">
                <a:solidFill>
                  <a:srgbClr val="FF0000"/>
                </a:solidFill>
                <a:latin typeface="Cambria"/>
              </a:rPr>
              <a:t> những lá thư gió lộng</a:t>
            </a:r>
          </a:p>
        </p:txBody>
      </p:sp>
      <p:pic>
        <p:nvPicPr>
          <p:cNvPr id="3" name="Picture 2">
            <a:extLst>
              <a:ext uri="{FF2B5EF4-FFF2-40B4-BE49-F238E27FC236}">
                <a16:creationId xmlns:a16="http://schemas.microsoft.com/office/drawing/2014/main" id="{3B6FE7A1-9025-AB26-05D5-17605DF36276}"/>
              </a:ext>
            </a:extLst>
          </p:cNvPr>
          <p:cNvPicPr>
            <a:picLocks noChangeAspect="1"/>
          </p:cNvPicPr>
          <p:nvPr/>
        </p:nvPicPr>
        <p:blipFill>
          <a:blip r:embed="rId2"/>
          <a:stretch>
            <a:fillRect/>
          </a:stretch>
        </p:blipFill>
        <p:spPr>
          <a:xfrm>
            <a:off x="2928861" y="1099256"/>
            <a:ext cx="6151397" cy="1286367"/>
          </a:xfrm>
          <a:prstGeom prst="rect">
            <a:avLst/>
          </a:prstGeom>
        </p:spPr>
      </p:pic>
    </p:spTree>
    <p:extLst>
      <p:ext uri="{BB962C8B-B14F-4D97-AF65-F5344CB8AC3E}">
        <p14:creationId xmlns:p14="http://schemas.microsoft.com/office/powerpoint/2010/main" val="120786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AEBDBDB-0DA1-AB69-7E5D-9F25AF73187B}"/>
              </a:ext>
            </a:extLst>
          </p:cNvPr>
          <p:cNvGrpSpPr/>
          <p:nvPr/>
        </p:nvGrpSpPr>
        <p:grpSpPr>
          <a:xfrm>
            <a:off x="1598065" y="2430248"/>
            <a:ext cx="2920294" cy="1346985"/>
            <a:chOff x="1236324" y="2082015"/>
            <a:chExt cx="2920294" cy="1346985"/>
          </a:xfrm>
        </p:grpSpPr>
        <p:sp>
          <p:nvSpPr>
            <p:cNvPr id="5" name="Freeform 19">
              <a:extLst>
                <a:ext uri="{FF2B5EF4-FFF2-40B4-BE49-F238E27FC236}">
                  <a16:creationId xmlns:a16="http://schemas.microsoft.com/office/drawing/2014/main" id="{088A2F63-C03D-E3A9-DE08-5550C5106DFB}"/>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1477219" y="2573765"/>
              <a:ext cx="2519680" cy="615553"/>
            </a:xfrm>
            <a:prstGeom prst="rect">
              <a:avLst/>
            </a:prstGeom>
          </p:spPr>
          <p:txBody>
            <a:bodyPr wrap="square" lIns="0" tIns="0" rIns="0" bIns="0" rtlCol="0" anchor="t">
              <a:spAutoFit/>
            </a:bodyPr>
            <a:lstStyle/>
            <a:p>
              <a:pPr algn="just">
                <a:lnSpc>
                  <a:spcPts val="4800"/>
                </a:lnSpc>
              </a:pPr>
              <a:r>
                <a:rPr lang="en-US" sz="4000" b="1" dirty="0" err="1">
                  <a:solidFill>
                    <a:srgbClr val="231F20"/>
                  </a:solidFill>
                  <a:latin typeface="Cambria"/>
                </a:rPr>
                <a:t>Khẩu</a:t>
              </a:r>
              <a:r>
                <a:rPr lang="en-US" sz="4000" b="1" dirty="0">
                  <a:solidFill>
                    <a:srgbClr val="231F20"/>
                  </a:solidFill>
                  <a:latin typeface="Cambria"/>
                </a:rPr>
                <a:t> </a:t>
              </a:r>
              <a:r>
                <a:rPr lang="en-US" sz="4000" b="1" dirty="0" err="1">
                  <a:solidFill>
                    <a:srgbClr val="231F20"/>
                  </a:solidFill>
                  <a:latin typeface="Cambria"/>
                </a:rPr>
                <a:t>lệnh</a:t>
              </a:r>
              <a:endParaRPr lang="en-US" sz="4000" b="1" dirty="0">
                <a:solidFill>
                  <a:srgbClr val="231F20"/>
                </a:solidFill>
                <a:latin typeface="Cambria"/>
              </a:endParaRPr>
            </a:p>
          </p:txBody>
        </p:sp>
      </p:grpSp>
      <p:sp>
        <p:nvSpPr>
          <p:cNvPr id="23" name="TextBox 23"/>
          <p:cNvSpPr txBox="1"/>
          <p:nvPr/>
        </p:nvSpPr>
        <p:spPr>
          <a:xfrm>
            <a:off x="5200360" y="2667502"/>
            <a:ext cx="5620040" cy="1107996"/>
          </a:xfrm>
          <a:prstGeom prst="rect">
            <a:avLst/>
          </a:prstGeom>
        </p:spPr>
        <p:txBody>
          <a:bodyPr wrap="square" lIns="0" tIns="0" rIns="0" bIns="0" rtlCol="0" anchor="t">
            <a:spAutoFit/>
          </a:bodyPr>
          <a:lstStyle/>
          <a:p>
            <a:pPr algn="just"/>
            <a:r>
              <a:rPr lang="en-US" sz="3600" dirty="0" err="1">
                <a:solidFill>
                  <a:srgbClr val="231F20"/>
                </a:solidFill>
                <a:latin typeface="Cambria"/>
              </a:rPr>
              <a:t>lệnh</a:t>
            </a:r>
            <a:r>
              <a:rPr lang="en-US" sz="3600" dirty="0">
                <a:solidFill>
                  <a:srgbClr val="231F20"/>
                </a:solidFill>
                <a:latin typeface="Cambria"/>
              </a:rPr>
              <a:t> </a:t>
            </a:r>
            <a:r>
              <a:rPr lang="en-US" sz="3600" dirty="0" err="1">
                <a:solidFill>
                  <a:srgbClr val="231F20"/>
                </a:solidFill>
                <a:latin typeface="Cambria"/>
              </a:rPr>
              <a:t>hô</a:t>
            </a:r>
            <a:r>
              <a:rPr lang="en-US" sz="3600" dirty="0">
                <a:solidFill>
                  <a:srgbClr val="231F20"/>
                </a:solidFill>
                <a:latin typeface="Cambria"/>
              </a:rPr>
              <a:t> </a:t>
            </a:r>
            <a:r>
              <a:rPr lang="en-US" sz="3600" dirty="0" err="1">
                <a:solidFill>
                  <a:srgbClr val="231F20"/>
                </a:solidFill>
                <a:latin typeface="Cambria"/>
              </a:rPr>
              <a:t>trong</a:t>
            </a:r>
            <a:r>
              <a:rPr lang="en-US" sz="3600" dirty="0">
                <a:solidFill>
                  <a:srgbClr val="231F20"/>
                </a:solidFill>
                <a:latin typeface="Cambria"/>
              </a:rPr>
              <a:t> </a:t>
            </a:r>
            <a:r>
              <a:rPr lang="en-US" sz="3600" dirty="0" err="1">
                <a:solidFill>
                  <a:srgbClr val="231F20"/>
                </a:solidFill>
                <a:latin typeface="Cambria"/>
              </a:rPr>
              <a:t>tập</a:t>
            </a:r>
            <a:r>
              <a:rPr lang="en-US" sz="3600" dirty="0">
                <a:solidFill>
                  <a:srgbClr val="231F20"/>
                </a:solidFill>
                <a:latin typeface="Cambria"/>
              </a:rPr>
              <a:t> </a:t>
            </a:r>
            <a:r>
              <a:rPr lang="en-US" sz="3600" dirty="0" err="1">
                <a:solidFill>
                  <a:srgbClr val="231F20"/>
                </a:solidFill>
                <a:latin typeface="Cambria"/>
              </a:rPr>
              <a:t>luyện</a:t>
            </a:r>
            <a:r>
              <a:rPr lang="en-US" sz="3600" dirty="0">
                <a:solidFill>
                  <a:srgbClr val="231F20"/>
                </a:solidFill>
                <a:latin typeface="Cambria"/>
              </a:rPr>
              <a:t> </a:t>
            </a:r>
            <a:r>
              <a:rPr lang="en-US" sz="3600" dirty="0" err="1">
                <a:solidFill>
                  <a:srgbClr val="231F20"/>
                </a:solidFill>
                <a:latin typeface="Cambria"/>
              </a:rPr>
              <a:t>hoặc</a:t>
            </a:r>
            <a:r>
              <a:rPr lang="en-US" sz="3600" dirty="0">
                <a:solidFill>
                  <a:srgbClr val="231F20"/>
                </a:solidFill>
                <a:latin typeface="Cambria"/>
              </a:rPr>
              <a:t> </a:t>
            </a:r>
            <a:r>
              <a:rPr lang="en-US" sz="3600" dirty="0" err="1">
                <a:solidFill>
                  <a:srgbClr val="231F20"/>
                </a:solidFill>
                <a:latin typeface="Cambria"/>
              </a:rPr>
              <a:t>chiến</a:t>
            </a:r>
            <a:r>
              <a:rPr lang="en-US" sz="3600" dirty="0">
                <a:solidFill>
                  <a:srgbClr val="231F20"/>
                </a:solidFill>
                <a:latin typeface="Cambria"/>
              </a:rPr>
              <a:t> </a:t>
            </a:r>
            <a:r>
              <a:rPr lang="en-US" sz="3600" dirty="0" err="1">
                <a:solidFill>
                  <a:srgbClr val="231F20"/>
                </a:solidFill>
                <a:latin typeface="Cambria"/>
              </a:rPr>
              <a:t>đấu</a:t>
            </a:r>
            <a:r>
              <a:rPr lang="en-US" sz="3600" dirty="0">
                <a:solidFill>
                  <a:srgbClr val="231F20"/>
                </a:solidFill>
                <a:latin typeface="Cambria"/>
              </a:rPr>
              <a:t>.</a:t>
            </a:r>
          </a:p>
        </p:txBody>
      </p:sp>
      <p:pic>
        <p:nvPicPr>
          <p:cNvPr id="7" name="Hình ảnh 6">
            <a:extLst>
              <a:ext uri="{FF2B5EF4-FFF2-40B4-BE49-F238E27FC236}">
                <a16:creationId xmlns:a16="http://schemas.microsoft.com/office/drawing/2014/main" id="{BC036914-E979-31B0-BB2E-BD0F9A7AB71A}"/>
              </a:ext>
            </a:extLst>
          </p:cNvPr>
          <p:cNvPicPr>
            <a:picLocks noChangeAspect="1"/>
          </p:cNvPicPr>
          <p:nvPr/>
        </p:nvPicPr>
        <p:blipFill>
          <a:blip r:embed="rId4"/>
          <a:stretch>
            <a:fillRect/>
          </a:stretch>
        </p:blipFill>
        <p:spPr>
          <a:xfrm>
            <a:off x="3614713" y="733495"/>
            <a:ext cx="4962574" cy="1457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AEBDBDB-0DA1-AB69-7E5D-9F25AF73187B}"/>
              </a:ext>
            </a:extLst>
          </p:cNvPr>
          <p:cNvGrpSpPr/>
          <p:nvPr/>
        </p:nvGrpSpPr>
        <p:grpSpPr>
          <a:xfrm>
            <a:off x="1056640" y="2430248"/>
            <a:ext cx="3779520" cy="1722856"/>
            <a:chOff x="1236324" y="2082015"/>
            <a:chExt cx="2920294" cy="1722856"/>
          </a:xfrm>
        </p:grpSpPr>
        <p:sp>
          <p:nvSpPr>
            <p:cNvPr id="5" name="Freeform 19">
              <a:extLst>
                <a:ext uri="{FF2B5EF4-FFF2-40B4-BE49-F238E27FC236}">
                  <a16:creationId xmlns:a16="http://schemas.microsoft.com/office/drawing/2014/main" id="{088A2F63-C03D-E3A9-DE08-5550C5106DFB}"/>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2"/>
            <p:cNvSpPr txBox="1"/>
            <p:nvPr/>
          </p:nvSpPr>
          <p:spPr>
            <a:xfrm>
              <a:off x="1477219" y="2573765"/>
              <a:ext cx="2519680" cy="1231106"/>
            </a:xfrm>
            <a:prstGeom prst="rect">
              <a:avLst/>
            </a:prstGeom>
          </p:spPr>
          <p:txBody>
            <a:bodyPr wrap="square" lIns="0" tIns="0" rIns="0" bIns="0" rtlCol="0" anchor="t">
              <a:spAutoFit/>
            </a:bodyPr>
            <a:lstStyle/>
            <a:p>
              <a:pPr marL="0" marR="0" lvl="0" indent="0" algn="just"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231F20"/>
                  </a:solidFill>
                  <a:effectLst/>
                  <a:uLnTx/>
                  <a:uFillTx/>
                  <a:latin typeface="Cambria"/>
                  <a:ea typeface="+mn-ea"/>
                  <a:cs typeface="+mn-cs"/>
                </a:rPr>
                <a:t>Nghênh</a:t>
              </a:r>
              <a:r>
                <a:rPr kumimoji="0" lang="en-US" sz="4000" b="1" i="0" u="none" strike="noStrike" kern="1200" cap="none" spc="0" normalizeH="0" baseline="0" noProof="0" dirty="0">
                  <a:ln>
                    <a:noFill/>
                  </a:ln>
                  <a:solidFill>
                    <a:srgbClr val="231F20"/>
                  </a:solidFill>
                  <a:effectLst/>
                  <a:uLnTx/>
                  <a:uFillTx/>
                  <a:latin typeface="Cambria"/>
                  <a:ea typeface="+mn-ea"/>
                  <a:cs typeface="+mn-cs"/>
                </a:rPr>
                <a:t> </a:t>
              </a:r>
              <a:r>
                <a:rPr kumimoji="0" lang="en-US" sz="4000" b="1" i="0" u="none" strike="noStrike" kern="1200" cap="none" spc="0" normalizeH="0" baseline="0" noProof="0" dirty="0" err="1">
                  <a:ln>
                    <a:noFill/>
                  </a:ln>
                  <a:solidFill>
                    <a:srgbClr val="231F20"/>
                  </a:solidFill>
                  <a:effectLst/>
                  <a:uLnTx/>
                  <a:uFillTx/>
                  <a:latin typeface="Cambria"/>
                  <a:ea typeface="+mn-ea"/>
                  <a:cs typeface="+mn-cs"/>
                </a:rPr>
                <a:t>chiến</a:t>
              </a:r>
              <a:endParaRPr kumimoji="0" lang="en-US" sz="4000" b="1" i="0" u="none" strike="noStrike" kern="1200" cap="none" spc="0" normalizeH="0" baseline="0" noProof="0" dirty="0">
                <a:ln>
                  <a:noFill/>
                </a:ln>
                <a:solidFill>
                  <a:srgbClr val="231F20"/>
                </a:solidFill>
                <a:effectLst/>
                <a:uLnTx/>
                <a:uFillTx/>
                <a:latin typeface="Cambria"/>
                <a:ea typeface="+mn-ea"/>
                <a:cs typeface="+mn-cs"/>
              </a:endParaRPr>
            </a:p>
          </p:txBody>
        </p:sp>
      </p:grpSp>
      <p:sp>
        <p:nvSpPr>
          <p:cNvPr id="23" name="TextBox 23"/>
          <p:cNvSpPr txBox="1"/>
          <p:nvPr/>
        </p:nvSpPr>
        <p:spPr>
          <a:xfrm>
            <a:off x="5200360" y="2667502"/>
            <a:ext cx="5620040" cy="1107996"/>
          </a:xfrm>
          <a:prstGeom prst="rect">
            <a:avLst/>
          </a:prstGeom>
        </p:spPr>
        <p:txBody>
          <a:bodyPr wrap="square" lIns="0" tIns="0" rIns="0" bIns="0" rtlCol="0" anchor="t">
            <a:spAutoFit/>
          </a:bodyPr>
          <a:lstStyle/>
          <a:p>
            <a:pPr lvl="0" algn="just"/>
            <a:r>
              <a:rPr lang="en-US" sz="3600">
                <a:solidFill>
                  <a:srgbClr val="231F20"/>
                </a:solidFill>
                <a:latin typeface="Cambria"/>
              </a:rPr>
              <a:t>đón đánh trực tiếp, mặt đối mặt.</a:t>
            </a:r>
            <a:endParaRPr kumimoji="0" lang="en-US" sz="3600" b="0" i="0" u="none" strike="noStrike" kern="1200" cap="none" spc="0" normalizeH="0" baseline="0" noProof="0" dirty="0">
              <a:ln>
                <a:noFill/>
              </a:ln>
              <a:solidFill>
                <a:srgbClr val="231F20"/>
              </a:solidFill>
              <a:effectLst/>
              <a:uLnTx/>
              <a:uFillTx/>
              <a:latin typeface="Cambria"/>
              <a:ea typeface="+mn-ea"/>
              <a:cs typeface="+mn-cs"/>
            </a:endParaRPr>
          </a:p>
        </p:txBody>
      </p:sp>
      <p:pic>
        <p:nvPicPr>
          <p:cNvPr id="7" name="Hình ảnh 6">
            <a:extLst>
              <a:ext uri="{FF2B5EF4-FFF2-40B4-BE49-F238E27FC236}">
                <a16:creationId xmlns:a16="http://schemas.microsoft.com/office/drawing/2014/main" id="{BC036914-E979-31B0-BB2E-BD0F9A7AB71A}"/>
              </a:ext>
            </a:extLst>
          </p:cNvPr>
          <p:cNvPicPr>
            <a:picLocks noChangeAspect="1"/>
          </p:cNvPicPr>
          <p:nvPr/>
        </p:nvPicPr>
        <p:blipFill>
          <a:blip r:embed="rId4"/>
          <a:stretch>
            <a:fillRect/>
          </a:stretch>
        </p:blipFill>
        <p:spPr>
          <a:xfrm>
            <a:off x="3614713" y="733495"/>
            <a:ext cx="4962574" cy="1457070"/>
          </a:xfrm>
          <a:prstGeom prst="rect">
            <a:avLst/>
          </a:prstGeom>
        </p:spPr>
      </p:pic>
    </p:spTree>
    <p:extLst>
      <p:ext uri="{BB962C8B-B14F-4D97-AF65-F5344CB8AC3E}">
        <p14:creationId xmlns:p14="http://schemas.microsoft.com/office/powerpoint/2010/main" val="66046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AEBDBDB-0DA1-AB69-7E5D-9F25AF73187B}"/>
              </a:ext>
            </a:extLst>
          </p:cNvPr>
          <p:cNvGrpSpPr/>
          <p:nvPr/>
        </p:nvGrpSpPr>
        <p:grpSpPr>
          <a:xfrm>
            <a:off x="1046480" y="1617448"/>
            <a:ext cx="2602612" cy="1346985"/>
            <a:chOff x="1236324" y="2082015"/>
            <a:chExt cx="2956799" cy="1346985"/>
          </a:xfrm>
        </p:grpSpPr>
        <p:sp>
          <p:nvSpPr>
            <p:cNvPr id="5" name="Freeform 19">
              <a:extLst>
                <a:ext uri="{FF2B5EF4-FFF2-40B4-BE49-F238E27FC236}">
                  <a16:creationId xmlns:a16="http://schemas.microsoft.com/office/drawing/2014/main" id="{088A2F63-C03D-E3A9-DE08-5550C5106DFB}"/>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2"/>
            <p:cNvSpPr txBox="1"/>
            <p:nvPr/>
          </p:nvSpPr>
          <p:spPr>
            <a:xfrm>
              <a:off x="1673444" y="2533125"/>
              <a:ext cx="2519679" cy="615553"/>
            </a:xfrm>
            <a:prstGeom prst="rect">
              <a:avLst/>
            </a:prstGeom>
          </p:spPr>
          <p:txBody>
            <a:bodyPr wrap="square" lIns="0" tIns="0" rIns="0" bIns="0" rtlCol="0" anchor="t">
              <a:spAutoFit/>
            </a:bodyPr>
            <a:lstStyle/>
            <a:p>
              <a:pPr marL="0" marR="0" lvl="0" indent="0" algn="just"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31F20"/>
                  </a:solidFill>
                  <a:effectLst/>
                  <a:uLnTx/>
                  <a:uFillTx/>
                  <a:latin typeface="Cambria"/>
                  <a:ea typeface="+mn-ea"/>
                  <a:cs typeface="+mn-cs"/>
                </a:rPr>
                <a:t>Ra- </a:t>
              </a:r>
              <a:r>
                <a:rPr kumimoji="0" lang="en-US" sz="4000" b="1" i="0" u="none" strike="noStrike" kern="1200" cap="none" spc="0" normalizeH="0" baseline="0" noProof="0" dirty="0" err="1">
                  <a:ln>
                    <a:noFill/>
                  </a:ln>
                  <a:solidFill>
                    <a:srgbClr val="231F20"/>
                  </a:solidFill>
                  <a:effectLst/>
                  <a:uLnTx/>
                  <a:uFillTx/>
                  <a:latin typeface="Cambria"/>
                  <a:ea typeface="+mn-ea"/>
                  <a:cs typeface="+mn-cs"/>
                </a:rPr>
                <a:t>đa</a:t>
              </a:r>
              <a:endParaRPr kumimoji="0" lang="en-US" sz="4000" b="1" i="0" u="none" strike="noStrike" kern="1200" cap="none" spc="0" normalizeH="0" baseline="0" noProof="0" dirty="0">
                <a:ln>
                  <a:noFill/>
                </a:ln>
                <a:solidFill>
                  <a:srgbClr val="231F20"/>
                </a:solidFill>
                <a:effectLst/>
                <a:uLnTx/>
                <a:uFillTx/>
                <a:latin typeface="Cambria"/>
                <a:ea typeface="+mn-ea"/>
                <a:cs typeface="+mn-cs"/>
              </a:endParaRPr>
            </a:p>
          </p:txBody>
        </p:sp>
      </p:grpSp>
      <p:sp>
        <p:nvSpPr>
          <p:cNvPr id="23" name="TextBox 23"/>
          <p:cNvSpPr txBox="1"/>
          <p:nvPr/>
        </p:nvSpPr>
        <p:spPr>
          <a:xfrm>
            <a:off x="3891280" y="1529582"/>
            <a:ext cx="7132320" cy="1661993"/>
          </a:xfrm>
          <a:prstGeom prst="rect">
            <a:avLst/>
          </a:prstGeom>
        </p:spPr>
        <p:txBody>
          <a:bodyPr wrap="square" lIns="0" tIns="0" rIns="0" bIns="0" rtlCol="0" anchor="t">
            <a:spAutoFit/>
          </a:bodyPr>
          <a:lstStyle/>
          <a:p>
            <a:pPr lvl="0" algn="just"/>
            <a:r>
              <a:rPr lang="en-US" sz="3600" dirty="0" err="1">
                <a:solidFill>
                  <a:srgbClr val="231F20"/>
                </a:solidFill>
                <a:latin typeface="Cambria"/>
              </a:rPr>
              <a:t>máy</a:t>
            </a:r>
            <a:r>
              <a:rPr lang="en-US" sz="3600" dirty="0">
                <a:solidFill>
                  <a:srgbClr val="231F20"/>
                </a:solidFill>
                <a:latin typeface="Cambria"/>
              </a:rPr>
              <a:t> </a:t>
            </a:r>
            <a:r>
              <a:rPr lang="en-US" sz="3600" dirty="0" err="1">
                <a:solidFill>
                  <a:srgbClr val="231F20"/>
                </a:solidFill>
                <a:latin typeface="Cambria"/>
              </a:rPr>
              <a:t>xác</a:t>
            </a:r>
            <a:r>
              <a:rPr lang="en-US" sz="3600" dirty="0">
                <a:solidFill>
                  <a:srgbClr val="231F20"/>
                </a:solidFill>
                <a:latin typeface="Cambria"/>
              </a:rPr>
              <a:t> </a:t>
            </a:r>
            <a:r>
              <a:rPr lang="en-US" sz="3600" dirty="0" err="1">
                <a:solidFill>
                  <a:srgbClr val="231F20"/>
                </a:solidFill>
                <a:latin typeface="Cambria"/>
              </a:rPr>
              <a:t>định</a:t>
            </a:r>
            <a:r>
              <a:rPr lang="en-US" sz="3600" dirty="0">
                <a:solidFill>
                  <a:srgbClr val="231F20"/>
                </a:solidFill>
                <a:latin typeface="Cambria"/>
              </a:rPr>
              <a:t> </a:t>
            </a:r>
            <a:r>
              <a:rPr lang="en-US" sz="3600" dirty="0" err="1">
                <a:solidFill>
                  <a:srgbClr val="231F20"/>
                </a:solidFill>
                <a:latin typeface="Cambria"/>
              </a:rPr>
              <a:t>vị</a:t>
            </a:r>
            <a:r>
              <a:rPr lang="en-US" sz="3600" dirty="0">
                <a:solidFill>
                  <a:srgbClr val="231F20"/>
                </a:solidFill>
                <a:latin typeface="Cambria"/>
              </a:rPr>
              <a:t> </a:t>
            </a:r>
            <a:r>
              <a:rPr lang="en-US" sz="3600" dirty="0" err="1">
                <a:solidFill>
                  <a:srgbClr val="231F20"/>
                </a:solidFill>
                <a:latin typeface="Cambria"/>
              </a:rPr>
              <a:t>trí</a:t>
            </a:r>
            <a:r>
              <a:rPr lang="en-US" sz="3600" dirty="0">
                <a:solidFill>
                  <a:srgbClr val="231F20"/>
                </a:solidFill>
                <a:latin typeface="Cambria"/>
              </a:rPr>
              <a:t> </a:t>
            </a:r>
            <a:r>
              <a:rPr lang="en-US" sz="3600" dirty="0" err="1">
                <a:solidFill>
                  <a:srgbClr val="231F20"/>
                </a:solidFill>
                <a:latin typeface="Cambria"/>
              </a:rPr>
              <a:t>và</a:t>
            </a:r>
            <a:r>
              <a:rPr lang="en-US" sz="3600" dirty="0">
                <a:solidFill>
                  <a:srgbClr val="231F20"/>
                </a:solidFill>
                <a:latin typeface="Cambria"/>
              </a:rPr>
              <a:t> </a:t>
            </a:r>
            <a:r>
              <a:rPr lang="en-US" sz="3600" dirty="0" err="1">
                <a:solidFill>
                  <a:srgbClr val="231F20"/>
                </a:solidFill>
                <a:latin typeface="Cambria"/>
              </a:rPr>
              <a:t>khoảng</a:t>
            </a:r>
            <a:r>
              <a:rPr lang="en-US" sz="3600" dirty="0">
                <a:solidFill>
                  <a:srgbClr val="231F20"/>
                </a:solidFill>
                <a:latin typeface="Cambria"/>
              </a:rPr>
              <a:t> </a:t>
            </a:r>
            <a:r>
              <a:rPr lang="en-US" sz="3600" dirty="0" err="1">
                <a:solidFill>
                  <a:srgbClr val="231F20"/>
                </a:solidFill>
                <a:latin typeface="Cambria"/>
              </a:rPr>
              <a:t>cách</a:t>
            </a:r>
            <a:r>
              <a:rPr lang="en-US" sz="3600" dirty="0">
                <a:solidFill>
                  <a:srgbClr val="231F20"/>
                </a:solidFill>
                <a:latin typeface="Cambria"/>
              </a:rPr>
              <a:t> </a:t>
            </a:r>
            <a:r>
              <a:rPr lang="en-US" sz="3600" dirty="0" err="1">
                <a:solidFill>
                  <a:srgbClr val="231F20"/>
                </a:solidFill>
                <a:latin typeface="Cambria"/>
              </a:rPr>
              <a:t>của</a:t>
            </a:r>
            <a:r>
              <a:rPr lang="en-US" sz="3600" dirty="0">
                <a:solidFill>
                  <a:srgbClr val="231F20"/>
                </a:solidFill>
                <a:latin typeface="Cambria"/>
              </a:rPr>
              <a:t> </a:t>
            </a:r>
            <a:r>
              <a:rPr lang="en-US" sz="3600" dirty="0" err="1">
                <a:solidFill>
                  <a:srgbClr val="231F20"/>
                </a:solidFill>
                <a:latin typeface="Cambria"/>
              </a:rPr>
              <a:t>vật</a:t>
            </a:r>
            <a:r>
              <a:rPr lang="en-US" sz="3600" dirty="0">
                <a:solidFill>
                  <a:srgbClr val="231F20"/>
                </a:solidFill>
                <a:latin typeface="Cambria"/>
              </a:rPr>
              <a:t> </a:t>
            </a:r>
            <a:r>
              <a:rPr lang="en-US" sz="3600" dirty="0" err="1">
                <a:solidFill>
                  <a:srgbClr val="231F20"/>
                </a:solidFill>
                <a:latin typeface="Cambria"/>
              </a:rPr>
              <a:t>cần</a:t>
            </a:r>
            <a:r>
              <a:rPr lang="en-US" sz="3600" dirty="0">
                <a:solidFill>
                  <a:srgbClr val="231F20"/>
                </a:solidFill>
                <a:latin typeface="Cambria"/>
              </a:rPr>
              <a:t> </a:t>
            </a:r>
            <a:r>
              <a:rPr lang="en-US" sz="3600" dirty="0" err="1">
                <a:solidFill>
                  <a:srgbClr val="231F20"/>
                </a:solidFill>
                <a:latin typeface="Cambria"/>
              </a:rPr>
              <a:t>phát</a:t>
            </a:r>
            <a:r>
              <a:rPr lang="en-US" sz="3600" dirty="0">
                <a:solidFill>
                  <a:srgbClr val="231F20"/>
                </a:solidFill>
                <a:latin typeface="Cambria"/>
              </a:rPr>
              <a:t> </a:t>
            </a:r>
            <a:r>
              <a:rPr lang="en-US" sz="3600" dirty="0" err="1">
                <a:solidFill>
                  <a:srgbClr val="231F20"/>
                </a:solidFill>
                <a:latin typeface="Cambria"/>
              </a:rPr>
              <a:t>hiện</a:t>
            </a:r>
            <a:r>
              <a:rPr lang="en-US" sz="3600" dirty="0">
                <a:solidFill>
                  <a:srgbClr val="231F20"/>
                </a:solidFill>
                <a:latin typeface="Cambria"/>
              </a:rPr>
              <a:t> </a:t>
            </a:r>
            <a:r>
              <a:rPr lang="en-US" sz="3600" dirty="0" err="1">
                <a:solidFill>
                  <a:srgbClr val="231F20"/>
                </a:solidFill>
                <a:latin typeface="Cambria"/>
              </a:rPr>
              <a:t>bằng</a:t>
            </a:r>
            <a:r>
              <a:rPr lang="en-US" sz="3600" dirty="0">
                <a:solidFill>
                  <a:srgbClr val="231F20"/>
                </a:solidFill>
                <a:latin typeface="Cambria"/>
              </a:rPr>
              <a:t> </a:t>
            </a:r>
            <a:r>
              <a:rPr lang="en-US" sz="3600" dirty="0" err="1">
                <a:solidFill>
                  <a:srgbClr val="231F20"/>
                </a:solidFill>
                <a:latin typeface="Cambria"/>
              </a:rPr>
              <a:t>sự</a:t>
            </a:r>
            <a:r>
              <a:rPr lang="en-US" sz="3600" dirty="0">
                <a:solidFill>
                  <a:srgbClr val="231F20"/>
                </a:solidFill>
                <a:latin typeface="Cambria"/>
              </a:rPr>
              <a:t> </a:t>
            </a:r>
            <a:r>
              <a:rPr lang="en-US" sz="3600" dirty="0" err="1">
                <a:solidFill>
                  <a:srgbClr val="231F20"/>
                </a:solidFill>
                <a:latin typeface="Cambria"/>
              </a:rPr>
              <a:t>phản</a:t>
            </a:r>
            <a:r>
              <a:rPr lang="en-US" sz="3600" dirty="0">
                <a:solidFill>
                  <a:srgbClr val="231F20"/>
                </a:solidFill>
                <a:latin typeface="Cambria"/>
              </a:rPr>
              <a:t> </a:t>
            </a:r>
            <a:r>
              <a:rPr lang="en-US" sz="3600" dirty="0" err="1">
                <a:solidFill>
                  <a:srgbClr val="231F20"/>
                </a:solidFill>
                <a:latin typeface="Cambria"/>
              </a:rPr>
              <a:t>xạ</a:t>
            </a:r>
            <a:r>
              <a:rPr lang="en-US" sz="3600" dirty="0">
                <a:solidFill>
                  <a:srgbClr val="231F20"/>
                </a:solidFill>
                <a:latin typeface="Cambria"/>
              </a:rPr>
              <a:t> </a:t>
            </a:r>
            <a:r>
              <a:rPr lang="en-US" sz="3600" dirty="0" err="1">
                <a:solidFill>
                  <a:srgbClr val="231F20"/>
                </a:solidFill>
                <a:latin typeface="Cambria"/>
              </a:rPr>
              <a:t>của</a:t>
            </a:r>
            <a:r>
              <a:rPr lang="en-US" sz="3600" dirty="0">
                <a:solidFill>
                  <a:srgbClr val="231F20"/>
                </a:solidFill>
                <a:latin typeface="Cambria"/>
              </a:rPr>
              <a:t> </a:t>
            </a:r>
            <a:r>
              <a:rPr lang="en-US" sz="3600" dirty="0" err="1">
                <a:solidFill>
                  <a:srgbClr val="231F20"/>
                </a:solidFill>
                <a:latin typeface="Cambria"/>
              </a:rPr>
              <a:t>sóng</a:t>
            </a:r>
            <a:r>
              <a:rPr lang="en-US" sz="3600" dirty="0">
                <a:solidFill>
                  <a:srgbClr val="231F20"/>
                </a:solidFill>
                <a:latin typeface="Cambria"/>
              </a:rPr>
              <a:t> radio </a:t>
            </a:r>
            <a:r>
              <a:rPr lang="en-US" sz="3600" dirty="0" err="1">
                <a:solidFill>
                  <a:srgbClr val="231F20"/>
                </a:solidFill>
                <a:latin typeface="Cambria"/>
              </a:rPr>
              <a:t>khi</a:t>
            </a:r>
            <a:r>
              <a:rPr lang="en-US" sz="3600" dirty="0">
                <a:solidFill>
                  <a:srgbClr val="231F20"/>
                </a:solidFill>
                <a:latin typeface="Cambria"/>
              </a:rPr>
              <a:t> </a:t>
            </a:r>
            <a:r>
              <a:rPr lang="en-US" sz="3600" dirty="0" err="1">
                <a:solidFill>
                  <a:srgbClr val="231F20"/>
                </a:solidFill>
                <a:latin typeface="Cambria"/>
              </a:rPr>
              <a:t>gặp</a:t>
            </a:r>
            <a:r>
              <a:rPr lang="en-US" sz="3600" dirty="0">
                <a:solidFill>
                  <a:srgbClr val="231F20"/>
                </a:solidFill>
                <a:latin typeface="Cambria"/>
              </a:rPr>
              <a:t> </a:t>
            </a:r>
            <a:r>
              <a:rPr lang="en-US" sz="3600" dirty="0" err="1">
                <a:solidFill>
                  <a:srgbClr val="231F20"/>
                </a:solidFill>
                <a:latin typeface="Cambria"/>
              </a:rPr>
              <a:t>vật</a:t>
            </a:r>
            <a:r>
              <a:rPr lang="en-US" sz="3600" dirty="0">
                <a:solidFill>
                  <a:srgbClr val="231F20"/>
                </a:solidFill>
                <a:latin typeface="Cambria"/>
              </a:rPr>
              <a:t> </a:t>
            </a:r>
            <a:r>
              <a:rPr lang="en-US" sz="3600" dirty="0" err="1">
                <a:solidFill>
                  <a:srgbClr val="231F20"/>
                </a:solidFill>
                <a:latin typeface="Cambria"/>
              </a:rPr>
              <a:t>đó</a:t>
            </a:r>
            <a:r>
              <a:rPr lang="en-US" sz="3600" dirty="0">
                <a:solidFill>
                  <a:srgbClr val="231F20"/>
                </a:solidFill>
                <a:latin typeface="Cambria"/>
              </a:rPr>
              <a:t>.</a:t>
            </a:r>
            <a:endParaRPr kumimoji="0" lang="en-US" sz="3600" b="0" i="0" u="none" strike="noStrike" kern="1200" cap="none" spc="0" normalizeH="0" baseline="0" noProof="0" dirty="0">
              <a:ln>
                <a:noFill/>
              </a:ln>
              <a:solidFill>
                <a:srgbClr val="231F20"/>
              </a:solidFill>
              <a:effectLst/>
              <a:uLnTx/>
              <a:uFillTx/>
              <a:latin typeface="Cambria"/>
              <a:ea typeface="+mn-ea"/>
              <a:cs typeface="+mn-cs"/>
            </a:endParaRPr>
          </a:p>
        </p:txBody>
      </p:sp>
      <p:pic>
        <p:nvPicPr>
          <p:cNvPr id="7" name="Hình ảnh 6">
            <a:extLst>
              <a:ext uri="{FF2B5EF4-FFF2-40B4-BE49-F238E27FC236}">
                <a16:creationId xmlns:a16="http://schemas.microsoft.com/office/drawing/2014/main" id="{BC036914-E979-31B0-BB2E-BD0F9A7AB71A}"/>
              </a:ext>
            </a:extLst>
          </p:cNvPr>
          <p:cNvPicPr>
            <a:picLocks noChangeAspect="1"/>
          </p:cNvPicPr>
          <p:nvPr/>
        </p:nvPicPr>
        <p:blipFill>
          <a:blip r:embed="rId4"/>
          <a:stretch>
            <a:fillRect/>
          </a:stretch>
        </p:blipFill>
        <p:spPr>
          <a:xfrm>
            <a:off x="3756953" y="357575"/>
            <a:ext cx="4962574" cy="1457070"/>
          </a:xfrm>
          <a:prstGeom prst="rect">
            <a:avLst/>
          </a:prstGeom>
        </p:spPr>
      </p:pic>
      <p:sp>
        <p:nvSpPr>
          <p:cNvPr id="2" name="AutoShape 2" descr="Radar là gì? Cấu tạo, nguyên lý hoạt động và ứng dụng">
            <a:extLst>
              <a:ext uri="{FF2B5EF4-FFF2-40B4-BE49-F238E27FC236}">
                <a16:creationId xmlns:a16="http://schemas.microsoft.com/office/drawing/2014/main" id="{5240A94B-EA0E-BFAB-0B3C-7490401400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adar là gì? Cấu tạo, nguyên lý hoạt động và ứng dụng">
            <a:extLst>
              <a:ext uri="{FF2B5EF4-FFF2-40B4-BE49-F238E27FC236}">
                <a16:creationId xmlns:a16="http://schemas.microsoft.com/office/drawing/2014/main" id="{34953E6F-A9C0-832A-ACF1-C7D65BC06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520" y="3354492"/>
            <a:ext cx="4523740" cy="301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5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D48311-153A-29E2-DC41-974A8D108018}"/>
              </a:ext>
            </a:extLst>
          </p:cNvPr>
          <p:cNvGrpSpPr/>
          <p:nvPr/>
        </p:nvGrpSpPr>
        <p:grpSpPr>
          <a:xfrm>
            <a:off x="162560" y="1978339"/>
            <a:ext cx="6326163" cy="3322163"/>
            <a:chOff x="390828" y="1959068"/>
            <a:chExt cx="7592255" cy="3322163"/>
          </a:xfrm>
        </p:grpSpPr>
        <p:sp>
          <p:nvSpPr>
            <p:cNvPr id="3" name="Rectangle: Rounded Corners 4">
              <a:extLst>
                <a:ext uri="{FF2B5EF4-FFF2-40B4-BE49-F238E27FC236}">
                  <a16:creationId xmlns:a16="http://schemas.microsoft.com/office/drawing/2014/main" id="{B310B37C-AC0C-EE05-B601-72D6889F8A10}"/>
                </a:ext>
              </a:extLst>
            </p:cNvPr>
            <p:cNvSpPr/>
            <p:nvPr/>
          </p:nvSpPr>
          <p:spPr>
            <a:xfrm>
              <a:off x="431199" y="2212312"/>
              <a:ext cx="7551884" cy="3068919"/>
            </a:xfrm>
            <a:custGeom>
              <a:avLst/>
              <a:gdLst>
                <a:gd name="connsiteX0" fmla="*/ 0 w 7551884"/>
                <a:gd name="connsiteY0" fmla="*/ 619062 h 3068919"/>
                <a:gd name="connsiteX1" fmla="*/ 619062 w 7551884"/>
                <a:gd name="connsiteY1" fmla="*/ 0 h 3068919"/>
                <a:gd name="connsiteX2" fmla="*/ 1187300 w 7551884"/>
                <a:gd name="connsiteY2" fmla="*/ 0 h 3068919"/>
                <a:gd name="connsiteX3" fmla="*/ 1629264 w 7551884"/>
                <a:gd name="connsiteY3" fmla="*/ 0 h 3068919"/>
                <a:gd name="connsiteX4" fmla="*/ 2071227 w 7551884"/>
                <a:gd name="connsiteY4" fmla="*/ 0 h 3068919"/>
                <a:gd name="connsiteX5" fmla="*/ 2513190 w 7551884"/>
                <a:gd name="connsiteY5" fmla="*/ 0 h 3068919"/>
                <a:gd name="connsiteX6" fmla="*/ 3144566 w 7551884"/>
                <a:gd name="connsiteY6" fmla="*/ 0 h 3068919"/>
                <a:gd name="connsiteX7" fmla="*/ 3775942 w 7551884"/>
                <a:gd name="connsiteY7" fmla="*/ 0 h 3068919"/>
                <a:gd name="connsiteX8" fmla="*/ 4407318 w 7551884"/>
                <a:gd name="connsiteY8" fmla="*/ 0 h 3068919"/>
                <a:gd name="connsiteX9" fmla="*/ 5164969 w 7551884"/>
                <a:gd name="connsiteY9" fmla="*/ 0 h 3068919"/>
                <a:gd name="connsiteX10" fmla="*/ 5796345 w 7551884"/>
                <a:gd name="connsiteY10" fmla="*/ 0 h 3068919"/>
                <a:gd name="connsiteX11" fmla="*/ 6932822 w 7551884"/>
                <a:gd name="connsiteY11" fmla="*/ 0 h 3068919"/>
                <a:gd name="connsiteX12" fmla="*/ 7551884 w 7551884"/>
                <a:gd name="connsiteY12" fmla="*/ 619062 h 3068919"/>
                <a:gd name="connsiteX13" fmla="*/ 7551884 w 7551884"/>
                <a:gd name="connsiteY13" fmla="*/ 1229327 h 3068919"/>
                <a:gd name="connsiteX14" fmla="*/ 7551884 w 7551884"/>
                <a:gd name="connsiteY14" fmla="*/ 1821284 h 3068919"/>
                <a:gd name="connsiteX15" fmla="*/ 7551884 w 7551884"/>
                <a:gd name="connsiteY15" fmla="*/ 2449857 h 3068919"/>
                <a:gd name="connsiteX16" fmla="*/ 6932822 w 7551884"/>
                <a:gd name="connsiteY16" fmla="*/ 3068919 h 3068919"/>
                <a:gd name="connsiteX17" fmla="*/ 6301446 w 7551884"/>
                <a:gd name="connsiteY17" fmla="*/ 3068919 h 3068919"/>
                <a:gd name="connsiteX18" fmla="*/ 5543795 w 7551884"/>
                <a:gd name="connsiteY18" fmla="*/ 3068919 h 3068919"/>
                <a:gd name="connsiteX19" fmla="*/ 4912419 w 7551884"/>
                <a:gd name="connsiteY19" fmla="*/ 3068919 h 3068919"/>
                <a:gd name="connsiteX20" fmla="*/ 4344180 w 7551884"/>
                <a:gd name="connsiteY20" fmla="*/ 3068919 h 3068919"/>
                <a:gd name="connsiteX21" fmla="*/ 3649667 w 7551884"/>
                <a:gd name="connsiteY21" fmla="*/ 3068919 h 3068919"/>
                <a:gd name="connsiteX22" fmla="*/ 3018291 w 7551884"/>
                <a:gd name="connsiteY22" fmla="*/ 3068919 h 3068919"/>
                <a:gd name="connsiteX23" fmla="*/ 2450052 w 7551884"/>
                <a:gd name="connsiteY23" fmla="*/ 3068919 h 3068919"/>
                <a:gd name="connsiteX24" fmla="*/ 2008089 w 7551884"/>
                <a:gd name="connsiteY24" fmla="*/ 3068919 h 3068919"/>
                <a:gd name="connsiteX25" fmla="*/ 1439851 w 7551884"/>
                <a:gd name="connsiteY25" fmla="*/ 3068919 h 3068919"/>
                <a:gd name="connsiteX26" fmla="*/ 619062 w 7551884"/>
                <a:gd name="connsiteY26" fmla="*/ 3068919 h 3068919"/>
                <a:gd name="connsiteX27" fmla="*/ 0 w 7551884"/>
                <a:gd name="connsiteY27" fmla="*/ 2449857 h 3068919"/>
                <a:gd name="connsiteX28" fmla="*/ 0 w 7551884"/>
                <a:gd name="connsiteY28" fmla="*/ 1894516 h 3068919"/>
                <a:gd name="connsiteX29" fmla="*/ 0 w 7551884"/>
                <a:gd name="connsiteY29" fmla="*/ 1247635 h 3068919"/>
                <a:gd name="connsiteX30" fmla="*/ 0 w 7551884"/>
                <a:gd name="connsiteY30"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51884" h="3068919" fill="none" extrusionOk="0">
                  <a:moveTo>
                    <a:pt x="0" y="619062"/>
                  </a:moveTo>
                  <a:cubicBezTo>
                    <a:pt x="54179" y="339615"/>
                    <a:pt x="317354" y="-47389"/>
                    <a:pt x="619062" y="0"/>
                  </a:cubicBezTo>
                  <a:cubicBezTo>
                    <a:pt x="899349" y="-21292"/>
                    <a:pt x="1044006" y="4755"/>
                    <a:pt x="1187300" y="0"/>
                  </a:cubicBezTo>
                  <a:cubicBezTo>
                    <a:pt x="1330594" y="-4755"/>
                    <a:pt x="1462438" y="5014"/>
                    <a:pt x="1629264" y="0"/>
                  </a:cubicBezTo>
                  <a:cubicBezTo>
                    <a:pt x="1796090" y="-5014"/>
                    <a:pt x="1960266" y="-10738"/>
                    <a:pt x="2071227" y="0"/>
                  </a:cubicBezTo>
                  <a:cubicBezTo>
                    <a:pt x="2182188" y="10738"/>
                    <a:pt x="2370526" y="-4972"/>
                    <a:pt x="2513190" y="0"/>
                  </a:cubicBezTo>
                  <a:cubicBezTo>
                    <a:pt x="2655854" y="4972"/>
                    <a:pt x="2945859" y="5032"/>
                    <a:pt x="3144566" y="0"/>
                  </a:cubicBezTo>
                  <a:cubicBezTo>
                    <a:pt x="3343273" y="-5032"/>
                    <a:pt x="3634821" y="-22682"/>
                    <a:pt x="3775942" y="0"/>
                  </a:cubicBezTo>
                  <a:cubicBezTo>
                    <a:pt x="3917063" y="22682"/>
                    <a:pt x="4093239" y="-24478"/>
                    <a:pt x="4407318" y="0"/>
                  </a:cubicBezTo>
                  <a:cubicBezTo>
                    <a:pt x="4721397" y="24478"/>
                    <a:pt x="4962088" y="3173"/>
                    <a:pt x="5164969" y="0"/>
                  </a:cubicBezTo>
                  <a:cubicBezTo>
                    <a:pt x="5367850" y="-3173"/>
                    <a:pt x="5660053" y="14330"/>
                    <a:pt x="5796345" y="0"/>
                  </a:cubicBezTo>
                  <a:cubicBezTo>
                    <a:pt x="5932637" y="-14330"/>
                    <a:pt x="6394708" y="407"/>
                    <a:pt x="6932822" y="0"/>
                  </a:cubicBezTo>
                  <a:cubicBezTo>
                    <a:pt x="7267913" y="-14378"/>
                    <a:pt x="7486649" y="328492"/>
                    <a:pt x="7551884" y="619062"/>
                  </a:cubicBezTo>
                  <a:cubicBezTo>
                    <a:pt x="7532667" y="858982"/>
                    <a:pt x="7566618" y="1100570"/>
                    <a:pt x="7551884" y="1229327"/>
                  </a:cubicBezTo>
                  <a:cubicBezTo>
                    <a:pt x="7537150" y="1358085"/>
                    <a:pt x="7545011" y="1659006"/>
                    <a:pt x="7551884" y="1821284"/>
                  </a:cubicBezTo>
                  <a:cubicBezTo>
                    <a:pt x="7558757" y="1983562"/>
                    <a:pt x="7552533" y="2244917"/>
                    <a:pt x="7551884" y="2449857"/>
                  </a:cubicBezTo>
                  <a:cubicBezTo>
                    <a:pt x="7596770" y="2840672"/>
                    <a:pt x="7336545" y="3082697"/>
                    <a:pt x="6932822" y="3068919"/>
                  </a:cubicBezTo>
                  <a:cubicBezTo>
                    <a:pt x="6775614" y="3069973"/>
                    <a:pt x="6598190" y="3039124"/>
                    <a:pt x="6301446" y="3068919"/>
                  </a:cubicBezTo>
                  <a:cubicBezTo>
                    <a:pt x="6004702" y="3098714"/>
                    <a:pt x="5710798" y="3074652"/>
                    <a:pt x="5543795" y="3068919"/>
                  </a:cubicBezTo>
                  <a:cubicBezTo>
                    <a:pt x="5376792" y="3063186"/>
                    <a:pt x="5203873" y="3096968"/>
                    <a:pt x="4912419" y="3068919"/>
                  </a:cubicBezTo>
                  <a:cubicBezTo>
                    <a:pt x="4620965" y="3040870"/>
                    <a:pt x="4612019" y="3068359"/>
                    <a:pt x="4344180" y="3068919"/>
                  </a:cubicBezTo>
                  <a:cubicBezTo>
                    <a:pt x="4076341" y="3069479"/>
                    <a:pt x="3848453" y="3090602"/>
                    <a:pt x="3649667" y="3068919"/>
                  </a:cubicBezTo>
                  <a:cubicBezTo>
                    <a:pt x="3450881" y="3047236"/>
                    <a:pt x="3197307" y="3095304"/>
                    <a:pt x="3018291" y="3068919"/>
                  </a:cubicBezTo>
                  <a:cubicBezTo>
                    <a:pt x="2839275" y="3042534"/>
                    <a:pt x="2639038" y="3086616"/>
                    <a:pt x="2450052" y="3068919"/>
                  </a:cubicBezTo>
                  <a:cubicBezTo>
                    <a:pt x="2261066" y="3051222"/>
                    <a:pt x="2108878" y="3066507"/>
                    <a:pt x="2008089" y="3068919"/>
                  </a:cubicBezTo>
                  <a:cubicBezTo>
                    <a:pt x="1907300" y="3071331"/>
                    <a:pt x="1558747" y="3055937"/>
                    <a:pt x="1439851" y="3068919"/>
                  </a:cubicBezTo>
                  <a:cubicBezTo>
                    <a:pt x="1320955" y="3081901"/>
                    <a:pt x="807675" y="3045125"/>
                    <a:pt x="619062" y="3068919"/>
                  </a:cubicBezTo>
                  <a:cubicBezTo>
                    <a:pt x="238551" y="3017640"/>
                    <a:pt x="34921" y="2824994"/>
                    <a:pt x="0" y="2449857"/>
                  </a:cubicBezTo>
                  <a:cubicBezTo>
                    <a:pt x="-15221" y="2194138"/>
                    <a:pt x="8879" y="2030063"/>
                    <a:pt x="0" y="1894516"/>
                  </a:cubicBezTo>
                  <a:cubicBezTo>
                    <a:pt x="-8879" y="1758969"/>
                    <a:pt x="-3852" y="1392228"/>
                    <a:pt x="0" y="1247635"/>
                  </a:cubicBezTo>
                  <a:cubicBezTo>
                    <a:pt x="3852" y="1103042"/>
                    <a:pt x="-11573" y="933129"/>
                    <a:pt x="0" y="619062"/>
                  </a:cubicBezTo>
                  <a:close/>
                </a:path>
                <a:path w="7551884" h="3068919" stroke="0" extrusionOk="0">
                  <a:moveTo>
                    <a:pt x="0" y="619062"/>
                  </a:moveTo>
                  <a:cubicBezTo>
                    <a:pt x="1869" y="334327"/>
                    <a:pt x="288241" y="19796"/>
                    <a:pt x="619062" y="0"/>
                  </a:cubicBezTo>
                  <a:cubicBezTo>
                    <a:pt x="855549" y="10213"/>
                    <a:pt x="1063050" y="6461"/>
                    <a:pt x="1313576" y="0"/>
                  </a:cubicBezTo>
                  <a:cubicBezTo>
                    <a:pt x="1564102" y="-6461"/>
                    <a:pt x="1638555" y="22398"/>
                    <a:pt x="1818676" y="0"/>
                  </a:cubicBezTo>
                  <a:cubicBezTo>
                    <a:pt x="1998797" y="-22398"/>
                    <a:pt x="2142331" y="5049"/>
                    <a:pt x="2323777" y="0"/>
                  </a:cubicBezTo>
                  <a:cubicBezTo>
                    <a:pt x="2505223" y="-5049"/>
                    <a:pt x="2878499" y="-33602"/>
                    <a:pt x="3018291" y="0"/>
                  </a:cubicBezTo>
                  <a:cubicBezTo>
                    <a:pt x="3158083" y="33602"/>
                    <a:pt x="3412272" y="-26316"/>
                    <a:pt x="3586529" y="0"/>
                  </a:cubicBezTo>
                  <a:cubicBezTo>
                    <a:pt x="3760786" y="26316"/>
                    <a:pt x="4109217" y="1093"/>
                    <a:pt x="4344180" y="0"/>
                  </a:cubicBezTo>
                  <a:cubicBezTo>
                    <a:pt x="4579143" y="-1093"/>
                    <a:pt x="4881772" y="7593"/>
                    <a:pt x="5101832" y="0"/>
                  </a:cubicBezTo>
                  <a:cubicBezTo>
                    <a:pt x="5321892" y="-7593"/>
                    <a:pt x="5533643" y="-811"/>
                    <a:pt x="5796345" y="0"/>
                  </a:cubicBezTo>
                  <a:cubicBezTo>
                    <a:pt x="6059047" y="811"/>
                    <a:pt x="6178445" y="8300"/>
                    <a:pt x="6301446" y="0"/>
                  </a:cubicBezTo>
                  <a:cubicBezTo>
                    <a:pt x="6424447" y="-8300"/>
                    <a:pt x="6623579" y="-19323"/>
                    <a:pt x="6932822" y="0"/>
                  </a:cubicBezTo>
                  <a:cubicBezTo>
                    <a:pt x="7278802" y="-26694"/>
                    <a:pt x="7571947" y="281357"/>
                    <a:pt x="7551884" y="619062"/>
                  </a:cubicBezTo>
                  <a:cubicBezTo>
                    <a:pt x="7539797" y="778949"/>
                    <a:pt x="7535639" y="963350"/>
                    <a:pt x="7551884" y="1192711"/>
                  </a:cubicBezTo>
                  <a:cubicBezTo>
                    <a:pt x="7568129" y="1422072"/>
                    <a:pt x="7546055" y="1605047"/>
                    <a:pt x="7551884" y="1766360"/>
                  </a:cubicBezTo>
                  <a:cubicBezTo>
                    <a:pt x="7557713" y="1927673"/>
                    <a:pt x="7540367" y="2258031"/>
                    <a:pt x="7551884" y="2449857"/>
                  </a:cubicBezTo>
                  <a:cubicBezTo>
                    <a:pt x="7627376" y="2808887"/>
                    <a:pt x="7197132" y="3043238"/>
                    <a:pt x="6932822" y="3068919"/>
                  </a:cubicBezTo>
                  <a:cubicBezTo>
                    <a:pt x="6798142" y="3069108"/>
                    <a:pt x="6594149" y="3048039"/>
                    <a:pt x="6427721" y="3068919"/>
                  </a:cubicBezTo>
                  <a:cubicBezTo>
                    <a:pt x="6261293" y="3089799"/>
                    <a:pt x="5888159" y="3101342"/>
                    <a:pt x="5670070" y="3068919"/>
                  </a:cubicBezTo>
                  <a:cubicBezTo>
                    <a:pt x="5451981" y="3036496"/>
                    <a:pt x="5313654" y="3052203"/>
                    <a:pt x="4975556" y="3068919"/>
                  </a:cubicBezTo>
                  <a:cubicBezTo>
                    <a:pt x="4637458" y="3085635"/>
                    <a:pt x="4566824" y="3095172"/>
                    <a:pt x="4407318" y="3068919"/>
                  </a:cubicBezTo>
                  <a:cubicBezTo>
                    <a:pt x="4247812" y="3042666"/>
                    <a:pt x="4100962" y="3046184"/>
                    <a:pt x="3902217" y="3068919"/>
                  </a:cubicBezTo>
                  <a:cubicBezTo>
                    <a:pt x="3703472" y="3091654"/>
                    <a:pt x="3577201" y="3060519"/>
                    <a:pt x="3397116" y="3068919"/>
                  </a:cubicBezTo>
                  <a:cubicBezTo>
                    <a:pt x="3217031" y="3077319"/>
                    <a:pt x="2973195" y="3101539"/>
                    <a:pt x="2639465" y="3068919"/>
                  </a:cubicBezTo>
                  <a:cubicBezTo>
                    <a:pt x="2305735" y="3036299"/>
                    <a:pt x="2227059" y="3043128"/>
                    <a:pt x="2071227" y="3068919"/>
                  </a:cubicBezTo>
                  <a:cubicBezTo>
                    <a:pt x="1915395" y="3094710"/>
                    <a:pt x="1630363" y="3093215"/>
                    <a:pt x="1313576" y="3068919"/>
                  </a:cubicBezTo>
                  <a:cubicBezTo>
                    <a:pt x="996789" y="3044623"/>
                    <a:pt x="817568" y="3053778"/>
                    <a:pt x="619062" y="3068919"/>
                  </a:cubicBezTo>
                  <a:cubicBezTo>
                    <a:pt x="306332" y="3104760"/>
                    <a:pt x="-36798" y="2722804"/>
                    <a:pt x="0" y="2449857"/>
                  </a:cubicBezTo>
                  <a:cubicBezTo>
                    <a:pt x="-3324" y="2310135"/>
                    <a:pt x="6287" y="2098118"/>
                    <a:pt x="0" y="1839592"/>
                  </a:cubicBezTo>
                  <a:cubicBezTo>
                    <a:pt x="-6287" y="1581067"/>
                    <a:pt x="-22645" y="1474260"/>
                    <a:pt x="0" y="1265943"/>
                  </a:cubicBezTo>
                  <a:cubicBezTo>
                    <a:pt x="22645" y="1057626"/>
                    <a:pt x="-10305" y="899344"/>
                    <a:pt x="0" y="61906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endParaRPr>
            </a:p>
          </p:txBody>
        </p:sp>
        <p:grpSp>
          <p:nvGrpSpPr>
            <p:cNvPr id="4" name="Group 3">
              <a:extLst>
                <a:ext uri="{FF2B5EF4-FFF2-40B4-BE49-F238E27FC236}">
                  <a16:creationId xmlns:a16="http://schemas.microsoft.com/office/drawing/2014/main" id="{03CD6489-0EDC-A65C-6674-A6DD00D60E86}"/>
                </a:ext>
              </a:extLst>
            </p:cNvPr>
            <p:cNvGrpSpPr/>
            <p:nvPr/>
          </p:nvGrpSpPr>
          <p:grpSpPr>
            <a:xfrm>
              <a:off x="2478135" y="1959068"/>
              <a:ext cx="3048179" cy="798448"/>
              <a:chOff x="1681484" y="1519310"/>
              <a:chExt cx="3048179" cy="798448"/>
            </a:xfrm>
          </p:grpSpPr>
          <p:pic>
            <p:nvPicPr>
              <p:cNvPr id="16" name="Picture 15" descr="Shape, rectangle&#10;&#10;Description automatically generated">
                <a:extLst>
                  <a:ext uri="{FF2B5EF4-FFF2-40B4-BE49-F238E27FC236}">
                    <a16:creationId xmlns:a16="http://schemas.microsoft.com/office/drawing/2014/main" id="{CF5CA19A-D4F6-9C55-A01C-AA90E9734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4" y="1532928"/>
                <a:ext cx="2978130" cy="784830"/>
              </a:xfrm>
              <a:prstGeom prst="rect">
                <a:avLst/>
              </a:prstGeom>
            </p:spPr>
          </p:pic>
          <p:sp>
            <p:nvSpPr>
              <p:cNvPr id="17" name="TextBox 16">
                <a:extLst>
                  <a:ext uri="{FF2B5EF4-FFF2-40B4-BE49-F238E27FC236}">
                    <a16:creationId xmlns:a16="http://schemas.microsoft.com/office/drawing/2014/main" id="{E04B099E-1B89-4C9D-E46D-2A779BE9034F}"/>
                  </a:ext>
                </a:extLst>
              </p:cNvPr>
              <p:cNvSpPr txBox="1"/>
              <p:nvPr/>
            </p:nvSpPr>
            <p:spPr>
              <a:xfrm>
                <a:off x="1784358" y="1519310"/>
                <a:ext cx="2945305" cy="707886"/>
              </a:xfrm>
              <a:prstGeom prst="rect">
                <a:avLst/>
              </a:prstGeom>
              <a:noFill/>
            </p:spPr>
            <p:txBody>
              <a:bodyPr wrap="square">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Yêu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Cầu</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pSp>
        <p:grpSp>
          <p:nvGrpSpPr>
            <p:cNvPr id="5" name="Group 4">
              <a:extLst>
                <a:ext uri="{FF2B5EF4-FFF2-40B4-BE49-F238E27FC236}">
                  <a16:creationId xmlns:a16="http://schemas.microsoft.com/office/drawing/2014/main" id="{20E50214-DFDD-5E37-1489-FBFDD21E6C11}"/>
                </a:ext>
              </a:extLst>
            </p:cNvPr>
            <p:cNvGrpSpPr/>
            <p:nvPr/>
          </p:nvGrpSpPr>
          <p:grpSpPr>
            <a:xfrm>
              <a:off x="390828" y="2447967"/>
              <a:ext cx="7431043" cy="2580903"/>
              <a:chOff x="390828" y="2447967"/>
              <a:chExt cx="7431043" cy="2580903"/>
            </a:xfrm>
          </p:grpSpPr>
          <p:grpSp>
            <p:nvGrpSpPr>
              <p:cNvPr id="6" name="Group 5">
                <a:extLst>
                  <a:ext uri="{FF2B5EF4-FFF2-40B4-BE49-F238E27FC236}">
                    <a16:creationId xmlns:a16="http://schemas.microsoft.com/office/drawing/2014/main" id="{2304C449-CFA2-6E67-802A-5273589C3EED}"/>
                  </a:ext>
                </a:extLst>
              </p:cNvPr>
              <p:cNvGrpSpPr/>
              <p:nvPr/>
            </p:nvGrpSpPr>
            <p:grpSpPr>
              <a:xfrm>
                <a:off x="490202" y="2447967"/>
                <a:ext cx="1194847" cy="1194847"/>
                <a:chOff x="1145146" y="2405567"/>
                <a:chExt cx="1194847" cy="1194847"/>
              </a:xfrm>
            </p:grpSpPr>
            <p:sp>
              <p:nvSpPr>
                <p:cNvPr id="14" name="Rectangle: Rounded Corners 16">
                  <a:extLst>
                    <a:ext uri="{FF2B5EF4-FFF2-40B4-BE49-F238E27FC236}">
                      <a16:creationId xmlns:a16="http://schemas.microsoft.com/office/drawing/2014/main" id="{B40CE16D-7E6A-D27E-6191-AA0153170660}"/>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2" descr="Sticker of Green Check Mark for Indicate Right Choice with Contour Stock  Vector - Illustration of checkmark, decorative: 103229668">
                  <a:extLst>
                    <a:ext uri="{FF2B5EF4-FFF2-40B4-BE49-F238E27FC236}">
                      <a16:creationId xmlns:a16="http://schemas.microsoft.com/office/drawing/2014/main" id="{5D705615-3EF8-2472-A2E2-D8B138A1FF6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C9654138-D668-4DDA-D630-FB47FB8FF8BA}"/>
                  </a:ext>
                </a:extLst>
              </p:cNvPr>
              <p:cNvGrpSpPr/>
              <p:nvPr/>
            </p:nvGrpSpPr>
            <p:grpSpPr>
              <a:xfrm>
                <a:off x="390828" y="3135667"/>
                <a:ext cx="1194847" cy="1194847"/>
                <a:chOff x="1104774" y="2410136"/>
                <a:chExt cx="1194847" cy="1194847"/>
              </a:xfrm>
            </p:grpSpPr>
            <p:sp>
              <p:nvSpPr>
                <p:cNvPr id="12" name="Rectangle: Rounded Corners 19">
                  <a:extLst>
                    <a:ext uri="{FF2B5EF4-FFF2-40B4-BE49-F238E27FC236}">
                      <a16:creationId xmlns:a16="http://schemas.microsoft.com/office/drawing/2014/main" id="{F62592A7-E3FB-1580-6904-A0F0E4A07276}"/>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2" descr="Sticker of Green Check Mark for Indicate Right Choice with Contour Stock  Vector - Illustration of checkmark, decorative: 103229668">
                  <a:extLst>
                    <a:ext uri="{FF2B5EF4-FFF2-40B4-BE49-F238E27FC236}">
                      <a16:creationId xmlns:a16="http://schemas.microsoft.com/office/drawing/2014/main" id="{1C959945-3A16-1B3A-4B70-64E6DDF1B9B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4774" y="2410136"/>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04BF3616-52E9-5B4B-B05E-85D17182A94F}"/>
                  </a:ext>
                </a:extLst>
              </p:cNvPr>
              <p:cNvGrpSpPr/>
              <p:nvPr/>
            </p:nvGrpSpPr>
            <p:grpSpPr>
              <a:xfrm>
                <a:off x="431200" y="3834023"/>
                <a:ext cx="1194847" cy="1194847"/>
                <a:chOff x="1145146" y="2405567"/>
                <a:chExt cx="1194847" cy="1194847"/>
              </a:xfrm>
            </p:grpSpPr>
            <p:sp>
              <p:nvSpPr>
                <p:cNvPr id="10" name="Rectangle: Rounded Corners 22">
                  <a:extLst>
                    <a:ext uri="{FF2B5EF4-FFF2-40B4-BE49-F238E27FC236}">
                      <a16:creationId xmlns:a16="http://schemas.microsoft.com/office/drawing/2014/main" id="{5A9D7F5B-D1F2-2118-6BEA-60ADFE168E07}"/>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2" descr="Sticker of Green Check Mark for Indicate Right Choice with Contour Stock  Vector - Illustration of checkmark, decorative: 103229668">
                  <a:extLst>
                    <a:ext uri="{FF2B5EF4-FFF2-40B4-BE49-F238E27FC236}">
                      <a16:creationId xmlns:a16="http://schemas.microsoft.com/office/drawing/2014/main" id="{A6F94630-A16D-A2FF-82DB-868EF811B5C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E661B07-6939-B652-820D-C0977AB58B0D}"/>
                  </a:ext>
                </a:extLst>
              </p:cNvPr>
              <p:cNvSpPr txBox="1"/>
              <p:nvPr/>
            </p:nvSpPr>
            <p:spPr>
              <a:xfrm>
                <a:off x="988251" y="2757516"/>
                <a:ext cx="6833620" cy="2086725"/>
              </a:xfrm>
              <a:prstGeom prst="rect">
                <a:avLst/>
              </a:prstGeom>
              <a:noFill/>
            </p:spPr>
            <p:txBody>
              <a:bodyPr wrap="square">
                <a:spAutoFit/>
              </a:bodyPr>
              <a:lstStyle/>
              <a:p>
                <a:pPr marL="568325" algn="just">
                  <a:lnSpc>
                    <a:spcPct val="120000"/>
                  </a:lnSpc>
                </a:pPr>
                <a:r>
                  <a:rPr lang="en-US" sz="3600" b="0" i="0" dirty="0" err="1">
                    <a:solidFill>
                      <a:srgbClr val="000000"/>
                    </a:solidFill>
                    <a:effectLst/>
                  </a:rPr>
                  <a:t>Phân</a:t>
                </a:r>
                <a:r>
                  <a:rPr lang="en-US" sz="3600" b="0" i="0" dirty="0">
                    <a:solidFill>
                      <a:srgbClr val="000000"/>
                    </a:solidFill>
                    <a:effectLst/>
                  </a:rPr>
                  <a:t> </a:t>
                </a:r>
                <a:r>
                  <a:rPr lang="en-US" sz="3600" b="0" i="0" dirty="0" err="1">
                    <a:solidFill>
                      <a:srgbClr val="000000"/>
                    </a:solidFill>
                    <a:effectLst/>
                  </a:rPr>
                  <a:t>công</a:t>
                </a:r>
                <a:r>
                  <a:rPr lang="en-US" sz="3600" b="0" i="0" dirty="0">
                    <a:solidFill>
                      <a:srgbClr val="000000"/>
                    </a:solidFill>
                    <a:effectLst/>
                  </a:rPr>
                  <a:t> </a:t>
                </a:r>
                <a:r>
                  <a:rPr lang="en-US" sz="3600" b="0" i="0" dirty="0" err="1">
                    <a:solidFill>
                      <a:srgbClr val="000000"/>
                    </a:solidFill>
                    <a:effectLst/>
                  </a:rPr>
                  <a:t>đọc</a:t>
                </a:r>
                <a:r>
                  <a:rPr lang="en-US" sz="3600" b="0" i="0" dirty="0">
                    <a:solidFill>
                      <a:srgbClr val="000000"/>
                    </a:solidFill>
                    <a:effectLst/>
                  </a:rPr>
                  <a:t> </a:t>
                </a:r>
                <a:r>
                  <a:rPr lang="en-US" sz="3600" b="0" i="0" dirty="0" err="1">
                    <a:solidFill>
                      <a:srgbClr val="000000"/>
                    </a:solidFill>
                    <a:effectLst/>
                  </a:rPr>
                  <a:t>theo</a:t>
                </a:r>
                <a:r>
                  <a:rPr lang="en-US" sz="3600" b="0" i="0" dirty="0">
                    <a:solidFill>
                      <a:srgbClr val="000000"/>
                    </a:solidFill>
                    <a:effectLst/>
                  </a:rPr>
                  <a:t> </a:t>
                </a:r>
                <a:r>
                  <a:rPr lang="en-US" sz="3600" b="0" i="0" dirty="0" err="1">
                    <a:solidFill>
                      <a:srgbClr val="000000"/>
                    </a:solidFill>
                    <a:effectLst/>
                  </a:rPr>
                  <a:t>đoạn</a:t>
                </a:r>
                <a:r>
                  <a:rPr lang="en-US" sz="3600" b="0" i="0" dirty="0">
                    <a:solidFill>
                      <a:srgbClr val="000000"/>
                    </a:solidFill>
                    <a:effectLst/>
                  </a:rPr>
                  <a:t>.</a:t>
                </a:r>
              </a:p>
              <a:p>
                <a:pPr marL="568325" algn="just">
                  <a:lnSpc>
                    <a:spcPct val="120000"/>
                  </a:lnSpc>
                </a:pPr>
                <a:r>
                  <a:rPr lang="en-US" sz="3600" b="0" i="0" dirty="0" err="1">
                    <a:solidFill>
                      <a:srgbClr val="000000"/>
                    </a:solidFill>
                    <a:effectLst/>
                  </a:rPr>
                  <a:t>Tất</a:t>
                </a:r>
                <a:r>
                  <a:rPr lang="en-US" sz="3600" b="0" i="0" dirty="0">
                    <a:solidFill>
                      <a:srgbClr val="000000"/>
                    </a:solidFill>
                    <a:effectLst/>
                  </a:rPr>
                  <a:t> </a:t>
                </a:r>
                <a:r>
                  <a:rPr lang="en-US" sz="3600" b="0" i="0" dirty="0" err="1">
                    <a:solidFill>
                      <a:srgbClr val="000000"/>
                    </a:solidFill>
                    <a:effectLst/>
                  </a:rPr>
                  <a:t>cả</a:t>
                </a:r>
                <a:r>
                  <a:rPr lang="en-US" sz="3600" b="0" i="0" dirty="0">
                    <a:solidFill>
                      <a:srgbClr val="000000"/>
                    </a:solidFill>
                    <a:effectLst/>
                  </a:rPr>
                  <a:t> </a:t>
                </a:r>
                <a:r>
                  <a:rPr lang="en-US" sz="3600" b="0" i="0" dirty="0" err="1">
                    <a:solidFill>
                      <a:srgbClr val="000000"/>
                    </a:solidFill>
                    <a:effectLst/>
                  </a:rPr>
                  <a:t>thành</a:t>
                </a:r>
                <a:r>
                  <a:rPr lang="en-US" sz="3600" b="0" i="0" dirty="0">
                    <a:solidFill>
                      <a:srgbClr val="000000"/>
                    </a:solidFill>
                    <a:effectLst/>
                  </a:rPr>
                  <a:t> </a:t>
                </a:r>
                <a:r>
                  <a:rPr lang="en-US" sz="3600" b="0" i="0" dirty="0" err="1">
                    <a:solidFill>
                      <a:srgbClr val="000000"/>
                    </a:solidFill>
                    <a:effectLst/>
                  </a:rPr>
                  <a:t>viên</a:t>
                </a:r>
                <a:r>
                  <a:rPr lang="en-US" sz="3600" b="0" i="0" dirty="0">
                    <a:solidFill>
                      <a:srgbClr val="000000"/>
                    </a:solidFill>
                    <a:effectLst/>
                  </a:rPr>
                  <a:t> </a:t>
                </a:r>
                <a:r>
                  <a:rPr lang="en-US" sz="3600" b="0" i="0" dirty="0" err="1">
                    <a:solidFill>
                      <a:srgbClr val="000000"/>
                    </a:solidFill>
                    <a:effectLst/>
                  </a:rPr>
                  <a:t>đều</a:t>
                </a:r>
                <a:r>
                  <a:rPr lang="en-US" sz="3600" b="0" i="0" dirty="0">
                    <a:solidFill>
                      <a:srgbClr val="000000"/>
                    </a:solidFill>
                    <a:effectLst/>
                  </a:rPr>
                  <a:t> </a:t>
                </a:r>
                <a:r>
                  <a:rPr lang="en-US" sz="3600" b="0" i="0" dirty="0" err="1">
                    <a:solidFill>
                      <a:srgbClr val="000000"/>
                    </a:solidFill>
                    <a:effectLst/>
                  </a:rPr>
                  <a:t>đọc</a:t>
                </a:r>
                <a:r>
                  <a:rPr lang="en-US" sz="3600" b="0" i="0" dirty="0">
                    <a:solidFill>
                      <a:srgbClr val="000000"/>
                    </a:solidFill>
                    <a:effectLst/>
                  </a:rPr>
                  <a:t>.</a:t>
                </a:r>
              </a:p>
              <a:p>
                <a:pPr marL="568325" algn="just">
                  <a:lnSpc>
                    <a:spcPct val="120000"/>
                  </a:lnSpc>
                </a:pPr>
                <a:r>
                  <a:rPr lang="en-US" sz="3600" dirty="0" err="1">
                    <a:solidFill>
                      <a:srgbClr val="000000"/>
                    </a:solidFill>
                  </a:rPr>
                  <a:t>Giải</a:t>
                </a:r>
                <a:r>
                  <a:rPr lang="en-US" sz="3600" dirty="0">
                    <a:solidFill>
                      <a:srgbClr val="000000"/>
                    </a:solidFill>
                  </a:rPr>
                  <a:t> </a:t>
                </a:r>
                <a:r>
                  <a:rPr lang="en-US" sz="3600" dirty="0" err="1">
                    <a:solidFill>
                      <a:srgbClr val="000000"/>
                    </a:solidFill>
                  </a:rPr>
                  <a:t>nghĩa</a:t>
                </a:r>
                <a:r>
                  <a:rPr lang="en-US" sz="3600" dirty="0">
                    <a:solidFill>
                      <a:srgbClr val="000000"/>
                    </a:solidFill>
                  </a:rPr>
                  <a:t> </a:t>
                </a:r>
                <a:r>
                  <a:rPr lang="en-US" sz="3600" dirty="0" err="1">
                    <a:solidFill>
                      <a:srgbClr val="000000"/>
                    </a:solidFill>
                  </a:rPr>
                  <a:t>từ</a:t>
                </a:r>
                <a:r>
                  <a:rPr lang="en-US" sz="3600" dirty="0">
                    <a:solidFill>
                      <a:srgbClr val="000000"/>
                    </a:solidFill>
                  </a:rPr>
                  <a:t> </a:t>
                </a:r>
                <a:r>
                  <a:rPr lang="en-US" sz="3600" dirty="0" err="1">
                    <a:solidFill>
                      <a:srgbClr val="000000"/>
                    </a:solidFill>
                  </a:rPr>
                  <a:t>cùng</a:t>
                </a:r>
                <a:r>
                  <a:rPr lang="en-US" sz="3600" dirty="0">
                    <a:solidFill>
                      <a:srgbClr val="000000"/>
                    </a:solidFill>
                  </a:rPr>
                  <a:t> </a:t>
                </a:r>
                <a:r>
                  <a:rPr lang="en-US" sz="3600" dirty="0" err="1">
                    <a:solidFill>
                      <a:srgbClr val="000000"/>
                    </a:solidFill>
                  </a:rPr>
                  <a:t>nhau</a:t>
                </a:r>
                <a:r>
                  <a:rPr lang="en-US" sz="3600" dirty="0">
                    <a:solidFill>
                      <a:srgbClr val="000000"/>
                    </a:solidFill>
                  </a:rPr>
                  <a:t>.</a:t>
                </a:r>
                <a:r>
                  <a:rPr lang="en-US" sz="3600" b="0" i="0" dirty="0">
                    <a:solidFill>
                      <a:srgbClr val="000000"/>
                    </a:solidFill>
                    <a:effectLst/>
                  </a:rPr>
                  <a:t> </a:t>
                </a:r>
                <a:endParaRPr lang="vi-VN" sz="3600" b="0" i="0" dirty="0">
                  <a:solidFill>
                    <a:srgbClr val="000000"/>
                  </a:solidFill>
                  <a:effectLst/>
                </a:endParaRPr>
              </a:p>
            </p:txBody>
          </p:sp>
        </p:grpSp>
      </p:grpSp>
      <p:grpSp>
        <p:nvGrpSpPr>
          <p:cNvPr id="18" name="Group 17">
            <a:extLst>
              <a:ext uri="{FF2B5EF4-FFF2-40B4-BE49-F238E27FC236}">
                <a16:creationId xmlns:a16="http://schemas.microsoft.com/office/drawing/2014/main" id="{EEDBEC94-8572-78BF-A976-2340F39F7F22}"/>
              </a:ext>
            </a:extLst>
          </p:cNvPr>
          <p:cNvGrpSpPr/>
          <p:nvPr/>
        </p:nvGrpSpPr>
        <p:grpSpPr>
          <a:xfrm>
            <a:off x="6249698" y="3266869"/>
            <a:ext cx="5779742" cy="3174571"/>
            <a:chOff x="6290338" y="3266869"/>
            <a:chExt cx="5779742" cy="3174571"/>
          </a:xfrm>
        </p:grpSpPr>
        <p:sp>
          <p:nvSpPr>
            <p:cNvPr id="19" name="Rectangle: Rounded Corners 27">
              <a:extLst>
                <a:ext uri="{FF2B5EF4-FFF2-40B4-BE49-F238E27FC236}">
                  <a16:creationId xmlns:a16="http://schemas.microsoft.com/office/drawing/2014/main" id="{30119102-75D8-5598-1EB7-5508F7A9A5DF}"/>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endParaRPr>
            </a:p>
          </p:txBody>
        </p:sp>
        <p:pic>
          <p:nvPicPr>
            <p:cNvPr id="20" name="Picture 19">
              <a:extLst>
                <a:ext uri="{FF2B5EF4-FFF2-40B4-BE49-F238E27FC236}">
                  <a16:creationId xmlns:a16="http://schemas.microsoft.com/office/drawing/2014/main" id="{5CB1B34B-E584-4845-53E3-A437F159DA02}"/>
                </a:ext>
              </a:extLst>
            </p:cNvPr>
            <p:cNvPicPr>
              <a:picLocks noChangeAspect="1"/>
            </p:cNvPicPr>
            <p:nvPr/>
          </p:nvPicPr>
          <p:blipFill rotWithShape="1">
            <a:blip r:embed="rId5"/>
            <a:srcRect t="19779"/>
            <a:stretch/>
          </p:blipFill>
          <p:spPr>
            <a:xfrm>
              <a:off x="6763133" y="4101083"/>
              <a:ext cx="5065398" cy="2044342"/>
            </a:xfrm>
            <a:prstGeom prst="rect">
              <a:avLst/>
            </a:prstGeom>
          </p:spPr>
        </p:pic>
        <p:grpSp>
          <p:nvGrpSpPr>
            <p:cNvPr id="21" name="Group 20">
              <a:extLst>
                <a:ext uri="{FF2B5EF4-FFF2-40B4-BE49-F238E27FC236}">
                  <a16:creationId xmlns:a16="http://schemas.microsoft.com/office/drawing/2014/main" id="{8892258D-3511-662A-F0A3-0C182BA9ADD2}"/>
                </a:ext>
              </a:extLst>
            </p:cNvPr>
            <p:cNvGrpSpPr/>
            <p:nvPr/>
          </p:nvGrpSpPr>
          <p:grpSpPr>
            <a:xfrm>
              <a:off x="6762202" y="3266869"/>
              <a:ext cx="5029522" cy="784830"/>
              <a:chOff x="963950" y="1519310"/>
              <a:chExt cx="5029522" cy="784830"/>
            </a:xfrm>
          </p:grpSpPr>
          <p:pic>
            <p:nvPicPr>
              <p:cNvPr id="22" name="Picture 21" descr="Shape, rectangle&#10;&#10;Description automatically generated">
                <a:extLst>
                  <a:ext uri="{FF2B5EF4-FFF2-40B4-BE49-F238E27FC236}">
                    <a16:creationId xmlns:a16="http://schemas.microsoft.com/office/drawing/2014/main" id="{06A90F28-B36F-3644-D304-64390D8D4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p:spPr>
          </p:pic>
          <p:sp>
            <p:nvSpPr>
              <p:cNvPr id="23" name="TextBox 22">
                <a:extLst>
                  <a:ext uri="{FF2B5EF4-FFF2-40B4-BE49-F238E27FC236}">
                    <a16:creationId xmlns:a16="http://schemas.microsoft.com/office/drawing/2014/main" id="{ECDD34D8-6A7E-9B8A-5FA7-F500E7336589}"/>
                  </a:ext>
                </a:extLst>
              </p:cNvPr>
              <p:cNvSpPr txBox="1"/>
              <p:nvPr/>
            </p:nvSpPr>
            <p:spPr>
              <a:xfrm>
                <a:off x="1698973" y="1568694"/>
                <a:ext cx="3887885" cy="707886"/>
              </a:xfrm>
              <a:prstGeom prst="rect">
                <a:avLst/>
              </a:prstGeom>
              <a:noFill/>
            </p:spPr>
            <p:txBody>
              <a:bodyPr wrap="square">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pSp>
      </p:grpSp>
      <p:pic>
        <p:nvPicPr>
          <p:cNvPr id="24" name="Picture 23" descr="A group of people in clothing&#10;&#10;Description automatically generated with low confidence">
            <a:extLst>
              <a:ext uri="{FF2B5EF4-FFF2-40B4-BE49-F238E27FC236}">
                <a16:creationId xmlns:a16="http://schemas.microsoft.com/office/drawing/2014/main" id="{EB3D4E31-CEB6-C654-2EB6-77F909C5B1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091" y="5504471"/>
            <a:ext cx="3158934" cy="1987898"/>
          </a:xfrm>
          <a:prstGeom prst="rect">
            <a:avLst/>
          </a:prstGeom>
        </p:spPr>
      </p:pic>
      <p:pic>
        <p:nvPicPr>
          <p:cNvPr id="25" name="Picture 2" descr="Happy Flower Power Sticker for iOS &amp; Android | GIPHY | Happy flowers, Love  heart gif, Happy stickers">
            <a:extLst>
              <a:ext uri="{FF2B5EF4-FFF2-40B4-BE49-F238E27FC236}">
                <a16:creationId xmlns:a16="http://schemas.microsoft.com/office/drawing/2014/main" id="{D8EE3336-A1DA-6A62-35E6-E79FE86A39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75070" y="646209"/>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7FA4EDA5-CD4F-6D21-E0F3-CD5A0EC37761}"/>
              </a:ext>
            </a:extLst>
          </p:cNvPr>
          <p:cNvPicPr>
            <a:picLocks noChangeAspect="1"/>
          </p:cNvPicPr>
          <p:nvPr/>
        </p:nvPicPr>
        <p:blipFill>
          <a:blip r:embed="rId8"/>
          <a:stretch>
            <a:fillRect/>
          </a:stretch>
        </p:blipFill>
        <p:spPr>
          <a:xfrm>
            <a:off x="1824851" y="189923"/>
            <a:ext cx="7492633" cy="1816765"/>
          </a:xfrm>
          <a:prstGeom prst="rect">
            <a:avLst/>
          </a:prstGeom>
        </p:spPr>
      </p:pic>
    </p:spTree>
    <p:extLst>
      <p:ext uri="{BB962C8B-B14F-4D97-AF65-F5344CB8AC3E}">
        <p14:creationId xmlns:p14="http://schemas.microsoft.com/office/powerpoint/2010/main" val="35540452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8000">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14:bounceEnd="68000">
                                          <p:cBhvr additive="base">
                                            <p:cTn id="13" dur="1000" fill="hold"/>
                                            <p:tgtEl>
                                              <p:spTgt spid="18"/>
                                            </p:tgtEl>
                                            <p:attrNameLst>
                                              <p:attrName>ppt_x</p:attrName>
                                            </p:attrNameLst>
                                          </p:cBhvr>
                                          <p:tavLst>
                                            <p:tav tm="0">
                                              <p:val>
                                                <p:strVal val="#ppt_x"/>
                                              </p:val>
                                            </p:tav>
                                            <p:tav tm="100000">
                                              <p:val>
                                                <p:strVal val="#ppt_x"/>
                                              </p:val>
                                            </p:tav>
                                          </p:tavLst>
                                        </p:anim>
                                        <p:anim calcmode="lin" valueType="num" p14:bounceEnd="68000">
                                          <p:cBhvr additive="base">
                                            <p:cTn id="14" dur="1000" fill="hold"/>
                                            <p:tgtEl>
                                              <p:spTgt spid="18"/>
                                            </p:tgtEl>
                                            <p:attrNameLst>
                                              <p:attrName>ppt_y</p:attrName>
                                            </p:attrNameLst>
                                          </p:cBhvr>
                                          <p:tavLst>
                                            <p:tav tm="0">
                                              <p:val>
                                                <p:strVal val="1+#ppt_h/2"/>
                                              </p:val>
                                            </p:tav>
                                            <p:tav tm="100000">
                                              <p:val>
                                                <p:strVal val="#ppt_y"/>
                                              </p:val>
                                            </p:tav>
                                          </p:tavLst>
                                        </p:anim>
                                      </p:childTnLst>
                                    </p:cTn>
                                  </p:par>
                                  <p:par>
                                    <p:cTn id="15" presetID="49" presetClass="entr" presetSubtype="0" decel="10000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ppt_x"/>
                                              </p:val>
                                            </p:tav>
                                            <p:tav tm="100000">
                                              <p:val>
                                                <p:strVal val="#ppt_x"/>
                                              </p:val>
                                            </p:tav>
                                          </p:tavLst>
                                        </p:anim>
                                        <p:anim calcmode="lin" valueType="num">
                                          <p:cBhvr additive="base">
                                            <p:cTn id="14" dur="1000" fill="hold"/>
                                            <p:tgtEl>
                                              <p:spTgt spid="18"/>
                                            </p:tgtEl>
                                            <p:attrNameLst>
                                              <p:attrName>ppt_y</p:attrName>
                                            </p:attrNameLst>
                                          </p:cBhvr>
                                          <p:tavLst>
                                            <p:tav tm="0">
                                              <p:val>
                                                <p:strVal val="1+#ppt_h/2"/>
                                              </p:val>
                                            </p:tav>
                                            <p:tav tm="100000">
                                              <p:val>
                                                <p:strVal val="#ppt_y"/>
                                              </p:val>
                                            </p:tav>
                                          </p:tavLst>
                                        </p:anim>
                                      </p:childTnLst>
                                    </p:cTn>
                                  </p:par>
                                  <p:par>
                                    <p:cTn id="15" presetID="49" presetClass="entr" presetSubtype="0" decel="10000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A574B6-9D3A-F18E-B0F0-4256CBD6F23D}"/>
              </a:ext>
            </a:extLst>
          </p:cNvPr>
          <p:cNvGrpSpPr/>
          <p:nvPr/>
        </p:nvGrpSpPr>
        <p:grpSpPr>
          <a:xfrm>
            <a:off x="2697606" y="1573300"/>
            <a:ext cx="6692578" cy="3947808"/>
            <a:chOff x="6290338" y="3266869"/>
            <a:chExt cx="5779742" cy="3174571"/>
          </a:xfrm>
        </p:grpSpPr>
        <p:sp>
          <p:nvSpPr>
            <p:cNvPr id="3" name="Rectangle: Rounded Corners 27">
              <a:extLst>
                <a:ext uri="{FF2B5EF4-FFF2-40B4-BE49-F238E27FC236}">
                  <a16:creationId xmlns:a16="http://schemas.microsoft.com/office/drawing/2014/main" id="{D234FA62-99C1-14ED-6D5D-73BE2217C58B}"/>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endParaRPr>
            </a:p>
          </p:txBody>
        </p:sp>
        <p:pic>
          <p:nvPicPr>
            <p:cNvPr id="4" name="Picture 3">
              <a:extLst>
                <a:ext uri="{FF2B5EF4-FFF2-40B4-BE49-F238E27FC236}">
                  <a16:creationId xmlns:a16="http://schemas.microsoft.com/office/drawing/2014/main" id="{504E9403-F7E6-2B78-931D-2FAD9FB7E7FF}"/>
                </a:ext>
              </a:extLst>
            </p:cNvPr>
            <p:cNvPicPr>
              <a:picLocks noChangeAspect="1"/>
            </p:cNvPicPr>
            <p:nvPr/>
          </p:nvPicPr>
          <p:blipFill rotWithShape="1">
            <a:blip r:embed="rId2"/>
            <a:srcRect t="19779"/>
            <a:stretch/>
          </p:blipFill>
          <p:spPr>
            <a:xfrm>
              <a:off x="6763133" y="4101083"/>
              <a:ext cx="5065398" cy="2044342"/>
            </a:xfrm>
            <a:prstGeom prst="rect">
              <a:avLst/>
            </a:prstGeom>
          </p:spPr>
        </p:pic>
        <p:grpSp>
          <p:nvGrpSpPr>
            <p:cNvPr id="5" name="Group 4">
              <a:extLst>
                <a:ext uri="{FF2B5EF4-FFF2-40B4-BE49-F238E27FC236}">
                  <a16:creationId xmlns:a16="http://schemas.microsoft.com/office/drawing/2014/main" id="{166CA0C7-CF34-56AC-FA7F-97F3094BAB31}"/>
                </a:ext>
              </a:extLst>
            </p:cNvPr>
            <p:cNvGrpSpPr/>
            <p:nvPr/>
          </p:nvGrpSpPr>
          <p:grpSpPr>
            <a:xfrm>
              <a:off x="6762202" y="3266869"/>
              <a:ext cx="5029522" cy="784830"/>
              <a:chOff x="963950" y="1519310"/>
              <a:chExt cx="5029522" cy="784830"/>
            </a:xfrm>
          </p:grpSpPr>
          <p:pic>
            <p:nvPicPr>
              <p:cNvPr id="6" name="Picture 5" descr="Shape, rectangle&#10;&#10;Description automatically generated">
                <a:extLst>
                  <a:ext uri="{FF2B5EF4-FFF2-40B4-BE49-F238E27FC236}">
                    <a16:creationId xmlns:a16="http://schemas.microsoft.com/office/drawing/2014/main" id="{5B846259-4484-C462-7580-0BEB45A8B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p:spPr>
          </p:pic>
          <p:sp>
            <p:nvSpPr>
              <p:cNvPr id="7" name="TextBox 6">
                <a:extLst>
                  <a:ext uri="{FF2B5EF4-FFF2-40B4-BE49-F238E27FC236}">
                    <a16:creationId xmlns:a16="http://schemas.microsoft.com/office/drawing/2014/main" id="{2AE17941-EA15-ED39-46D9-0D8946A8905E}"/>
                  </a:ext>
                </a:extLst>
              </p:cNvPr>
              <p:cNvSpPr txBox="1"/>
              <p:nvPr/>
            </p:nvSpPr>
            <p:spPr>
              <a:xfrm>
                <a:off x="1698973" y="1568694"/>
                <a:ext cx="3887885" cy="707886"/>
              </a:xfrm>
              <a:prstGeom prst="rect">
                <a:avLst/>
              </a:prstGeom>
              <a:noFill/>
            </p:spPr>
            <p:txBody>
              <a:bodyPr wrap="square">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pSp>
      </p:grpSp>
      <p:pic>
        <p:nvPicPr>
          <p:cNvPr id="8" name="Picture 7" descr="A group of people in clothing&#10;&#10;Description automatically generated with low confidence">
            <a:extLst>
              <a:ext uri="{FF2B5EF4-FFF2-40B4-BE49-F238E27FC236}">
                <a16:creationId xmlns:a16="http://schemas.microsoft.com/office/drawing/2014/main" id="{4869A771-4950-BC3D-D40F-160A0BA36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91" y="5504471"/>
            <a:ext cx="3158934" cy="1987898"/>
          </a:xfrm>
          <a:prstGeom prst="rect">
            <a:avLst/>
          </a:prstGeom>
        </p:spPr>
      </p:pic>
      <p:pic>
        <p:nvPicPr>
          <p:cNvPr id="9" name="Picture 2" descr="Happy Flower Power Sticker for iOS &amp; Android | GIPHY | Happy flowers, Love  heart gif, Happy stickers">
            <a:extLst>
              <a:ext uri="{FF2B5EF4-FFF2-40B4-BE49-F238E27FC236}">
                <a16:creationId xmlns:a16="http://schemas.microsoft.com/office/drawing/2014/main" id="{E950C314-AE46-93F3-FC1F-DE6C7EF534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75070" y="646209"/>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10" name="Picture 4" descr="A guitar on white background">
            <a:extLst>
              <a:ext uri="{FF2B5EF4-FFF2-40B4-BE49-F238E27FC236}">
                <a16:creationId xmlns:a16="http://schemas.microsoft.com/office/drawing/2014/main" id="{DA252301-9927-0C6C-4AE9-D26CF20DBBB6}"/>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657953" y="4838600"/>
            <a:ext cx="2581275" cy="21565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15EC7DF-315E-B4F8-8F55-9ECB8D8A839B}"/>
              </a:ext>
            </a:extLst>
          </p:cNvPr>
          <p:cNvPicPr>
            <a:picLocks noChangeAspect="1"/>
          </p:cNvPicPr>
          <p:nvPr/>
        </p:nvPicPr>
        <p:blipFill>
          <a:blip r:embed="rId7"/>
          <a:stretch>
            <a:fillRect/>
          </a:stretch>
        </p:blipFill>
        <p:spPr>
          <a:xfrm>
            <a:off x="2082437" y="222798"/>
            <a:ext cx="7492633" cy="1835055"/>
          </a:xfrm>
          <a:prstGeom prst="rect">
            <a:avLst/>
          </a:prstGeom>
        </p:spPr>
      </p:pic>
    </p:spTree>
    <p:extLst>
      <p:ext uri="{BB962C8B-B14F-4D97-AF65-F5344CB8AC3E}">
        <p14:creationId xmlns:p14="http://schemas.microsoft.com/office/powerpoint/2010/main" val="24816435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2347601" y="839507"/>
            <a:ext cx="8755656" cy="492443"/>
          </a:xfrm>
          <a:prstGeom prst="rect">
            <a:avLst/>
          </a:prstGeom>
        </p:spPr>
        <p:txBody>
          <a:bodyPr lIns="0" tIns="0" rIns="0" bIns="0" rtlCol="0" anchor="t">
            <a:spAutoFit/>
          </a:bodyPr>
          <a:lstStyle/>
          <a:p>
            <a:pPr algn="just"/>
            <a:r>
              <a:rPr lang="vi-VN" sz="3200" b="1" dirty="0">
                <a:solidFill>
                  <a:srgbClr val="231F20"/>
                </a:solidFill>
                <a:latin typeface="Cambria"/>
              </a:rPr>
              <a:t>Ở khổ thơ thứ nhất, bạn nhỏ đã chia sẻ điều gì?</a:t>
            </a:r>
            <a:endParaRPr lang="en-US" sz="3200" b="1" dirty="0">
              <a:solidFill>
                <a:srgbClr val="231F20"/>
              </a:solidFill>
              <a:latin typeface="Cambria"/>
            </a:endParaRPr>
          </a:p>
        </p:txBody>
      </p:sp>
      <p:pic>
        <p:nvPicPr>
          <p:cNvPr id="27" name="Hình ảnh 26">
            <a:extLst>
              <a:ext uri="{FF2B5EF4-FFF2-40B4-BE49-F238E27FC236}">
                <a16:creationId xmlns:a16="http://schemas.microsoft.com/office/drawing/2014/main" id="{491A33E1-C2A9-ACEB-E7FB-F2EE776EB8DF}"/>
              </a:ext>
            </a:extLst>
          </p:cNvPr>
          <p:cNvPicPr>
            <a:picLocks noChangeAspect="1"/>
          </p:cNvPicPr>
          <p:nvPr/>
        </p:nvPicPr>
        <p:blipFill>
          <a:blip r:embed="rId2"/>
          <a:stretch>
            <a:fillRect/>
          </a:stretch>
        </p:blipFill>
        <p:spPr>
          <a:xfrm>
            <a:off x="561318" y="706961"/>
            <a:ext cx="1786283" cy="1329043"/>
          </a:xfrm>
          <a:prstGeom prst="rect">
            <a:avLst/>
          </a:prstGeom>
        </p:spPr>
      </p:pic>
      <p:grpSp>
        <p:nvGrpSpPr>
          <p:cNvPr id="4" name="Nhóm 3">
            <a:extLst>
              <a:ext uri="{FF2B5EF4-FFF2-40B4-BE49-F238E27FC236}">
                <a16:creationId xmlns:a16="http://schemas.microsoft.com/office/drawing/2014/main" id="{8751D2D0-5DED-9064-45B7-C2B12B98A14A}"/>
              </a:ext>
            </a:extLst>
          </p:cNvPr>
          <p:cNvGrpSpPr/>
          <p:nvPr/>
        </p:nvGrpSpPr>
        <p:grpSpPr>
          <a:xfrm>
            <a:off x="645161" y="2322546"/>
            <a:ext cx="10877308" cy="3113054"/>
            <a:chOff x="685801" y="4821906"/>
            <a:chExt cx="10877308" cy="1350294"/>
          </a:xfrm>
        </p:grpSpPr>
        <p:sp>
          <p:nvSpPr>
            <p:cNvPr id="5" name="Freeform 21">
              <a:extLst>
                <a:ext uri="{FF2B5EF4-FFF2-40B4-BE49-F238E27FC236}">
                  <a16:creationId xmlns:a16="http://schemas.microsoft.com/office/drawing/2014/main" id="{005DFE3A-1632-13C5-6D9E-4382A647A738}"/>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6" name="TextBox 24">
              <a:extLst>
                <a:ext uri="{FF2B5EF4-FFF2-40B4-BE49-F238E27FC236}">
                  <a16:creationId xmlns:a16="http://schemas.microsoft.com/office/drawing/2014/main" id="{BD9B7CB7-2796-EF8B-4DCA-8ECED3CA4523}"/>
                </a:ext>
              </a:extLst>
            </p:cNvPr>
            <p:cNvSpPr txBox="1"/>
            <p:nvPr/>
          </p:nvSpPr>
          <p:spPr>
            <a:xfrm>
              <a:off x="847321" y="4969214"/>
              <a:ext cx="10552200" cy="1067990"/>
            </a:xfrm>
            <a:prstGeom prst="rect">
              <a:avLst/>
            </a:prstGeom>
          </p:spPr>
          <p:txBody>
            <a:bodyPr wrap="square" lIns="0" tIns="0" rIns="0" bIns="0" rtlCol="0" anchor="t">
              <a:spAutoFit/>
            </a:bodyPr>
            <a:lstStyle/>
            <a:p>
              <a:pPr algn="just">
                <a:spcBef>
                  <a:spcPct val="0"/>
                </a:spcBef>
              </a:pPr>
              <a:r>
                <a:rPr lang="en-US" sz="3200" dirty="0">
                  <a:solidFill>
                    <a:srgbClr val="000000"/>
                  </a:solidFill>
                  <a:latin typeface="Cambria"/>
                </a:rPr>
                <a:t>   </a:t>
              </a:r>
              <a:r>
                <a:rPr lang="vi-VN" sz="3200" dirty="0">
                  <a:solidFill>
                    <a:srgbClr val="000000"/>
                  </a:solidFill>
                  <a:latin typeface="Cambria"/>
                </a:rPr>
                <a:t>Ở khổ thơ thứ nhất, bạn nhỏ chia sẻ hoàn cảnh của gia đình mình: Bố của bạn nhỏ công tác ngoài dảo xa nên hai mẹ con bạn luôn cảm thấy trống vắng, luôn hướng về cuộc sống ngoài đảo của bố. Bạn nhỏ luôn mong chờ những lá thư kể chuyện biển cả thú vị do bố gửi về.</a:t>
              </a:r>
              <a:endParaRPr lang="en-US" sz="3200" dirty="0">
                <a:solidFill>
                  <a:srgbClr val="000000"/>
                </a:solidFill>
                <a:latin typeface="Cambri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1286</Words>
  <Application>Microsoft Office PowerPoint</Application>
  <PresentationFormat>Widescreen</PresentationFormat>
  <Paragraphs>107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Huong Thao - 0972115126</dc:creator>
  <cp:lastModifiedBy>Windows 10</cp:lastModifiedBy>
  <cp:revision>39</cp:revision>
  <dcterms:created xsi:type="dcterms:W3CDTF">2023-12-16T17:03:13Z</dcterms:created>
  <dcterms:modified xsi:type="dcterms:W3CDTF">2025-02-17T01:45:27Z</dcterms:modified>
</cp:coreProperties>
</file>