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313" r:id="rId3"/>
    <p:sldId id="319" r:id="rId4"/>
    <p:sldId id="322" r:id="rId5"/>
    <p:sldId id="317" r:id="rId6"/>
    <p:sldId id="258" r:id="rId7"/>
    <p:sldId id="324" r:id="rId8"/>
    <p:sldId id="327" r:id="rId9"/>
    <p:sldId id="329" r:id="rId10"/>
    <p:sldId id="330" r:id="rId11"/>
    <p:sldId id="331" r:id="rId12"/>
    <p:sldId id="332" r:id="rId13"/>
    <p:sldId id="3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9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6180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3688556"/>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CD0F077-CC37-2F9A-06B8-2E400EAB7F4B}"/>
              </a:ext>
            </a:extLst>
          </p:cNvPr>
          <p:cNvSpPr/>
          <p:nvPr/>
        </p:nvSpPr>
        <p:spPr>
          <a:xfrm>
            <a:off x="869540" y="1527032"/>
            <a:ext cx="10814461" cy="1062003"/>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1219261">
              <a:defRPr/>
            </a:pPr>
            <a:r>
              <a:rPr lang="en-US" sz="4400" b="1" kern="0" dirty="0" err="1">
                <a:solidFill>
                  <a:srgbClr val="002060"/>
                </a:solidFill>
                <a:latin typeface="Arial"/>
                <a:cs typeface="Arial" panose="020B0604020202020204" pitchFamily="34" charset="0"/>
                <a:sym typeface="Arial"/>
              </a:rPr>
              <a:t>Cùng</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lắng</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nghe</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bài</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hát</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sau</a:t>
            </a:r>
            <a:r>
              <a:rPr lang="en-US" sz="4400" b="1" kern="0" dirty="0">
                <a:solidFill>
                  <a:srgbClr val="002060"/>
                </a:solidFill>
                <a:latin typeface="Arial"/>
                <a:cs typeface="Arial" panose="020B0604020202020204" pitchFamily="34" charset="0"/>
                <a:sym typeface="Arial"/>
              </a:rPr>
              <a:t>:</a:t>
            </a:r>
            <a:endParaRPr lang="vi-VN" sz="4400" b="1" kern="0" dirty="0">
              <a:solidFill>
                <a:srgbClr val="002060"/>
              </a:solidFill>
              <a:latin typeface="Arial"/>
              <a:cs typeface="Arial" panose="020B0604020202020204" pitchFamily="34" charset="0"/>
              <a:sym typeface="Arial"/>
            </a:endParaRPr>
          </a:p>
        </p:txBody>
      </p:sp>
      <p:sp>
        <p:nvSpPr>
          <p:cNvPr id="4" name="TextBox 3">
            <a:extLst>
              <a:ext uri="{FF2B5EF4-FFF2-40B4-BE49-F238E27FC236}">
                <a16:creationId xmlns:a16="http://schemas.microsoft.com/office/drawing/2014/main" id="{5A1B87A1-8D0C-A506-74E6-62025F59B231}"/>
              </a:ext>
            </a:extLst>
          </p:cNvPr>
          <p:cNvSpPr txBox="1"/>
          <p:nvPr/>
        </p:nvSpPr>
        <p:spPr>
          <a:xfrm>
            <a:off x="3822319" y="510836"/>
            <a:ext cx="4547359" cy="728533"/>
          </a:xfrm>
          <a:prstGeom prst="rect">
            <a:avLst/>
          </a:prstGeom>
          <a:noFill/>
        </p:spPr>
        <p:txBody>
          <a:bodyPr wrap="square" rtlCol="0">
            <a:spAutoFit/>
          </a:bodyPr>
          <a:lstStyle/>
          <a:p>
            <a:pPr algn="ctr" defTabSz="1219261">
              <a:defRPr/>
            </a:pPr>
            <a:r>
              <a:rPr lang="en-US" sz="4134" b="1" u="sng" kern="0" dirty="0">
                <a:solidFill>
                  <a:srgbClr val="C00000"/>
                </a:solidFill>
                <a:latin typeface="Arial"/>
                <a:cs typeface="Arial"/>
                <a:sym typeface="Arial"/>
              </a:rPr>
              <a:t>KHỞI ĐỘNG</a:t>
            </a:r>
            <a:endParaRPr lang="vi-VN" sz="4134" b="1" i="1" u="sng" kern="0" dirty="0">
              <a:solidFill>
                <a:srgbClr val="C00000"/>
              </a:solidFill>
              <a:latin typeface="Arial" panose="020B0604020202020204" pitchFamily="34" charset="0"/>
              <a:cs typeface="Arial"/>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2"/>
          <a:srcRect/>
          <a:stretch>
            <a:fillRect/>
          </a:stretch>
        </p:blipFill>
        <p:spPr>
          <a:xfrm>
            <a:off x="2946400" y="2883536"/>
            <a:ext cx="5834077" cy="3974465"/>
          </a:xfrm>
          <a:prstGeom prst="rect">
            <a:avLst/>
          </a:prstGeom>
        </p:spPr>
      </p:pic>
    </p:spTree>
    <p:extLst>
      <p:ext uri="{BB962C8B-B14F-4D97-AF65-F5344CB8AC3E}">
        <p14:creationId xmlns:p14="http://schemas.microsoft.com/office/powerpoint/2010/main" val="39621906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18F9CF3-B7EF-5D04-74D3-80767165BCB9}"/>
              </a:ext>
            </a:extLst>
          </p:cNvPr>
          <p:cNvGrpSpPr/>
          <p:nvPr/>
        </p:nvGrpSpPr>
        <p:grpSpPr>
          <a:xfrm>
            <a:off x="691116" y="0"/>
            <a:ext cx="11132289"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2">
                <a:extLst>
                  <a:ext uri="{96DAC541-7B7A-43D3-8B79-37D633B846F1}">
                    <asvg:svgBlip xmlns:asvg="http://schemas.microsoft.com/office/drawing/2016/SVG/main" r:embed="rId3"/>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8055331"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Viết một đoạn văn ngắn (4 – 5 câu) nói về một cảnh vật mà em quan sát được, trong đó có sử dụng điệp từ, điệp ngữ.</a:t>
              </a:r>
              <a:endParaRPr kumimoji="0" lang="en-US"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3" name="Group 2">
            <a:extLst>
              <a:ext uri="{FF2B5EF4-FFF2-40B4-BE49-F238E27FC236}">
                <a16:creationId xmlns:a16="http://schemas.microsoft.com/office/drawing/2014/main" id="{B6E04919-B5F6-8CFD-74F9-E83029106621}"/>
              </a:ext>
            </a:extLst>
          </p:cNvPr>
          <p:cNvGrpSpPr/>
          <p:nvPr/>
        </p:nvGrpSpPr>
        <p:grpSpPr>
          <a:xfrm>
            <a:off x="1637414" y="1599956"/>
            <a:ext cx="9856381" cy="4917801"/>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667"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28895" y="1262809"/>
                <a:ext cx="2571150" cy="345285"/>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927690" y="1653588"/>
              <a:ext cx="9622908" cy="3030578"/>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Mưa. Ông mặt trời trốn đi đâu mất. Thấy vậy đám gà nháo nhác chạy vào chuồng vì tưởng trời sắp tối. Mây đen cũng rủ nhau ùn ùn kéo tới. Mây như mang hơi nước nặng trĩu, che kín cả một vùng trời. Trên đường mỗi người nhanh chóng trở về nhà, ai cũng cố đi thật nhanh để về nhà cho khỏi ướt. Tiếng sấm nổ đùng đùng như xé toạc bầu trời đen kịt. Mưa rơi lộp bộp trên mái tôn. Mưa rơi trở thành những chiếc bong bóng dưới mặt đường, rơi đùng đục trên phên nứa, gõ chan chát vào những tàu lá chuối. Càng về sau mưa càng to như thể có bao nhiêu trên trời là đổ xuống hết cả. Ngoài vườn những con ếch nhái thi nhau đuổi theo những con mối bị vỡ tổ. Cơn mưa để xỏ than những ngày hè oi ả.</a:t>
              </a:r>
              <a:endParaRPr kumimoji="0" lang="en-US"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Điệp ngữ: Mưa, </a:t>
              </a:r>
              <a:r>
                <a:rPr kumimoji="0" lang="en-US" sz="2400" b="1" i="0" u="none" strike="noStrike" kern="1200" cap="none" spc="0" normalizeH="0" baseline="0" noProof="0" dirty="0" err="1">
                  <a:ln>
                    <a:noFill/>
                  </a:ln>
                  <a:solidFill>
                    <a:srgbClr val="0F0F0F"/>
                  </a:solidFill>
                  <a:effectLst/>
                  <a:uLnTx/>
                  <a:uFillTx/>
                  <a:latin typeface="Cambria" panose="02040503050406030204" pitchFamily="18" charset="0"/>
                  <a:ea typeface="Cambria" panose="02040503050406030204" pitchFamily="18" charset="0"/>
                  <a:cs typeface="+mn-cs"/>
                </a:rPr>
                <a:t>mây</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74099756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138223" y="429877"/>
            <a:ext cx="12053777" cy="584775"/>
          </a:xfrm>
          <a:prstGeom prst="rect">
            <a:avLst/>
          </a:prstGeom>
          <a:noFill/>
        </p:spPr>
        <p:txBody>
          <a:bodyPr wrap="square" rtlCol="0">
            <a:spAutoFit/>
          </a:bodyPr>
          <a:lstStyle/>
          <a:p>
            <a:pPr lvl="0" algn="ctr" defTabSz="1219261">
              <a:defRPr/>
            </a:pPr>
            <a:r>
              <a:rPr lang="en-US" sz="3200" b="1" kern="0" dirty="0">
                <a:solidFill>
                  <a:srgbClr val="C00000"/>
                </a:solidFill>
                <a:latin typeface="Arial"/>
                <a:cs typeface="Arial"/>
                <a:sym typeface="Arial"/>
              </a:rPr>
              <a:t>5. </a:t>
            </a:r>
            <a:r>
              <a:rPr lang="vi-VN" sz="3200" b="1" kern="0" dirty="0">
                <a:solidFill>
                  <a:srgbClr val="C00000"/>
                </a:solidFill>
                <a:latin typeface="Arial"/>
                <a:cs typeface="Arial"/>
                <a:sym typeface="Arial"/>
              </a:rPr>
              <a:t>Trò chơi: Đặt câu với cặp kết từ nếu... thì... hoặc vì... nên...</a:t>
            </a:r>
            <a:endParaRPr kumimoji="0" lang="en-US" sz="3200" b="1" i="0" u="none" strike="noStrike" kern="0" cap="none" spc="0" normalizeH="0" baseline="0" noProof="0" dirty="0">
              <a:ln>
                <a:noFill/>
              </a:ln>
              <a:solidFill>
                <a:srgbClr val="C00000"/>
              </a:solidFill>
              <a:effectLst/>
              <a:uLnTx/>
              <a:uFillTx/>
              <a:latin typeface="Arial"/>
              <a:ea typeface="+mn-ea"/>
              <a:cs typeface="Arial"/>
              <a:sym typeface="Arial"/>
            </a:endParaRP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393388" y="1088934"/>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3" name="Rectangle 2">
            <a:extLst>
              <a:ext uri="{FF2B5EF4-FFF2-40B4-BE49-F238E27FC236}">
                <a16:creationId xmlns:a16="http://schemas.microsoft.com/office/drawing/2014/main" id="{8D01E748-4C19-879A-DFC1-8B01BA5A4A93}"/>
              </a:ext>
            </a:extLst>
          </p:cNvPr>
          <p:cNvSpPr/>
          <p:nvPr/>
        </p:nvSpPr>
        <p:spPr>
          <a:xfrm>
            <a:off x="361507" y="1307805"/>
            <a:ext cx="11536326" cy="166931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2060"/>
                </a:solidFill>
              </a:rPr>
              <a:t>Cách chơi: </a:t>
            </a:r>
            <a:r>
              <a:rPr lang="vi-VN" sz="2400" dirty="0">
                <a:solidFill>
                  <a:srgbClr val="002060"/>
                </a:solidFill>
              </a:rPr>
              <a:t>Chọn ra 2 nhóm thi với nhau, mỗi nhóm 4 – 5 bạn (nhóm nếu... thì... và nhóm vì...nên...). Các bạn trong mỗi nhóm luân phiên nhau đặt các vế câu chứa cặp kết từ của nhóm mình (theo mẫu). Trong 5 – 7 phút, nhóm nào tạo được nhiều câu nhất sẽ chiến thắng.</a:t>
            </a:r>
            <a:endParaRPr lang="en-US" sz="2400" dirty="0">
              <a:solidFill>
                <a:srgbClr val="002060"/>
              </a:solidFill>
            </a:endParaRPr>
          </a:p>
        </p:txBody>
      </p:sp>
      <p:pic>
        <p:nvPicPr>
          <p:cNvPr id="5" name="Picture 4">
            <a:extLst>
              <a:ext uri="{FF2B5EF4-FFF2-40B4-BE49-F238E27FC236}">
                <a16:creationId xmlns:a16="http://schemas.microsoft.com/office/drawing/2014/main" id="{F6D8BB73-993C-5B35-DA20-6C45E1514FD6}"/>
              </a:ext>
            </a:extLst>
          </p:cNvPr>
          <p:cNvPicPr>
            <a:picLocks noChangeAspect="1"/>
          </p:cNvPicPr>
          <p:nvPr/>
        </p:nvPicPr>
        <p:blipFill>
          <a:blip r:embed="rId3"/>
          <a:stretch>
            <a:fillRect/>
          </a:stretch>
        </p:blipFill>
        <p:spPr>
          <a:xfrm>
            <a:off x="839750" y="3201507"/>
            <a:ext cx="10725150" cy="3219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33867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98C54-B27E-05AA-E0DE-25ADB3325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687" y="2692583"/>
            <a:ext cx="5572125" cy="4067175"/>
          </a:xfrm>
          <a:prstGeom prst="rect">
            <a:avLst/>
          </a:prstGeom>
        </p:spPr>
      </p:pic>
      <p:sp>
        <p:nvSpPr>
          <p:cNvPr id="4" name="Speech Bubble: Rectangle with Corners Rounded 3">
            <a:extLst>
              <a:ext uri="{FF2B5EF4-FFF2-40B4-BE49-F238E27FC236}">
                <a16:creationId xmlns:a16="http://schemas.microsoft.com/office/drawing/2014/main" id="{2C048937-0B8A-95F0-CF30-32B163FBF6DD}"/>
              </a:ext>
            </a:extLst>
          </p:cNvPr>
          <p:cNvSpPr/>
          <p:nvPr/>
        </p:nvSpPr>
        <p:spPr>
          <a:xfrm>
            <a:off x="563526" y="467833"/>
            <a:ext cx="4327451" cy="2211572"/>
          </a:xfrm>
          <a:prstGeom prst="wedgeRoundRectCallout">
            <a:avLst>
              <a:gd name="adj1" fmla="val 26310"/>
              <a:gd name="adj2" fmla="val 625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Nếu đạt điểm cao thì mẹ sẽ thưởng cho em một món quà.</a:t>
            </a:r>
            <a:endParaRPr lang="en-US" sz="3200" dirty="0">
              <a:solidFill>
                <a:srgbClr val="002060"/>
              </a:solidFill>
            </a:endParaRPr>
          </a:p>
        </p:txBody>
      </p:sp>
      <p:sp>
        <p:nvSpPr>
          <p:cNvPr id="6" name="Speech Bubble: Rectangle with Corners Rounded 5">
            <a:extLst>
              <a:ext uri="{FF2B5EF4-FFF2-40B4-BE49-F238E27FC236}">
                <a16:creationId xmlns:a16="http://schemas.microsoft.com/office/drawing/2014/main" id="{1D1C5B5E-50A9-6E06-9399-2AFC187C4DDB}"/>
              </a:ext>
            </a:extLst>
          </p:cNvPr>
          <p:cNvSpPr/>
          <p:nvPr/>
        </p:nvSpPr>
        <p:spPr>
          <a:xfrm>
            <a:off x="7432159" y="744279"/>
            <a:ext cx="4327451" cy="2211572"/>
          </a:xfrm>
          <a:prstGeom prst="wedgeRoundRectCallout">
            <a:avLst>
              <a:gd name="adj1" fmla="val -40275"/>
              <a:gd name="adj2" fmla="val 596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Vì không chăm chỉ học bài nên em đã đạt kết quả không tốt.</a:t>
            </a:r>
            <a:endParaRPr lang="en-US" sz="3200" dirty="0">
              <a:solidFill>
                <a:srgbClr val="002060"/>
              </a:solidFill>
            </a:endParaRPr>
          </a:p>
        </p:txBody>
      </p:sp>
    </p:spTree>
    <p:extLst>
      <p:ext uri="{BB962C8B-B14F-4D97-AF65-F5344CB8AC3E}">
        <p14:creationId xmlns:p14="http://schemas.microsoft.com/office/powerpoint/2010/main" val="18076133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487579-59F4-D8E4-3336-4181349D4C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812" b="49575" l="25013" r="50078">
                        <a14:foregroundMark x1="37247" y1="22725" x2="42068" y2="33886"/>
                        <a14:foregroundMark x1="39865" y1="22928" x2="37532" y2="26163"/>
                      </a14:backgroundRemoval>
                    </a14:imgEffect>
                  </a14:imgLayer>
                </a14:imgProps>
              </a:ext>
              <a:ext uri="{28A0092B-C50C-407E-A947-70E740481C1C}">
                <a14:useLocalDpi xmlns:a14="http://schemas.microsoft.com/office/drawing/2010/main" val="0"/>
              </a:ext>
            </a:extLst>
          </a:blip>
          <a:srcRect l="25070" r="50412" b="51518"/>
          <a:stretch/>
        </p:blipFill>
        <p:spPr>
          <a:xfrm>
            <a:off x="4074834" y="2598331"/>
            <a:ext cx="3359727" cy="4259669"/>
          </a:xfrm>
          <a:prstGeom prst="rect">
            <a:avLst/>
          </a:prstGeom>
        </p:spPr>
      </p:pic>
      <p:grpSp>
        <p:nvGrpSpPr>
          <p:cNvPr id="10" name="Group 9">
            <a:extLst>
              <a:ext uri="{FF2B5EF4-FFF2-40B4-BE49-F238E27FC236}">
                <a16:creationId xmlns:a16="http://schemas.microsoft.com/office/drawing/2014/main" id="{4A8AA6C8-8ECF-E88F-33E7-BF9A51DCD701}"/>
              </a:ext>
            </a:extLst>
          </p:cNvPr>
          <p:cNvGrpSpPr/>
          <p:nvPr/>
        </p:nvGrpSpPr>
        <p:grpSpPr>
          <a:xfrm>
            <a:off x="457200" y="121157"/>
            <a:ext cx="10570473" cy="3197669"/>
            <a:chOff x="255182" y="791008"/>
            <a:chExt cx="10570473" cy="3197669"/>
          </a:xfrm>
        </p:grpSpPr>
        <p:grpSp>
          <p:nvGrpSpPr>
            <p:cNvPr id="3" name="Group 2">
              <a:extLst>
                <a:ext uri="{FF2B5EF4-FFF2-40B4-BE49-F238E27FC236}">
                  <a16:creationId xmlns:a16="http://schemas.microsoft.com/office/drawing/2014/main" id="{1B04F536-6030-40D9-D1A0-6B6B1344428A}"/>
                </a:ext>
              </a:extLst>
            </p:cNvPr>
            <p:cNvGrpSpPr/>
            <p:nvPr/>
          </p:nvGrpSpPr>
          <p:grpSpPr>
            <a:xfrm>
              <a:off x="1366345" y="1346590"/>
              <a:ext cx="9459310" cy="2642087"/>
              <a:chOff x="394989" y="2155011"/>
              <a:chExt cx="9944403" cy="2642087"/>
            </a:xfrm>
          </p:grpSpPr>
          <p:sp>
            <p:nvSpPr>
              <p:cNvPr id="5" name="Rounded Rectangle 20">
                <a:extLst>
                  <a:ext uri="{FF2B5EF4-FFF2-40B4-BE49-F238E27FC236}">
                    <a16:creationId xmlns:a16="http://schemas.microsoft.com/office/drawing/2014/main" id="{AE622540-ADD4-F914-8FD1-F11759B6F9D1}"/>
                  </a:ext>
                </a:extLst>
              </p:cNvPr>
              <p:cNvSpPr/>
              <p:nvPr/>
            </p:nvSpPr>
            <p:spPr>
              <a:xfrm>
                <a:off x="394989" y="2155011"/>
                <a:ext cx="9944403" cy="2642087"/>
              </a:xfrm>
              <a:prstGeom prst="roundRect">
                <a:avLst/>
              </a:prstGeom>
              <a:solidFill>
                <a:srgbClr val="B4FF9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49CED16-8166-6FA9-DA29-9234E2F56F99}"/>
                  </a:ext>
                </a:extLst>
              </p:cNvPr>
              <p:cNvSpPr txBox="1">
                <a:spLocks/>
              </p:cNvSpPr>
              <p:nvPr/>
            </p:nvSpPr>
            <p:spPr>
              <a:xfrm>
                <a:off x="935099" y="2713987"/>
                <a:ext cx="9145405" cy="614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Đ</a:t>
                </a:r>
                <a:r>
                  <a:rPr kumimoji="0" lang="vi-VN" sz="5400" b="0" i="0" u="none" strike="noStrike" kern="1200" cap="none" spc="0" normalizeH="0" baseline="0" noProof="0" dirty="0">
                    <a:ln>
                      <a:noFill/>
                    </a:ln>
                    <a:solidFill>
                      <a:prstClr val="black"/>
                    </a:solidFill>
                    <a:effectLst/>
                    <a:uLnTx/>
                    <a:uFillTx/>
                    <a:latin typeface="Calibri" panose="020F0502020204030204"/>
                    <a:ea typeface="+mn-ea"/>
                    <a:cs typeface="+mn-cs"/>
                  </a:rPr>
                  <a:t>ặt câu có sử dụng biện pháp điệp từ, điệp ngữ</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9" name="Picture 2" descr="Hình ảnh ý Tưởng Bóng đèn PNG , ý Kiến, Bóng đèn, Nguồn Cảm Hứng PNG miễn  phí tải tập tin PSDComment và Vector">
              <a:extLst>
                <a:ext uri="{FF2B5EF4-FFF2-40B4-BE49-F238E27FC236}">
                  <a16:creationId xmlns:a16="http://schemas.microsoft.com/office/drawing/2014/main" id="{208C6DB8-8FEE-83CA-1395-3CD7FE4A46B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5182" y="791008"/>
              <a:ext cx="2128345" cy="21283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69239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17" name="Picture 20">
            <a:extLst>
              <a:ext uri="{FF2B5EF4-FFF2-40B4-BE49-F238E27FC236}">
                <a16:creationId xmlns:a16="http://schemas.microsoft.com/office/drawing/2014/main" id="{5AF1CBB0-2FEA-87B4-CC9C-644524179C14}"/>
              </a:ext>
            </a:extLst>
          </p:cNvPr>
          <p:cNvPicPr>
            <a:picLocks noChangeAspect="1"/>
          </p:cNvPicPr>
          <p:nvPr/>
        </p:nvPicPr>
        <p:blipFill>
          <a:blip r:embed="rId2"/>
          <a:srcRect/>
          <a:stretch>
            <a:fillRect/>
          </a:stretch>
        </p:blipFill>
        <p:spPr>
          <a:xfrm rot="1035986">
            <a:off x="9673663" y="393371"/>
            <a:ext cx="1883780" cy="2039274"/>
          </a:xfrm>
          <a:prstGeom prst="rect">
            <a:avLst/>
          </a:prstGeom>
        </p:spPr>
      </p:pic>
      <p:grpSp>
        <p:nvGrpSpPr>
          <p:cNvPr id="18" name="Group 17">
            <a:extLst>
              <a:ext uri="{FF2B5EF4-FFF2-40B4-BE49-F238E27FC236}">
                <a16:creationId xmlns:a16="http://schemas.microsoft.com/office/drawing/2014/main" id="{C42E4186-E354-A445-9DB7-8DF91AB52E8E}"/>
              </a:ext>
            </a:extLst>
          </p:cNvPr>
          <p:cNvGrpSpPr/>
          <p:nvPr/>
        </p:nvGrpSpPr>
        <p:grpSpPr>
          <a:xfrm>
            <a:off x="7529120" y="1611641"/>
            <a:ext cx="4009463" cy="4009463"/>
            <a:chOff x="0" y="0"/>
            <a:chExt cx="812800" cy="812800"/>
          </a:xfrm>
        </p:grpSpPr>
        <p:sp>
          <p:nvSpPr>
            <p:cNvPr id="28" name="Freeform 7">
              <a:extLst>
                <a:ext uri="{FF2B5EF4-FFF2-40B4-BE49-F238E27FC236}">
                  <a16:creationId xmlns:a16="http://schemas.microsoft.com/office/drawing/2014/main" id="{CF24B262-CC72-E5DF-5130-0001AA74296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615F"/>
            </a:solidFill>
          </p:spPr>
          <p:txBody>
            <a:bodyPr/>
            <a:lstStyle/>
            <a:p>
              <a:pPr defTabSz="609630"/>
              <a:endParaRPr lang="en-US" sz="1200">
                <a:solidFill>
                  <a:prstClr val="black"/>
                </a:solidFill>
                <a:latin typeface="Calibri"/>
              </a:endParaRPr>
            </a:p>
          </p:txBody>
        </p:sp>
        <p:sp>
          <p:nvSpPr>
            <p:cNvPr id="29" name="TextBox 28">
              <a:extLst>
                <a:ext uri="{FF2B5EF4-FFF2-40B4-BE49-F238E27FC236}">
                  <a16:creationId xmlns:a16="http://schemas.microsoft.com/office/drawing/2014/main" id="{3AB1E712-9EA2-228F-634F-259A11A53BE9}"/>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30" name="Picture 10">
            <a:extLst>
              <a:ext uri="{FF2B5EF4-FFF2-40B4-BE49-F238E27FC236}">
                <a16:creationId xmlns:a16="http://schemas.microsoft.com/office/drawing/2014/main" id="{223D3131-2B7B-970B-2EC6-A128463CA9C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95080">
            <a:off x="8050826" y="5234821"/>
            <a:ext cx="2376430" cy="613551"/>
          </a:xfrm>
          <a:prstGeom prst="rect">
            <a:avLst/>
          </a:prstGeom>
        </p:spPr>
      </p:pic>
      <p:sp>
        <p:nvSpPr>
          <p:cNvPr id="31" name="TextBox 30">
            <a:extLst>
              <a:ext uri="{FF2B5EF4-FFF2-40B4-BE49-F238E27FC236}">
                <a16:creationId xmlns:a16="http://schemas.microsoft.com/office/drawing/2014/main" id="{E44C4285-55E4-AEE1-CDC8-028BF57B86C9}"/>
              </a:ext>
            </a:extLst>
          </p:cNvPr>
          <p:cNvSpPr txBox="1"/>
          <p:nvPr/>
        </p:nvSpPr>
        <p:spPr>
          <a:xfrm>
            <a:off x="7872002" y="2598621"/>
            <a:ext cx="3323693" cy="982513"/>
          </a:xfrm>
          <a:prstGeom prst="rect">
            <a:avLst/>
          </a:prstGeom>
          <a:noFill/>
        </p:spPr>
        <p:txBody>
          <a:bodyPr wrap="square" rtlCol="0">
            <a:spAutoFit/>
          </a:bodyPr>
          <a:lstStyle/>
          <a:p>
            <a:pPr algn="ctr" defTabSz="609630">
              <a:lnSpc>
                <a:spcPct val="150000"/>
              </a:lnSpc>
            </a:pPr>
            <a:r>
              <a:rPr lang="en-US" sz="4400" b="1" dirty="0">
                <a:solidFill>
                  <a:prstClr val="white"/>
                </a:solidFill>
                <a:latin typeface="Arial" panose="020B0604020202020204" pitchFamily="34" charset="0"/>
                <a:ea typeface="Calibri" panose="020F0502020204030204" pitchFamily="34" charset="0"/>
                <a:cs typeface="Arial" panose="020B0604020202020204" pitchFamily="34" charset="0"/>
              </a:rPr>
              <a:t>Chia </a:t>
            </a:r>
            <a:r>
              <a:rPr lang="en-US" sz="4400" b="1" dirty="0" err="1">
                <a:solidFill>
                  <a:prstClr val="white"/>
                </a:solidFill>
                <a:latin typeface="Arial" panose="020B0604020202020204" pitchFamily="34" charset="0"/>
                <a:ea typeface="Calibri" panose="020F0502020204030204" pitchFamily="34" charset="0"/>
                <a:cs typeface="Arial" panose="020B0604020202020204" pitchFamily="34" charset="0"/>
              </a:rPr>
              <a:t>sẻ</a:t>
            </a:r>
            <a:endParaRPr lang="en-US" sz="4400" b="1"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6683844E-981B-C758-1F3F-B7C1FF11C5C0}"/>
              </a:ext>
            </a:extLst>
          </p:cNvPr>
          <p:cNvGrpSpPr/>
          <p:nvPr/>
        </p:nvGrpSpPr>
        <p:grpSpPr>
          <a:xfrm>
            <a:off x="642020" y="809945"/>
            <a:ext cx="6508759" cy="1364296"/>
            <a:chOff x="832901" y="1206532"/>
            <a:chExt cx="9763138" cy="3060750"/>
          </a:xfrm>
        </p:grpSpPr>
        <p:grpSp>
          <p:nvGrpSpPr>
            <p:cNvPr id="33" name="Group 32">
              <a:extLst>
                <a:ext uri="{FF2B5EF4-FFF2-40B4-BE49-F238E27FC236}">
                  <a16:creationId xmlns:a16="http://schemas.microsoft.com/office/drawing/2014/main" id="{695C7222-DEBA-221B-8433-15EB08D98329}"/>
                </a:ext>
              </a:extLst>
            </p:cNvPr>
            <p:cNvGrpSpPr/>
            <p:nvPr/>
          </p:nvGrpSpPr>
          <p:grpSpPr>
            <a:xfrm>
              <a:off x="832901" y="1206532"/>
              <a:ext cx="9763138" cy="3060750"/>
              <a:chOff x="832901" y="1206532"/>
              <a:chExt cx="9763138" cy="3060750"/>
            </a:xfrm>
          </p:grpSpPr>
          <p:grpSp>
            <p:nvGrpSpPr>
              <p:cNvPr id="35" name="Group 3">
                <a:extLst>
                  <a:ext uri="{FF2B5EF4-FFF2-40B4-BE49-F238E27FC236}">
                    <a16:creationId xmlns:a16="http://schemas.microsoft.com/office/drawing/2014/main" id="{CD07EC8A-9744-211F-7A9D-A37BCC45682B}"/>
                  </a:ext>
                </a:extLst>
              </p:cNvPr>
              <p:cNvGrpSpPr/>
              <p:nvPr/>
            </p:nvGrpSpPr>
            <p:grpSpPr>
              <a:xfrm>
                <a:off x="832901" y="1519237"/>
                <a:ext cx="9763138" cy="2748045"/>
                <a:chOff x="-53974" y="-47625"/>
                <a:chExt cx="2407840" cy="2170238"/>
              </a:xfrm>
            </p:grpSpPr>
            <p:sp>
              <p:nvSpPr>
                <p:cNvPr id="37" name="Freeform 4">
                  <a:extLst>
                    <a:ext uri="{FF2B5EF4-FFF2-40B4-BE49-F238E27FC236}">
                      <a16:creationId xmlns:a16="http://schemas.microsoft.com/office/drawing/2014/main" id="{B7D4F2F9-32FC-0F07-E449-1CD03313EBF6}"/>
                    </a:ext>
                  </a:extLst>
                </p:cNvPr>
                <p:cNvSpPr/>
                <p:nvPr/>
              </p:nvSpPr>
              <p:spPr>
                <a:xfrm>
                  <a:off x="-53974" y="1"/>
                  <a:ext cx="2407840" cy="212261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38" name="TextBox 5">
                  <a:extLst>
                    <a:ext uri="{FF2B5EF4-FFF2-40B4-BE49-F238E27FC236}">
                      <a16:creationId xmlns:a16="http://schemas.microsoft.com/office/drawing/2014/main" id="{533AEEE3-4803-F0C0-9416-EF31D182A9A3}"/>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36" name="Picture 9">
                <a:extLst>
                  <a:ext uri="{FF2B5EF4-FFF2-40B4-BE49-F238E27FC236}">
                    <a16:creationId xmlns:a16="http://schemas.microsoft.com/office/drawing/2014/main" id="{1612FEB1-B60E-D63B-D9FB-B77A7E1A362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20273" y="1206532"/>
                <a:ext cx="2571150" cy="663824"/>
              </a:xfrm>
              <a:prstGeom prst="rect">
                <a:avLst/>
              </a:prstGeom>
            </p:spPr>
          </p:pic>
        </p:grpSp>
        <p:sp>
          <p:nvSpPr>
            <p:cNvPr id="34" name="TextBox 33">
              <a:extLst>
                <a:ext uri="{FF2B5EF4-FFF2-40B4-BE49-F238E27FC236}">
                  <a16:creationId xmlns:a16="http://schemas.microsoft.com/office/drawing/2014/main" id="{C90392DA-CCB0-DAC0-F1AE-2F32599CC203}"/>
                </a:ext>
              </a:extLst>
            </p:cNvPr>
            <p:cNvSpPr txBox="1"/>
            <p:nvPr/>
          </p:nvSpPr>
          <p:spPr>
            <a:xfrm>
              <a:off x="1170252" y="2419037"/>
              <a:ext cx="9088434" cy="1561362"/>
            </a:xfrm>
            <a:prstGeom prst="rect">
              <a:avLst/>
            </a:prstGeom>
            <a:noFill/>
          </p:spPr>
          <p:txBody>
            <a:bodyPr wrap="square">
              <a:spAutoFit/>
            </a:bodyPr>
            <a:lstStyle/>
            <a:p>
              <a:pPr marL="0" marR="0" algn="just">
                <a:lnSpc>
                  <a:spcPct val="120000"/>
                </a:lnSpc>
                <a:spcBef>
                  <a:spcPts val="0"/>
                </a:spcBef>
                <a:spcAft>
                  <a:spcPts val="0"/>
                </a:spcAft>
              </a:pPr>
              <a:r>
                <a:rPr lang="en-US" sz="3600" b="0" dirty="0" err="1">
                  <a:solidFill>
                    <a:srgbClr val="0F0F0F"/>
                  </a:solidFill>
                  <a:effectLst/>
                  <a:latin typeface="Cambria" panose="02040503050406030204" pitchFamily="18" charset="0"/>
                  <a:ea typeface="Cambria" panose="02040503050406030204" pitchFamily="18" charset="0"/>
                </a:rPr>
                <a:t>Bài</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hát</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nói</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đến</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nội</a:t>
              </a:r>
              <a:r>
                <a:rPr lang="en-US" sz="3600" b="0" dirty="0">
                  <a:solidFill>
                    <a:srgbClr val="0F0F0F"/>
                  </a:solidFill>
                  <a:effectLst/>
                  <a:latin typeface="Cambria" panose="02040503050406030204" pitchFamily="18" charset="0"/>
                  <a:ea typeface="Cambria" panose="02040503050406030204" pitchFamily="18" charset="0"/>
                </a:rPr>
                <a:t> dung </a:t>
              </a:r>
              <a:r>
                <a:rPr lang="en-US" sz="3600" b="0" dirty="0" err="1">
                  <a:solidFill>
                    <a:srgbClr val="0F0F0F"/>
                  </a:solidFill>
                  <a:effectLst/>
                  <a:latin typeface="Cambria" panose="02040503050406030204" pitchFamily="18" charset="0"/>
                  <a:ea typeface="Cambria" panose="02040503050406030204" pitchFamily="18" charset="0"/>
                </a:rPr>
                <a:t>gì</a:t>
              </a:r>
              <a:r>
                <a:rPr lang="en-US" sz="3600" b="0" dirty="0">
                  <a:solidFill>
                    <a:srgbClr val="0F0F0F"/>
                  </a:solidFill>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EE4376AB-D08C-23D3-6C6C-C4DE291EB82A}"/>
              </a:ext>
            </a:extLst>
          </p:cNvPr>
          <p:cNvGrpSpPr/>
          <p:nvPr/>
        </p:nvGrpSpPr>
        <p:grpSpPr>
          <a:xfrm>
            <a:off x="631886" y="2333604"/>
            <a:ext cx="6508759" cy="2919116"/>
            <a:chOff x="832901" y="1262809"/>
            <a:chExt cx="9763138" cy="3586964"/>
          </a:xfrm>
        </p:grpSpPr>
        <p:grpSp>
          <p:nvGrpSpPr>
            <p:cNvPr id="40" name="Group 39">
              <a:extLst>
                <a:ext uri="{FF2B5EF4-FFF2-40B4-BE49-F238E27FC236}">
                  <a16:creationId xmlns:a16="http://schemas.microsoft.com/office/drawing/2014/main" id="{D322B967-32E6-163C-38A2-97CD1EC7AB66}"/>
                </a:ext>
              </a:extLst>
            </p:cNvPr>
            <p:cNvGrpSpPr/>
            <p:nvPr/>
          </p:nvGrpSpPr>
          <p:grpSpPr>
            <a:xfrm>
              <a:off x="832901" y="1262809"/>
              <a:ext cx="9763138" cy="3586964"/>
              <a:chOff x="832901" y="1262809"/>
              <a:chExt cx="9763138" cy="3586964"/>
            </a:xfrm>
          </p:grpSpPr>
          <p:grpSp>
            <p:nvGrpSpPr>
              <p:cNvPr id="42" name="Group 3">
                <a:extLst>
                  <a:ext uri="{FF2B5EF4-FFF2-40B4-BE49-F238E27FC236}">
                    <a16:creationId xmlns:a16="http://schemas.microsoft.com/office/drawing/2014/main" id="{2DE0146F-02A3-C197-ABDF-0924CC575055}"/>
                  </a:ext>
                </a:extLst>
              </p:cNvPr>
              <p:cNvGrpSpPr/>
              <p:nvPr/>
            </p:nvGrpSpPr>
            <p:grpSpPr>
              <a:xfrm>
                <a:off x="832901" y="1519237"/>
                <a:ext cx="9763138" cy="3330536"/>
                <a:chOff x="-53974" y="-47625"/>
                <a:chExt cx="2407840" cy="2630253"/>
              </a:xfrm>
            </p:grpSpPr>
            <p:sp>
              <p:nvSpPr>
                <p:cNvPr id="44" name="Freeform 4">
                  <a:extLst>
                    <a:ext uri="{FF2B5EF4-FFF2-40B4-BE49-F238E27FC236}">
                      <a16:creationId xmlns:a16="http://schemas.microsoft.com/office/drawing/2014/main" id="{C1199CA0-237D-3674-2246-A8C2B0053C7D}"/>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45" name="TextBox 5">
                  <a:extLst>
                    <a:ext uri="{FF2B5EF4-FFF2-40B4-BE49-F238E27FC236}">
                      <a16:creationId xmlns:a16="http://schemas.microsoft.com/office/drawing/2014/main" id="{70760A1A-F891-01B2-86B2-D64D89AE4DAD}"/>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43" name="Picture 9">
                <a:extLst>
                  <a:ext uri="{FF2B5EF4-FFF2-40B4-BE49-F238E27FC236}">
                    <a16:creationId xmlns:a16="http://schemas.microsoft.com/office/drawing/2014/main" id="{BD5462DD-E386-B09B-CAA8-1F51A364C37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28895" y="1262809"/>
                <a:ext cx="2571150" cy="663824"/>
              </a:xfrm>
              <a:prstGeom prst="rect">
                <a:avLst/>
              </a:prstGeom>
            </p:spPr>
          </p:pic>
        </p:grpSp>
        <p:sp>
          <p:nvSpPr>
            <p:cNvPr id="41" name="TextBox 40">
              <a:extLst>
                <a:ext uri="{FF2B5EF4-FFF2-40B4-BE49-F238E27FC236}">
                  <a16:creationId xmlns:a16="http://schemas.microsoft.com/office/drawing/2014/main" id="{01346735-54E4-D708-D1FC-37B3C76D8168}"/>
                </a:ext>
              </a:extLst>
            </p:cNvPr>
            <p:cNvSpPr txBox="1"/>
            <p:nvPr/>
          </p:nvSpPr>
          <p:spPr>
            <a:xfrm>
              <a:off x="1018124" y="2080124"/>
              <a:ext cx="9458748" cy="1961000"/>
            </a:xfrm>
            <a:prstGeom prst="rect">
              <a:avLst/>
            </a:prstGeom>
            <a:noFill/>
          </p:spPr>
          <p:txBody>
            <a:bodyPr wrap="square">
              <a:spAutoFit/>
            </a:bodyPr>
            <a:lstStyle/>
            <a:p>
              <a:pPr marL="0" marR="0" algn="just">
                <a:lnSpc>
                  <a:spcPct val="120000"/>
                </a:lnSpc>
                <a:spcBef>
                  <a:spcPts val="0"/>
                </a:spcBef>
                <a:spcAft>
                  <a:spcPts val="0"/>
                </a:spcAft>
              </a:pPr>
              <a:r>
                <a:rPr lang="en-US" sz="2800" b="0" dirty="0">
                  <a:solidFill>
                    <a:srgbClr val="0F0F0F"/>
                  </a:solidFill>
                  <a:effectLst/>
                  <a:latin typeface="Cambria" panose="02040503050406030204" pitchFamily="18" charset="0"/>
                  <a:ea typeface="Cambria" panose="02040503050406030204" pitchFamily="18" charset="0"/>
                </a:rPr>
                <a:t>Em </a:t>
              </a:r>
              <a:r>
                <a:rPr lang="en-US" sz="2800" b="0" dirty="0" err="1">
                  <a:solidFill>
                    <a:srgbClr val="0F0F0F"/>
                  </a:solidFill>
                  <a:effectLst/>
                  <a:latin typeface="Cambria" panose="02040503050406030204" pitchFamily="18" charset="0"/>
                  <a:ea typeface="Cambria" panose="02040503050406030204" pitchFamily="18" charset="0"/>
                </a:rPr>
                <a:t>nên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làm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thế</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nào</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để</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tôn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trọng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và</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giúp</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đỡ</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tình</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cảm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của</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người</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nông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dân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đã</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làm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ra</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hạt</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gạo</a:t>
              </a:r>
              <a:r>
                <a:rPr lang="en-US" sz="2800" b="0" dirty="0">
                  <a:solidFill>
                    <a:srgbClr val="0F0F0F"/>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8047607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8716BF92-51AB-6830-1A6B-AD7F51F0CC97}"/>
              </a:ext>
            </a:extLst>
          </p:cNvPr>
          <p:cNvSpPr/>
          <p:nvPr/>
        </p:nvSpPr>
        <p:spPr>
          <a:xfrm>
            <a:off x="-21771" y="685801"/>
            <a:ext cx="6473371" cy="1371599"/>
          </a:xfrm>
          <a:prstGeom prst="homePlat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5334" b="1" dirty="0" err="1">
                <a:solidFill>
                  <a:srgbClr val="1F497D">
                    <a:lumMod val="50000"/>
                  </a:srgbClr>
                </a:solidFill>
                <a:latin typeface="Arial" panose="020B0604020202020204" pitchFamily="34" charset="0"/>
                <a:cs typeface="Arial" panose="020B0604020202020204" pitchFamily="34" charset="0"/>
              </a:rPr>
              <a:t>Tiết</a:t>
            </a:r>
            <a:r>
              <a:rPr lang="en-US" sz="5334" b="1" dirty="0">
                <a:solidFill>
                  <a:srgbClr val="1F497D">
                    <a:lumMod val="50000"/>
                  </a:srgbClr>
                </a:solidFill>
                <a:latin typeface="Arial" panose="020B0604020202020204" pitchFamily="34" charset="0"/>
                <a:cs typeface="Arial" panose="020B0604020202020204" pitchFamily="34" charset="0"/>
              </a:rPr>
              <a:t> 3 + 4</a:t>
            </a:r>
          </a:p>
        </p:txBody>
      </p:sp>
      <p:sp>
        <p:nvSpPr>
          <p:cNvPr id="11" name="TextBox 10">
            <a:extLst>
              <a:ext uri="{FF2B5EF4-FFF2-40B4-BE49-F238E27FC236}">
                <a16:creationId xmlns:a16="http://schemas.microsoft.com/office/drawing/2014/main" id="{03AFC3F9-5BB1-4B13-72D7-5EC06C775C0A}"/>
              </a:ext>
            </a:extLst>
          </p:cNvPr>
          <p:cNvSpPr txBox="1"/>
          <p:nvPr/>
        </p:nvSpPr>
        <p:spPr>
          <a:xfrm>
            <a:off x="990600" y="2240651"/>
            <a:ext cx="10210800" cy="2402902"/>
          </a:xfrm>
          <a:prstGeom prst="rect">
            <a:avLst/>
          </a:prstGeom>
          <a:noFill/>
        </p:spPr>
        <p:txBody>
          <a:bodyPr wrap="square">
            <a:spAutoFit/>
          </a:bodyPr>
          <a:lstStyle/>
          <a:p>
            <a:pPr algn="ctr" defTabSz="609630">
              <a:lnSpc>
                <a:spcPct val="150000"/>
              </a:lnSpc>
              <a:defRPr/>
            </a:pPr>
            <a:r>
              <a:rPr lang="en-US" sz="5334"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CUỐI HỌC KÌ 1</a:t>
            </a:r>
            <a:endParaRPr lang="en-US" sz="5334"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6">
            <a:extLst>
              <a:ext uri="{FF2B5EF4-FFF2-40B4-BE49-F238E27FC236}">
                <a16:creationId xmlns:a16="http://schemas.microsoft.com/office/drawing/2014/main" id="{A7896D56-5CF4-766A-81F4-C541B283FEB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00702" y="4795578"/>
            <a:ext cx="5390597" cy="2055165"/>
          </a:xfrm>
          <a:prstGeom prst="rect">
            <a:avLst/>
          </a:prstGeom>
        </p:spPr>
      </p:pic>
    </p:spTree>
    <p:extLst>
      <p:ext uri="{BB962C8B-B14F-4D97-AF65-F5344CB8AC3E}">
        <p14:creationId xmlns:p14="http://schemas.microsoft.com/office/powerpoint/2010/main" val="2656491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asvg="http://schemas.microsoft.com/office/drawing/2016/SVG/main" r:embed="rId6"/>
                  </a:ext>
                </a:extLst>
              </a:blip>
              <a:stretch>
                <a:fillRect t="-34305" b="-32863"/>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algn="ctr" defTabSz="609630">
                <a:defRPr/>
              </a:pPr>
              <a:r>
                <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1. </a:t>
              </a:r>
              <a:r>
                <a:rPr lang="vi-VN"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Đọc một bài dưới đây và nói lên cảm nghĩ của em về bài đọc đó.</a:t>
              </a:r>
              <a:endPar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113888"/>
            <a:ext cx="2925643" cy="2820498"/>
          </a:xfrm>
          <a:prstGeom prst="rect">
            <a:avLst/>
          </a:prstGeom>
        </p:spPr>
      </p:pic>
      <p:pic>
        <p:nvPicPr>
          <p:cNvPr id="4" name="Picture 3">
            <a:extLst>
              <a:ext uri="{FF2B5EF4-FFF2-40B4-BE49-F238E27FC236}">
                <a16:creationId xmlns:a16="http://schemas.microsoft.com/office/drawing/2014/main" id="{35C81DA0-6170-1D13-08CA-301B8ED825D8}"/>
              </a:ext>
            </a:extLst>
          </p:cNvPr>
          <p:cNvPicPr>
            <a:picLocks noChangeAspect="1"/>
          </p:cNvPicPr>
          <p:nvPr/>
        </p:nvPicPr>
        <p:blipFill>
          <a:blip r:embed="rId8"/>
          <a:stretch>
            <a:fillRect/>
          </a:stretch>
        </p:blipFill>
        <p:spPr>
          <a:xfrm>
            <a:off x="1916112" y="1730692"/>
            <a:ext cx="9300528" cy="2617514"/>
          </a:xfrm>
          <a:prstGeom prst="rect">
            <a:avLst/>
          </a:prstGeom>
        </p:spPr>
      </p:pic>
    </p:spTree>
    <p:extLst>
      <p:ext uri="{BB962C8B-B14F-4D97-AF65-F5344CB8AC3E}">
        <p14:creationId xmlns:p14="http://schemas.microsoft.com/office/powerpoint/2010/main" val="34560816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60B491E-D480-9946-5C7F-B01EB411AB7E}"/>
              </a:ext>
            </a:extLst>
          </p:cNvPr>
          <p:cNvGrpSpPr/>
          <p:nvPr/>
        </p:nvGrpSpPr>
        <p:grpSpPr>
          <a:xfrm>
            <a:off x="437787" y="381000"/>
            <a:ext cx="11316427" cy="1153660"/>
            <a:chOff x="288574" y="189929"/>
            <a:chExt cx="8668840" cy="865245"/>
          </a:xfrm>
        </p:grpSpPr>
        <p:sp>
          <p:nvSpPr>
            <p:cNvPr id="18" name="Google Shape;1250;p59">
              <a:extLst>
                <a:ext uri="{FF2B5EF4-FFF2-40B4-BE49-F238E27FC236}">
                  <a16:creationId xmlns:a16="http://schemas.microsoft.com/office/drawing/2014/main" id="{261EA449-5350-FDE6-01A3-614CC30A694C}"/>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nvGrpSpPr>
            <p:cNvPr id="19" name="Google Shape;2308;p68">
              <a:extLst>
                <a:ext uri="{FF2B5EF4-FFF2-40B4-BE49-F238E27FC236}">
                  <a16:creationId xmlns:a16="http://schemas.microsoft.com/office/drawing/2014/main" id="{CB304A80-C7C0-968F-D4B8-8B9C0232FE28}"/>
                </a:ext>
              </a:extLst>
            </p:cNvPr>
            <p:cNvGrpSpPr/>
            <p:nvPr/>
          </p:nvGrpSpPr>
          <p:grpSpPr>
            <a:xfrm>
              <a:off x="288574" y="189929"/>
              <a:ext cx="543942" cy="832810"/>
              <a:chOff x="4156067" y="3302612"/>
              <a:chExt cx="832097" cy="1274188"/>
            </a:xfrm>
          </p:grpSpPr>
          <p:sp>
            <p:nvSpPr>
              <p:cNvPr id="25" name="Google Shape;2309;p68">
                <a:extLst>
                  <a:ext uri="{FF2B5EF4-FFF2-40B4-BE49-F238E27FC236}">
                    <a16:creationId xmlns:a16="http://schemas.microsoft.com/office/drawing/2014/main" id="{33A17889-44C6-9EBF-6865-353FBEBBA92D}"/>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6" name="Google Shape;2310;p68">
                <a:extLst>
                  <a:ext uri="{FF2B5EF4-FFF2-40B4-BE49-F238E27FC236}">
                    <a16:creationId xmlns:a16="http://schemas.microsoft.com/office/drawing/2014/main" id="{9BEE8D36-9920-2CC5-B0A5-24679C2F7851}"/>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7" name="Google Shape;2311;p68">
                <a:extLst>
                  <a:ext uri="{FF2B5EF4-FFF2-40B4-BE49-F238E27FC236}">
                    <a16:creationId xmlns:a16="http://schemas.microsoft.com/office/drawing/2014/main" id="{FC78DE19-40C7-85F7-D67D-C0C925250CBA}"/>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20" name="Google Shape;2312;p68">
              <a:extLst>
                <a:ext uri="{FF2B5EF4-FFF2-40B4-BE49-F238E27FC236}">
                  <a16:creationId xmlns:a16="http://schemas.microsoft.com/office/drawing/2014/main" id="{2DCB2011-5C5E-F5F4-00F6-8371987979B2}"/>
                </a:ext>
              </a:extLst>
            </p:cNvPr>
            <p:cNvGrpSpPr/>
            <p:nvPr/>
          </p:nvGrpSpPr>
          <p:grpSpPr>
            <a:xfrm>
              <a:off x="8413472" y="222364"/>
              <a:ext cx="543942" cy="832810"/>
              <a:chOff x="4156067" y="3302612"/>
              <a:chExt cx="832097" cy="1274188"/>
            </a:xfrm>
          </p:grpSpPr>
          <p:sp>
            <p:nvSpPr>
              <p:cNvPr id="22" name="Google Shape;2313;p68">
                <a:extLst>
                  <a:ext uri="{FF2B5EF4-FFF2-40B4-BE49-F238E27FC236}">
                    <a16:creationId xmlns:a16="http://schemas.microsoft.com/office/drawing/2014/main" id="{747FC18C-7435-61FA-6681-421DFE24E3B5}"/>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3" name="Google Shape;2314;p68">
                <a:extLst>
                  <a:ext uri="{FF2B5EF4-FFF2-40B4-BE49-F238E27FC236}">
                    <a16:creationId xmlns:a16="http://schemas.microsoft.com/office/drawing/2014/main" id="{7C48025B-94B4-2AEF-1C32-487F2DD38AEF}"/>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4" name="Google Shape;2315;p68">
                <a:extLst>
                  <a:ext uri="{FF2B5EF4-FFF2-40B4-BE49-F238E27FC236}">
                    <a16:creationId xmlns:a16="http://schemas.microsoft.com/office/drawing/2014/main" id="{D286CE19-8B59-C580-4288-B02FA3449811}"/>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21" name="TextBox 20">
              <a:extLst>
                <a:ext uri="{FF2B5EF4-FFF2-40B4-BE49-F238E27FC236}">
                  <a16:creationId xmlns:a16="http://schemas.microsoft.com/office/drawing/2014/main" id="{0C53A66B-75DD-C3A4-CEE5-DEC2355E9EDC}"/>
                </a:ext>
              </a:extLst>
            </p:cNvPr>
            <p:cNvSpPr txBox="1"/>
            <p:nvPr/>
          </p:nvSpPr>
          <p:spPr>
            <a:xfrm>
              <a:off x="813371" y="472612"/>
              <a:ext cx="7605875" cy="407756"/>
            </a:xfrm>
            <a:prstGeom prst="rect">
              <a:avLst/>
            </a:prstGeom>
            <a:noFill/>
          </p:spPr>
          <p:txBody>
            <a:bodyPr wrap="square">
              <a:spAutoFit/>
            </a:bodyPr>
            <a:lstStyle/>
            <a:p>
              <a:pPr algn="ctr" defTabSz="1219261">
                <a:defRPr/>
              </a:pPr>
              <a:r>
                <a:rPr lang="en-US" sz="2933" b="1" kern="0" dirty="0" err="1">
                  <a:solidFill>
                    <a:srgbClr val="C00000"/>
                  </a:solidFill>
                  <a:latin typeface="Arial" panose="020B0604020202020204" pitchFamily="34" charset="0"/>
                  <a:cs typeface="Arial" panose="020B0604020202020204" pitchFamily="34" charset="0"/>
                  <a:sym typeface="Arial"/>
                </a:rPr>
                <a:t>Ví</a:t>
              </a:r>
              <a:r>
                <a:rPr lang="en-US" sz="2933" b="1" kern="0" dirty="0">
                  <a:solidFill>
                    <a:srgbClr val="C00000"/>
                  </a:solidFill>
                  <a:latin typeface="Arial" panose="020B0604020202020204" pitchFamily="34" charset="0"/>
                  <a:cs typeface="Arial" panose="020B0604020202020204" pitchFamily="34" charset="0"/>
                  <a:sym typeface="Arial"/>
                </a:rPr>
                <a:t> </a:t>
              </a:r>
              <a:r>
                <a:rPr lang="en-US" sz="2933" b="1" kern="0" dirty="0" err="1">
                  <a:solidFill>
                    <a:srgbClr val="C00000"/>
                  </a:solidFill>
                  <a:latin typeface="Arial" panose="020B0604020202020204" pitchFamily="34" charset="0"/>
                  <a:cs typeface="Arial" panose="020B0604020202020204" pitchFamily="34" charset="0"/>
                  <a:sym typeface="Arial"/>
                </a:rPr>
                <a:t>dụ</a:t>
              </a:r>
              <a:endParaRPr lang="en-US" sz="2933" kern="0" dirty="0">
                <a:solidFill>
                  <a:srgbClr val="C00000"/>
                </a:solidFill>
                <a:latin typeface="Arial" panose="020B0604020202020204" pitchFamily="34" charset="0"/>
                <a:cs typeface="Arial" panose="020B0604020202020204" pitchFamily="34" charset="0"/>
                <a:sym typeface="Arial"/>
              </a:endParaRPr>
            </a:p>
          </p:txBody>
        </p:sp>
      </p:grpSp>
      <p:grpSp>
        <p:nvGrpSpPr>
          <p:cNvPr id="28" name="Group 27">
            <a:extLst>
              <a:ext uri="{FF2B5EF4-FFF2-40B4-BE49-F238E27FC236}">
                <a16:creationId xmlns:a16="http://schemas.microsoft.com/office/drawing/2014/main" id="{AC35295A-5316-D580-6DFD-89DAC548332D}"/>
              </a:ext>
            </a:extLst>
          </p:cNvPr>
          <p:cNvGrpSpPr/>
          <p:nvPr/>
        </p:nvGrpSpPr>
        <p:grpSpPr>
          <a:xfrm>
            <a:off x="417416" y="1688287"/>
            <a:ext cx="10941464" cy="4417872"/>
            <a:chOff x="497004" y="1101350"/>
            <a:chExt cx="5020938" cy="3313404"/>
          </a:xfrm>
        </p:grpSpPr>
        <p:grpSp>
          <p:nvGrpSpPr>
            <p:cNvPr id="29" name="Group 28">
              <a:extLst>
                <a:ext uri="{FF2B5EF4-FFF2-40B4-BE49-F238E27FC236}">
                  <a16:creationId xmlns:a16="http://schemas.microsoft.com/office/drawing/2014/main" id="{FAFF1737-F9F2-EA6F-3CA8-573D19660DFA}"/>
                </a:ext>
              </a:extLst>
            </p:cNvPr>
            <p:cNvGrpSpPr/>
            <p:nvPr/>
          </p:nvGrpSpPr>
          <p:grpSpPr>
            <a:xfrm>
              <a:off x="497004" y="1188151"/>
              <a:ext cx="5020938" cy="3226603"/>
              <a:chOff x="970532" y="1636018"/>
              <a:chExt cx="5020938" cy="3226603"/>
            </a:xfrm>
          </p:grpSpPr>
          <p:grpSp>
            <p:nvGrpSpPr>
              <p:cNvPr id="31" name="Group 30">
                <a:extLst>
                  <a:ext uri="{FF2B5EF4-FFF2-40B4-BE49-F238E27FC236}">
                    <a16:creationId xmlns:a16="http://schemas.microsoft.com/office/drawing/2014/main" id="{8B8E2DFE-1D02-1A36-12E3-72175BAC9FA8}"/>
                  </a:ext>
                </a:extLst>
              </p:cNvPr>
              <p:cNvGrpSpPr/>
              <p:nvPr/>
            </p:nvGrpSpPr>
            <p:grpSpPr>
              <a:xfrm>
                <a:off x="1469505" y="1814798"/>
                <a:ext cx="4521965" cy="3047823"/>
                <a:chOff x="773137" y="1722473"/>
                <a:chExt cx="4521965" cy="3047823"/>
              </a:xfrm>
            </p:grpSpPr>
            <p:sp>
              <p:nvSpPr>
                <p:cNvPr id="33" name="Folded Corner 22">
                  <a:extLst>
                    <a:ext uri="{FF2B5EF4-FFF2-40B4-BE49-F238E27FC236}">
                      <a16:creationId xmlns:a16="http://schemas.microsoft.com/office/drawing/2014/main" id="{C00DAC2A-C8F1-3FAB-34A5-0C5835DF31A8}"/>
                    </a:ext>
                  </a:extLst>
                </p:cNvPr>
                <p:cNvSpPr/>
                <p:nvPr/>
              </p:nvSpPr>
              <p:spPr>
                <a:xfrm>
                  <a:off x="773137" y="1722473"/>
                  <a:ext cx="4521965" cy="3047823"/>
                </a:xfrm>
                <a:prstGeom prst="foldedCorner">
                  <a:avLst/>
                </a:prstGeom>
                <a:solidFill>
                  <a:schemeClr val="accent3">
                    <a:lumMod val="20000"/>
                    <a:lumOff val="80000"/>
                  </a:schemeClr>
                </a:solidFill>
                <a:ln w="12700" cap="flat" cmpd="sng" algn="ctr">
                  <a:solidFill>
                    <a:schemeClr val="accent3">
                      <a:lumMod val="50000"/>
                    </a:schemeClr>
                  </a:solidFill>
                  <a:prstDash val="solid"/>
                </a:ln>
                <a:effectLst/>
              </p:spPr>
              <p:txBody>
                <a:bodyPr rtlCol="0" anchor="ctr"/>
                <a:lstStyle/>
                <a:p>
                  <a:pPr algn="ctr" defTabSz="1219261">
                    <a:defRPr/>
                  </a:pPr>
                  <a:endParaRPr lang="en-US" sz="2400" kern="0">
                    <a:solidFill>
                      <a:srgbClr val="F8C865"/>
                    </a:solidFill>
                    <a:latin typeface="Arial"/>
                    <a:cs typeface="Arial"/>
                    <a:sym typeface="Arial"/>
                  </a:endParaRPr>
                </a:p>
              </p:txBody>
            </p:sp>
            <p:sp>
              <p:nvSpPr>
                <p:cNvPr id="34" name="TextBox 33">
                  <a:extLst>
                    <a:ext uri="{FF2B5EF4-FFF2-40B4-BE49-F238E27FC236}">
                      <a16:creationId xmlns:a16="http://schemas.microsoft.com/office/drawing/2014/main" id="{28E06F7C-6449-097D-BDEB-B17674C24D61}"/>
                    </a:ext>
                  </a:extLst>
                </p:cNvPr>
                <p:cNvSpPr txBox="1"/>
                <p:nvPr/>
              </p:nvSpPr>
              <p:spPr>
                <a:xfrm>
                  <a:off x="963797" y="1984270"/>
                  <a:ext cx="4107513" cy="2531847"/>
                </a:xfrm>
                <a:prstGeom prst="rect">
                  <a:avLst/>
                </a:prstGeom>
                <a:noFill/>
              </p:spPr>
              <p:txBody>
                <a:bodyPr wrap="square" rtlCol="0">
                  <a:spAutoFit/>
                </a:bodyPr>
                <a:lstStyle/>
                <a:p>
                  <a:pPr algn="ctr" defTabSz="1219261">
                    <a:defRPr/>
                  </a:pPr>
                  <a:r>
                    <a:rPr lang="vi-VN" sz="2667" b="1" kern="0" dirty="0">
                      <a:solidFill>
                        <a:prstClr val="black"/>
                      </a:solidFill>
                      <a:latin typeface="Cambria" panose="02040503050406030204" pitchFamily="18" charset="0"/>
                      <a:ea typeface="Cambria" panose="02040503050406030204" pitchFamily="18" charset="0"/>
                      <a:cs typeface="Arial"/>
                      <a:sym typeface="Arial"/>
                    </a:rPr>
                    <a:t>Ví dụ: </a:t>
                  </a:r>
                  <a:r>
                    <a:rPr lang="vi-VN" sz="2667" kern="0" dirty="0">
                      <a:solidFill>
                        <a:prstClr val="black"/>
                      </a:solidFill>
                      <a:latin typeface="Cambria" panose="02040503050406030204" pitchFamily="18" charset="0"/>
                      <a:ea typeface="Cambria" panose="02040503050406030204" pitchFamily="18" charset="0"/>
                      <a:cs typeface="Arial"/>
                      <a:sym typeface="Arial"/>
                    </a:rPr>
                    <a:t>Bài Thư gửi các cháu học sinh</a:t>
                  </a:r>
                  <a:endParaRPr lang="en-US" sz="2667" kern="0" dirty="0">
                    <a:solidFill>
                      <a:prstClr val="black"/>
                    </a:solidFill>
                    <a:latin typeface="Cambria" panose="02040503050406030204" pitchFamily="18" charset="0"/>
                    <a:ea typeface="Cambria" panose="02040503050406030204" pitchFamily="18" charset="0"/>
                    <a:cs typeface="Arial"/>
                    <a:sym typeface="Arial"/>
                  </a:endParaRPr>
                </a:p>
                <a:p>
                  <a:pPr algn="just" defTabSz="1219261">
                    <a:defRPr/>
                  </a:pPr>
                  <a:r>
                    <a:rPr lang="vi-VN" sz="2667" kern="0" dirty="0">
                      <a:solidFill>
                        <a:prstClr val="black"/>
                      </a:solidFill>
                      <a:latin typeface="Cambria" panose="02040503050406030204" pitchFamily="18" charset="0"/>
                      <a:ea typeface="Cambria" panose="02040503050406030204" pitchFamily="18" charset="0"/>
                      <a:cs typeface="Arial"/>
                      <a:sym typeface="Arial"/>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p>
              </p:txBody>
            </p:sp>
          </p:grpSp>
          <p:pic>
            <p:nvPicPr>
              <p:cNvPr id="32" name="Picture 12">
                <a:extLst>
                  <a:ext uri="{FF2B5EF4-FFF2-40B4-BE49-F238E27FC236}">
                    <a16:creationId xmlns:a16="http://schemas.microsoft.com/office/drawing/2014/main" id="{F88599B1-16F8-F43A-C83D-90442D3DF3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657454">
                <a:off x="970532" y="1636018"/>
                <a:ext cx="655469" cy="713060"/>
              </a:xfrm>
              <a:prstGeom prst="rect">
                <a:avLst/>
              </a:prstGeom>
            </p:spPr>
          </p:pic>
        </p:grpSp>
        <p:pic>
          <p:nvPicPr>
            <p:cNvPr id="30" name="Picture 29">
              <a:extLst>
                <a:ext uri="{FF2B5EF4-FFF2-40B4-BE49-F238E27FC236}">
                  <a16:creationId xmlns:a16="http://schemas.microsoft.com/office/drawing/2014/main" id="{F00A968F-AF08-CD91-D02A-300E60567A0F}"/>
                </a:ext>
              </a:extLst>
            </p:cNvPr>
            <p:cNvPicPr>
              <a:picLocks noChangeAspect="1"/>
            </p:cNvPicPr>
            <p:nvPr/>
          </p:nvPicPr>
          <p:blipFill>
            <a:blip r:embed="rId4"/>
            <a:stretch>
              <a:fillRect/>
            </a:stretch>
          </p:blipFill>
          <p:spPr>
            <a:xfrm rot="21080147">
              <a:off x="3071657" y="1101350"/>
              <a:ext cx="398777" cy="398777"/>
            </a:xfrm>
            <a:prstGeom prst="rect">
              <a:avLst/>
            </a:prstGeom>
          </p:spPr>
        </p:pic>
      </p:grpSp>
    </p:spTree>
    <p:extLst>
      <p:ext uri="{BB962C8B-B14F-4D97-AF65-F5344CB8AC3E}">
        <p14:creationId xmlns:p14="http://schemas.microsoft.com/office/powerpoint/2010/main" val="22210303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91F893-D5F8-B932-B76A-5614E9B925D1}"/>
              </a:ext>
            </a:extLst>
          </p:cNvPr>
          <p:cNvGrpSpPr/>
          <p:nvPr/>
        </p:nvGrpSpPr>
        <p:grpSpPr>
          <a:xfrm>
            <a:off x="2804161" y="-15240"/>
            <a:ext cx="6746240" cy="1122680"/>
            <a:chOff x="2090421" y="0"/>
            <a:chExt cx="5059680" cy="921423"/>
          </a:xfrm>
        </p:grpSpPr>
        <p:cxnSp>
          <p:nvCxnSpPr>
            <p:cNvPr id="8" name="Straight Connector 7">
              <a:extLst>
                <a:ext uri="{FF2B5EF4-FFF2-40B4-BE49-F238E27FC236}">
                  <a16:creationId xmlns:a16="http://schemas.microsoft.com/office/drawing/2014/main" id="{9CCC012B-C241-413D-3E73-5EB54FAF1D6E}"/>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9" name="Straight Connector 8">
              <a:extLst>
                <a:ext uri="{FF2B5EF4-FFF2-40B4-BE49-F238E27FC236}">
                  <a16:creationId xmlns:a16="http://schemas.microsoft.com/office/drawing/2014/main" id="{DF7324C7-4A9F-83AB-33C7-16C703228DB8}"/>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10" name="Rounded Rectangle 12">
              <a:extLst>
                <a:ext uri="{FF2B5EF4-FFF2-40B4-BE49-F238E27FC236}">
                  <a16:creationId xmlns:a16="http://schemas.microsoft.com/office/drawing/2014/main" id="{4F101902-B7C1-AE05-B8D7-C12B81259BEB}"/>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sp>
        <p:nvSpPr>
          <p:cNvPr id="19" name="Rounded Rectangle 1">
            <a:extLst>
              <a:ext uri="{FF2B5EF4-FFF2-40B4-BE49-F238E27FC236}">
                <a16:creationId xmlns:a16="http://schemas.microsoft.com/office/drawing/2014/main" id="{B21F9808-D544-98FF-4BD4-EEB375FE4A9A}"/>
              </a:ext>
            </a:extLst>
          </p:cNvPr>
          <p:cNvSpPr/>
          <p:nvPr/>
        </p:nvSpPr>
        <p:spPr>
          <a:xfrm>
            <a:off x="1264110" y="1473200"/>
            <a:ext cx="9952529" cy="4419600"/>
          </a:xfrm>
          <a:prstGeom prst="rect">
            <a:avLst/>
          </a:prstGeom>
          <a:solidFill>
            <a:srgbClr val="FFFFFF"/>
          </a:solidFill>
          <a:ln w="19050" cap="flat" cmpd="sng" algn="ctr">
            <a:noFill/>
            <a:prstDash val="dash"/>
          </a:ln>
          <a:effectLst/>
        </p:spPr>
        <p:txBody>
          <a:bodyPr rtlCol="0" anchor="ctr"/>
          <a:lstStyle/>
          <a:p>
            <a:pPr marL="514350" indent="-514350" algn="just" defTabSz="1219261">
              <a:buAutoNum type="arabicParenBoth"/>
            </a:pPr>
            <a:r>
              <a:rPr lang="vi-VN" sz="2400" kern="0" dirty="0">
                <a:solidFill>
                  <a:srgbClr val="000000"/>
                </a:solidFill>
                <a:latin typeface="Arial"/>
                <a:cs typeface="Arial" panose="020B0604020202020204" pitchFamily="34" charset="0"/>
                <a:sym typeface="Arial"/>
              </a:rPr>
              <a:t>Biện pháp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dùng từ lặp đi lặp lại để làm nổi bật sự vật, hoạt động, làm tăng tính biểu cảm.</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(2)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nối các từ, các về câu, các câu với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(3)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xưng hô, để hỏi hoặc để thay thế.</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(4) Dấu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đánh dấu bộ phận chú thích.</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(5)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gọi tên hoạt động, trạng thái của sự vật.</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(6)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chỉ người nói, người nghe trong giao tiếp.</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(7)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hỏi.</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(8) Những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có nghĩa giống nhau hoặc gần giống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(9)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thay cho từ ngữ đã được nêu trước đó.</a:t>
            </a:r>
            <a:endParaRPr lang="vi-VN" sz="2400" kern="0" dirty="0">
              <a:solidFill>
                <a:srgbClr val="FF0000"/>
              </a:solidFill>
              <a:latin typeface="Arial" panose="020B0604020202020204" pitchFamily="34" charset="0"/>
              <a:cs typeface="Arial" panose="020B0604020202020204" pitchFamily="34" charset="0"/>
              <a:sym typeface="Arial"/>
            </a:endParaRPr>
          </a:p>
        </p:txBody>
      </p:sp>
      <p:pic>
        <p:nvPicPr>
          <p:cNvPr id="21" name="Picture 2" descr="Hình ảnh Bằng Tay Hoa Trang Trí PNG , Bông Hoa, Năm Bông Hoa ...">
            <a:extLst>
              <a:ext uri="{FF2B5EF4-FFF2-40B4-BE49-F238E27FC236}">
                <a16:creationId xmlns:a16="http://schemas.microsoft.com/office/drawing/2014/main" id="{82A2F7BA-9E6F-91F3-2BF2-A0A0B62F935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32480" y="1628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Bằng Tay Hoa Trang Trí PNG , Bông Hoa, Năm Bông Hoa ...">
            <a:extLst>
              <a:ext uri="{FF2B5EF4-FFF2-40B4-BE49-F238E27FC236}">
                <a16:creationId xmlns:a16="http://schemas.microsoft.com/office/drawing/2014/main" id="{74B3B2F5-32B6-FFE1-930D-EE9F12219F0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06880" y="23190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ình ảnh Bằng Tay Hoa Trang Trí PNG , Bông Hoa, Năm Bông Hoa ...">
            <a:extLst>
              <a:ext uri="{FF2B5EF4-FFF2-40B4-BE49-F238E27FC236}">
                <a16:creationId xmlns:a16="http://schemas.microsoft.com/office/drawing/2014/main" id="{488763ED-2617-C4DC-965C-4F357C507A0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6240" y="27457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D08C893F-709A-849F-E900-DF0C7A98768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67280" y="30607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ình ảnh Bằng Tay Hoa Trang Trí PNG , Bông Hoa, Năm Bông Hoa ...">
            <a:extLst>
              <a:ext uri="{FF2B5EF4-FFF2-40B4-BE49-F238E27FC236}">
                <a16:creationId xmlns:a16="http://schemas.microsoft.com/office/drawing/2014/main" id="{B788FE23-94B9-F001-318F-BE58B01E986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08480" y="34569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Bằng Tay Hoa Trang Trí PNG , Bông Hoa, Năm Bông Hoa ...">
            <a:extLst>
              <a:ext uri="{FF2B5EF4-FFF2-40B4-BE49-F238E27FC236}">
                <a16:creationId xmlns:a16="http://schemas.microsoft.com/office/drawing/2014/main" id="{3EC458BF-AF2B-2464-916E-9F365EED63A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1783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ình ảnh Bằng Tay Hoa Trang Trí PNG , Bông Hoa, Năm Bông Hoa ...">
            <a:extLst>
              <a:ext uri="{FF2B5EF4-FFF2-40B4-BE49-F238E27FC236}">
                <a16:creationId xmlns:a16="http://schemas.microsoft.com/office/drawing/2014/main" id="{9C2B7E7A-2860-A69C-E7F3-D09B168DB18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5542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Bằng Tay Hoa Trang Trí PNG , Bông Hoa, Năm Bông Hoa ...">
            <a:extLst>
              <a:ext uri="{FF2B5EF4-FFF2-40B4-BE49-F238E27FC236}">
                <a16:creationId xmlns:a16="http://schemas.microsoft.com/office/drawing/2014/main" id="{BF5B0E2A-8158-E7DF-067E-FCEFFB03C68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58160" y="4930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ình ảnh Bằng Tay Hoa Trang Trí PNG , Bông Hoa, Năm Bông Hoa ...">
            <a:extLst>
              <a:ext uri="{FF2B5EF4-FFF2-40B4-BE49-F238E27FC236}">
                <a16:creationId xmlns:a16="http://schemas.microsoft.com/office/drawing/2014/main" id="{D8DACAF7-51DE-943A-EEA4-6FC8C38EB7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21280" y="5275580"/>
            <a:ext cx="459741" cy="459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E158FF-828A-621C-44E4-8620EDF930AA}"/>
              </a:ext>
            </a:extLst>
          </p:cNvPr>
          <p:cNvGrpSpPr/>
          <p:nvPr/>
        </p:nvGrpSpPr>
        <p:grpSpPr>
          <a:xfrm>
            <a:off x="2804161" y="-15240"/>
            <a:ext cx="6746240" cy="1122680"/>
            <a:chOff x="2090421" y="0"/>
            <a:chExt cx="5059680" cy="921423"/>
          </a:xfrm>
        </p:grpSpPr>
        <p:cxnSp>
          <p:nvCxnSpPr>
            <p:cNvPr id="3" name="Straight Connector 2">
              <a:extLst>
                <a:ext uri="{FF2B5EF4-FFF2-40B4-BE49-F238E27FC236}">
                  <a16:creationId xmlns:a16="http://schemas.microsoft.com/office/drawing/2014/main" id="{04CC4F0A-035C-EBF3-FC20-9662E75993D3}"/>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4" name="Straight Connector 3">
              <a:extLst>
                <a:ext uri="{FF2B5EF4-FFF2-40B4-BE49-F238E27FC236}">
                  <a16:creationId xmlns:a16="http://schemas.microsoft.com/office/drawing/2014/main" id="{E3A7581C-D910-C00F-6EC6-6195C309B7C5}"/>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5" name="Rounded Rectangle 12">
              <a:extLst>
                <a:ext uri="{FF2B5EF4-FFF2-40B4-BE49-F238E27FC236}">
                  <a16:creationId xmlns:a16="http://schemas.microsoft.com/office/drawing/2014/main" id="{F65F7481-2292-CB37-A2B0-CA4A7A4C4DF4}"/>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pic>
        <p:nvPicPr>
          <p:cNvPr id="18" name="Picture 17">
            <a:extLst>
              <a:ext uri="{FF2B5EF4-FFF2-40B4-BE49-F238E27FC236}">
                <a16:creationId xmlns:a16="http://schemas.microsoft.com/office/drawing/2014/main" id="{421C5C53-3852-8B08-F102-E8833A1D0D71}"/>
              </a:ext>
            </a:extLst>
          </p:cNvPr>
          <p:cNvPicPr>
            <a:picLocks noChangeAspect="1"/>
          </p:cNvPicPr>
          <p:nvPr/>
        </p:nvPicPr>
        <p:blipFill>
          <a:blip r:embed="rId2"/>
          <a:stretch>
            <a:fillRect/>
          </a:stretch>
        </p:blipFill>
        <p:spPr>
          <a:xfrm>
            <a:off x="2135822" y="1184275"/>
            <a:ext cx="8143875" cy="5505450"/>
          </a:xfrm>
          <a:prstGeom prst="rect">
            <a:avLst/>
          </a:prstGeom>
        </p:spPr>
      </p:pic>
      <p:sp>
        <p:nvSpPr>
          <p:cNvPr id="19" name="TextBox 18">
            <a:extLst>
              <a:ext uri="{FF2B5EF4-FFF2-40B4-BE49-F238E27FC236}">
                <a16:creationId xmlns:a16="http://schemas.microsoft.com/office/drawing/2014/main" id="{0D84BE1A-D805-7928-44FD-A94DFA33890D}"/>
              </a:ext>
            </a:extLst>
          </p:cNvPr>
          <p:cNvSpPr txBox="1"/>
          <p:nvPr/>
        </p:nvSpPr>
        <p:spPr>
          <a:xfrm>
            <a:off x="4785360" y="1290320"/>
            <a:ext cx="447040" cy="523220"/>
          </a:xfrm>
          <a:prstGeom prst="rect">
            <a:avLst/>
          </a:prstGeom>
          <a:noFill/>
        </p:spPr>
        <p:txBody>
          <a:bodyPr wrap="square" rtlCol="0">
            <a:spAutoFit/>
          </a:bodyPr>
          <a:lstStyle/>
          <a:p>
            <a:r>
              <a:rPr lang="en-US" sz="2800" b="1" dirty="0">
                <a:solidFill>
                  <a:srgbClr val="FF0000"/>
                </a:solidFill>
              </a:rPr>
              <a:t>Đ</a:t>
            </a:r>
          </a:p>
        </p:txBody>
      </p:sp>
      <p:sp>
        <p:nvSpPr>
          <p:cNvPr id="21" name="TextBox 20">
            <a:extLst>
              <a:ext uri="{FF2B5EF4-FFF2-40B4-BE49-F238E27FC236}">
                <a16:creationId xmlns:a16="http://schemas.microsoft.com/office/drawing/2014/main" id="{9FDD95C8-0C56-FD8B-D941-5E99E3032CAD}"/>
              </a:ext>
            </a:extLst>
          </p:cNvPr>
          <p:cNvSpPr txBox="1"/>
          <p:nvPr/>
        </p:nvSpPr>
        <p:spPr>
          <a:xfrm>
            <a:off x="5394960" y="1310640"/>
            <a:ext cx="447040" cy="523220"/>
          </a:xfrm>
          <a:prstGeom prst="rect">
            <a:avLst/>
          </a:prstGeom>
          <a:noFill/>
        </p:spPr>
        <p:txBody>
          <a:bodyPr wrap="square" rtlCol="0">
            <a:spAutoFit/>
          </a:bodyPr>
          <a:lstStyle/>
          <a:p>
            <a:r>
              <a:rPr lang="en-US" sz="2800" b="1" dirty="0">
                <a:solidFill>
                  <a:srgbClr val="FF0000"/>
                </a:solidFill>
              </a:rPr>
              <a:t>I</a:t>
            </a:r>
          </a:p>
        </p:txBody>
      </p:sp>
      <p:sp>
        <p:nvSpPr>
          <p:cNvPr id="22" name="TextBox 21">
            <a:extLst>
              <a:ext uri="{FF2B5EF4-FFF2-40B4-BE49-F238E27FC236}">
                <a16:creationId xmlns:a16="http://schemas.microsoft.com/office/drawing/2014/main" id="{EA53DAFF-C0C7-6257-1D9D-090378270FF4}"/>
              </a:ext>
            </a:extLst>
          </p:cNvPr>
          <p:cNvSpPr txBox="1"/>
          <p:nvPr/>
        </p:nvSpPr>
        <p:spPr>
          <a:xfrm>
            <a:off x="6045200" y="1320800"/>
            <a:ext cx="447040" cy="523220"/>
          </a:xfrm>
          <a:prstGeom prst="rect">
            <a:avLst/>
          </a:prstGeom>
          <a:noFill/>
        </p:spPr>
        <p:txBody>
          <a:bodyPr wrap="square" rtlCol="0">
            <a:spAutoFit/>
          </a:bodyPr>
          <a:lstStyle/>
          <a:p>
            <a:r>
              <a:rPr lang="en-US" sz="2800" b="1" dirty="0">
                <a:solidFill>
                  <a:srgbClr val="FF0000"/>
                </a:solidFill>
              </a:rPr>
              <a:t>Ệ</a:t>
            </a:r>
          </a:p>
        </p:txBody>
      </p:sp>
      <p:sp>
        <p:nvSpPr>
          <p:cNvPr id="23" name="TextBox 22">
            <a:extLst>
              <a:ext uri="{FF2B5EF4-FFF2-40B4-BE49-F238E27FC236}">
                <a16:creationId xmlns:a16="http://schemas.microsoft.com/office/drawing/2014/main" id="{68E9BD2D-485E-A347-9E85-9128A2652BB0}"/>
              </a:ext>
            </a:extLst>
          </p:cNvPr>
          <p:cNvSpPr txBox="1"/>
          <p:nvPr/>
        </p:nvSpPr>
        <p:spPr>
          <a:xfrm>
            <a:off x="6654800" y="1330960"/>
            <a:ext cx="447040" cy="523220"/>
          </a:xfrm>
          <a:prstGeom prst="rect">
            <a:avLst/>
          </a:prstGeom>
          <a:noFill/>
        </p:spPr>
        <p:txBody>
          <a:bodyPr wrap="square" rtlCol="0">
            <a:spAutoFit/>
          </a:bodyPr>
          <a:lstStyle/>
          <a:p>
            <a:r>
              <a:rPr lang="en-US" sz="2800" b="1" dirty="0">
                <a:solidFill>
                  <a:srgbClr val="FF0000"/>
                </a:solidFill>
              </a:rPr>
              <a:t>P</a:t>
            </a:r>
          </a:p>
        </p:txBody>
      </p:sp>
      <p:sp>
        <p:nvSpPr>
          <p:cNvPr id="24" name="TextBox 23">
            <a:extLst>
              <a:ext uri="{FF2B5EF4-FFF2-40B4-BE49-F238E27FC236}">
                <a16:creationId xmlns:a16="http://schemas.microsoft.com/office/drawing/2014/main" id="{7BB1E628-9752-E914-8F32-7D394BE2B60A}"/>
              </a:ext>
            </a:extLst>
          </p:cNvPr>
          <p:cNvSpPr txBox="1"/>
          <p:nvPr/>
        </p:nvSpPr>
        <p:spPr>
          <a:xfrm>
            <a:off x="7244080" y="1320800"/>
            <a:ext cx="447040" cy="523220"/>
          </a:xfrm>
          <a:prstGeom prst="rect">
            <a:avLst/>
          </a:prstGeom>
          <a:noFill/>
        </p:spPr>
        <p:txBody>
          <a:bodyPr wrap="square" rtlCol="0">
            <a:spAutoFit/>
          </a:bodyPr>
          <a:lstStyle/>
          <a:p>
            <a:r>
              <a:rPr lang="en-US" sz="2800" b="1" dirty="0">
                <a:solidFill>
                  <a:srgbClr val="FF0000"/>
                </a:solidFill>
              </a:rPr>
              <a:t>T</a:t>
            </a:r>
          </a:p>
        </p:txBody>
      </p:sp>
      <p:sp>
        <p:nvSpPr>
          <p:cNvPr id="25" name="TextBox 24">
            <a:extLst>
              <a:ext uri="{FF2B5EF4-FFF2-40B4-BE49-F238E27FC236}">
                <a16:creationId xmlns:a16="http://schemas.microsoft.com/office/drawing/2014/main" id="{0F6A0396-002D-DD87-8154-6FD2BCD98860}"/>
              </a:ext>
            </a:extLst>
          </p:cNvPr>
          <p:cNvSpPr txBox="1"/>
          <p:nvPr/>
        </p:nvSpPr>
        <p:spPr>
          <a:xfrm>
            <a:off x="7823200" y="1320800"/>
            <a:ext cx="447040" cy="523220"/>
          </a:xfrm>
          <a:prstGeom prst="rect">
            <a:avLst/>
          </a:prstGeom>
          <a:noFill/>
        </p:spPr>
        <p:txBody>
          <a:bodyPr wrap="square" rtlCol="0">
            <a:spAutoFit/>
          </a:bodyPr>
          <a:lstStyle/>
          <a:p>
            <a:r>
              <a:rPr lang="en-US" sz="2800" b="1" dirty="0">
                <a:solidFill>
                  <a:srgbClr val="FF0000"/>
                </a:solidFill>
              </a:rPr>
              <a:t>Ừ</a:t>
            </a:r>
          </a:p>
        </p:txBody>
      </p:sp>
      <p:sp>
        <p:nvSpPr>
          <p:cNvPr id="26" name="TextBox 25">
            <a:extLst>
              <a:ext uri="{FF2B5EF4-FFF2-40B4-BE49-F238E27FC236}">
                <a16:creationId xmlns:a16="http://schemas.microsoft.com/office/drawing/2014/main" id="{1BDE5A25-4ED9-51F6-CDF9-D84F88A52649}"/>
              </a:ext>
            </a:extLst>
          </p:cNvPr>
          <p:cNvSpPr txBox="1"/>
          <p:nvPr/>
        </p:nvSpPr>
        <p:spPr>
          <a:xfrm>
            <a:off x="4744720" y="1828800"/>
            <a:ext cx="447040" cy="523220"/>
          </a:xfrm>
          <a:prstGeom prst="rect">
            <a:avLst/>
          </a:prstGeom>
          <a:noFill/>
        </p:spPr>
        <p:txBody>
          <a:bodyPr wrap="square" rtlCol="0">
            <a:spAutoFit/>
          </a:bodyPr>
          <a:lstStyle/>
          <a:p>
            <a:r>
              <a:rPr lang="en-US" sz="2800" b="1" dirty="0">
                <a:solidFill>
                  <a:srgbClr val="FF0000"/>
                </a:solidFill>
              </a:rPr>
              <a:t>K</a:t>
            </a:r>
          </a:p>
        </p:txBody>
      </p:sp>
      <p:sp>
        <p:nvSpPr>
          <p:cNvPr id="27" name="TextBox 26">
            <a:extLst>
              <a:ext uri="{FF2B5EF4-FFF2-40B4-BE49-F238E27FC236}">
                <a16:creationId xmlns:a16="http://schemas.microsoft.com/office/drawing/2014/main" id="{85C04112-67E8-4027-F6B0-831D0F0F1EED}"/>
              </a:ext>
            </a:extLst>
          </p:cNvPr>
          <p:cNvSpPr txBox="1"/>
          <p:nvPr/>
        </p:nvSpPr>
        <p:spPr>
          <a:xfrm>
            <a:off x="5354320" y="1849120"/>
            <a:ext cx="447040" cy="523220"/>
          </a:xfrm>
          <a:prstGeom prst="rect">
            <a:avLst/>
          </a:prstGeom>
          <a:noFill/>
        </p:spPr>
        <p:txBody>
          <a:bodyPr wrap="square" rtlCol="0">
            <a:spAutoFit/>
          </a:bodyPr>
          <a:lstStyle/>
          <a:p>
            <a:r>
              <a:rPr lang="en-US" sz="2800" b="1" dirty="0">
                <a:solidFill>
                  <a:srgbClr val="FF0000"/>
                </a:solidFill>
              </a:rPr>
              <a:t>Ế</a:t>
            </a:r>
          </a:p>
        </p:txBody>
      </p:sp>
      <p:sp>
        <p:nvSpPr>
          <p:cNvPr id="28" name="TextBox 27">
            <a:extLst>
              <a:ext uri="{FF2B5EF4-FFF2-40B4-BE49-F238E27FC236}">
                <a16:creationId xmlns:a16="http://schemas.microsoft.com/office/drawing/2014/main" id="{84EFBD64-F6D0-66E7-9B34-4E583B97E261}"/>
              </a:ext>
            </a:extLst>
          </p:cNvPr>
          <p:cNvSpPr txBox="1"/>
          <p:nvPr/>
        </p:nvSpPr>
        <p:spPr>
          <a:xfrm>
            <a:off x="6004560" y="1859280"/>
            <a:ext cx="447040" cy="523220"/>
          </a:xfrm>
          <a:prstGeom prst="rect">
            <a:avLst/>
          </a:prstGeom>
          <a:noFill/>
        </p:spPr>
        <p:txBody>
          <a:bodyPr wrap="square" rtlCol="0">
            <a:spAutoFit/>
          </a:bodyPr>
          <a:lstStyle/>
          <a:p>
            <a:r>
              <a:rPr lang="en-US" sz="2800" b="1" dirty="0">
                <a:solidFill>
                  <a:srgbClr val="FF0000"/>
                </a:solidFill>
              </a:rPr>
              <a:t>T</a:t>
            </a:r>
          </a:p>
        </p:txBody>
      </p:sp>
      <p:sp>
        <p:nvSpPr>
          <p:cNvPr id="29" name="TextBox 28">
            <a:extLst>
              <a:ext uri="{FF2B5EF4-FFF2-40B4-BE49-F238E27FC236}">
                <a16:creationId xmlns:a16="http://schemas.microsoft.com/office/drawing/2014/main" id="{CC03EDDA-CFF2-89C9-3A0C-95D1AF426F4E}"/>
              </a:ext>
            </a:extLst>
          </p:cNvPr>
          <p:cNvSpPr txBox="1"/>
          <p:nvPr/>
        </p:nvSpPr>
        <p:spPr>
          <a:xfrm>
            <a:off x="6614160" y="1869440"/>
            <a:ext cx="447040" cy="523220"/>
          </a:xfrm>
          <a:prstGeom prst="rect">
            <a:avLst/>
          </a:prstGeom>
          <a:noFill/>
        </p:spPr>
        <p:txBody>
          <a:bodyPr wrap="square" rtlCol="0">
            <a:spAutoFit/>
          </a:bodyPr>
          <a:lstStyle/>
          <a:p>
            <a:r>
              <a:rPr lang="en-US" sz="2800" b="1" dirty="0">
                <a:solidFill>
                  <a:srgbClr val="FF0000"/>
                </a:solidFill>
              </a:rPr>
              <a:t>T</a:t>
            </a:r>
          </a:p>
        </p:txBody>
      </p:sp>
      <p:sp>
        <p:nvSpPr>
          <p:cNvPr id="30" name="TextBox 29">
            <a:extLst>
              <a:ext uri="{FF2B5EF4-FFF2-40B4-BE49-F238E27FC236}">
                <a16:creationId xmlns:a16="http://schemas.microsoft.com/office/drawing/2014/main" id="{34A199E6-48E3-AAFC-01E3-376F5FE73596}"/>
              </a:ext>
            </a:extLst>
          </p:cNvPr>
          <p:cNvSpPr txBox="1"/>
          <p:nvPr/>
        </p:nvSpPr>
        <p:spPr>
          <a:xfrm>
            <a:off x="7203440" y="1859280"/>
            <a:ext cx="447040" cy="523220"/>
          </a:xfrm>
          <a:prstGeom prst="rect">
            <a:avLst/>
          </a:prstGeom>
          <a:noFill/>
        </p:spPr>
        <p:txBody>
          <a:bodyPr wrap="square" rtlCol="0">
            <a:spAutoFit/>
          </a:bodyPr>
          <a:lstStyle/>
          <a:p>
            <a:r>
              <a:rPr lang="en-US" sz="2800" b="1" dirty="0">
                <a:solidFill>
                  <a:srgbClr val="FF0000"/>
                </a:solidFill>
              </a:rPr>
              <a:t>Ừ</a:t>
            </a:r>
          </a:p>
        </p:txBody>
      </p:sp>
      <p:sp>
        <p:nvSpPr>
          <p:cNvPr id="32" name="TextBox 31">
            <a:extLst>
              <a:ext uri="{FF2B5EF4-FFF2-40B4-BE49-F238E27FC236}">
                <a16:creationId xmlns:a16="http://schemas.microsoft.com/office/drawing/2014/main" id="{4FBDB35C-9F5E-25DB-24F1-D8AFD42E5D05}"/>
              </a:ext>
            </a:extLst>
          </p:cNvPr>
          <p:cNvSpPr txBox="1"/>
          <p:nvPr/>
        </p:nvSpPr>
        <p:spPr>
          <a:xfrm>
            <a:off x="7203440" y="2438400"/>
            <a:ext cx="447040" cy="523220"/>
          </a:xfrm>
          <a:prstGeom prst="rect">
            <a:avLst/>
          </a:prstGeom>
          <a:noFill/>
        </p:spPr>
        <p:txBody>
          <a:bodyPr wrap="square" rtlCol="0">
            <a:spAutoFit/>
          </a:bodyPr>
          <a:lstStyle/>
          <a:p>
            <a:r>
              <a:rPr lang="en-US" sz="2800" b="1" dirty="0">
                <a:solidFill>
                  <a:srgbClr val="FF0000"/>
                </a:solidFill>
              </a:rPr>
              <a:t>Đ</a:t>
            </a:r>
          </a:p>
        </p:txBody>
      </p:sp>
      <p:sp>
        <p:nvSpPr>
          <p:cNvPr id="33" name="TextBox 32">
            <a:extLst>
              <a:ext uri="{FF2B5EF4-FFF2-40B4-BE49-F238E27FC236}">
                <a16:creationId xmlns:a16="http://schemas.microsoft.com/office/drawing/2014/main" id="{0713E71E-D926-7B75-4371-AD870C203612}"/>
              </a:ext>
            </a:extLst>
          </p:cNvPr>
          <p:cNvSpPr txBox="1"/>
          <p:nvPr/>
        </p:nvSpPr>
        <p:spPr>
          <a:xfrm>
            <a:off x="7813040" y="2458720"/>
            <a:ext cx="447040" cy="523220"/>
          </a:xfrm>
          <a:prstGeom prst="rect">
            <a:avLst/>
          </a:prstGeom>
          <a:noFill/>
        </p:spPr>
        <p:txBody>
          <a:bodyPr wrap="square" rtlCol="0">
            <a:spAutoFit/>
          </a:bodyPr>
          <a:lstStyle/>
          <a:p>
            <a:r>
              <a:rPr lang="en-US" sz="2800" b="1" dirty="0">
                <a:solidFill>
                  <a:srgbClr val="FF0000"/>
                </a:solidFill>
              </a:rPr>
              <a:t>Ạ</a:t>
            </a:r>
          </a:p>
        </p:txBody>
      </p:sp>
      <p:sp>
        <p:nvSpPr>
          <p:cNvPr id="34" name="TextBox 33">
            <a:extLst>
              <a:ext uri="{FF2B5EF4-FFF2-40B4-BE49-F238E27FC236}">
                <a16:creationId xmlns:a16="http://schemas.microsoft.com/office/drawing/2014/main" id="{4C175394-B4BE-C49C-018C-EE44F86E903C}"/>
              </a:ext>
            </a:extLst>
          </p:cNvPr>
          <p:cNvSpPr txBox="1"/>
          <p:nvPr/>
        </p:nvSpPr>
        <p:spPr>
          <a:xfrm>
            <a:off x="8463280" y="2468880"/>
            <a:ext cx="447040" cy="523220"/>
          </a:xfrm>
          <a:prstGeom prst="rect">
            <a:avLst/>
          </a:prstGeom>
          <a:noFill/>
        </p:spPr>
        <p:txBody>
          <a:bodyPr wrap="square" rtlCol="0">
            <a:spAutoFit/>
          </a:bodyPr>
          <a:lstStyle/>
          <a:p>
            <a:r>
              <a:rPr lang="en-US" sz="2800" b="1" dirty="0">
                <a:solidFill>
                  <a:srgbClr val="FF0000"/>
                </a:solidFill>
              </a:rPr>
              <a:t>I</a:t>
            </a:r>
          </a:p>
        </p:txBody>
      </p:sp>
      <p:sp>
        <p:nvSpPr>
          <p:cNvPr id="35" name="TextBox 34">
            <a:extLst>
              <a:ext uri="{FF2B5EF4-FFF2-40B4-BE49-F238E27FC236}">
                <a16:creationId xmlns:a16="http://schemas.microsoft.com/office/drawing/2014/main" id="{26408704-610B-B71E-78E9-7AF0CBA883F4}"/>
              </a:ext>
            </a:extLst>
          </p:cNvPr>
          <p:cNvSpPr txBox="1"/>
          <p:nvPr/>
        </p:nvSpPr>
        <p:spPr>
          <a:xfrm>
            <a:off x="9072880" y="2479040"/>
            <a:ext cx="447040" cy="523220"/>
          </a:xfrm>
          <a:prstGeom prst="rect">
            <a:avLst/>
          </a:prstGeom>
          <a:noFill/>
        </p:spPr>
        <p:txBody>
          <a:bodyPr wrap="square" rtlCol="0">
            <a:spAutoFit/>
          </a:bodyPr>
          <a:lstStyle/>
          <a:p>
            <a:r>
              <a:rPr lang="en-US" sz="2800" b="1" dirty="0">
                <a:solidFill>
                  <a:srgbClr val="FF0000"/>
                </a:solidFill>
              </a:rPr>
              <a:t>T</a:t>
            </a:r>
          </a:p>
        </p:txBody>
      </p:sp>
      <p:sp>
        <p:nvSpPr>
          <p:cNvPr id="36" name="TextBox 35">
            <a:extLst>
              <a:ext uri="{FF2B5EF4-FFF2-40B4-BE49-F238E27FC236}">
                <a16:creationId xmlns:a16="http://schemas.microsoft.com/office/drawing/2014/main" id="{547C37CE-6FCD-503D-1E13-54BF0D31496A}"/>
              </a:ext>
            </a:extLst>
          </p:cNvPr>
          <p:cNvSpPr txBox="1"/>
          <p:nvPr/>
        </p:nvSpPr>
        <p:spPr>
          <a:xfrm>
            <a:off x="9662160" y="2468880"/>
            <a:ext cx="447040" cy="523220"/>
          </a:xfrm>
          <a:prstGeom prst="rect">
            <a:avLst/>
          </a:prstGeom>
          <a:noFill/>
        </p:spPr>
        <p:txBody>
          <a:bodyPr wrap="square" rtlCol="0">
            <a:spAutoFit/>
          </a:bodyPr>
          <a:lstStyle/>
          <a:p>
            <a:r>
              <a:rPr lang="en-US" sz="2800" b="1" dirty="0">
                <a:solidFill>
                  <a:srgbClr val="FF0000"/>
                </a:solidFill>
              </a:rPr>
              <a:t>Ừ</a:t>
            </a:r>
          </a:p>
        </p:txBody>
      </p:sp>
      <p:sp>
        <p:nvSpPr>
          <p:cNvPr id="37" name="TextBox 36">
            <a:extLst>
              <a:ext uri="{FF2B5EF4-FFF2-40B4-BE49-F238E27FC236}">
                <a16:creationId xmlns:a16="http://schemas.microsoft.com/office/drawing/2014/main" id="{0E591EB2-F0D0-CD8C-D6C7-55D0C575948C}"/>
              </a:ext>
            </a:extLst>
          </p:cNvPr>
          <p:cNvSpPr txBox="1"/>
          <p:nvPr/>
        </p:nvSpPr>
        <p:spPr>
          <a:xfrm>
            <a:off x="3525520" y="3027680"/>
            <a:ext cx="447040" cy="523220"/>
          </a:xfrm>
          <a:prstGeom prst="rect">
            <a:avLst/>
          </a:prstGeom>
          <a:noFill/>
        </p:spPr>
        <p:txBody>
          <a:bodyPr wrap="square" rtlCol="0">
            <a:spAutoFit/>
          </a:bodyPr>
          <a:lstStyle/>
          <a:p>
            <a:r>
              <a:rPr lang="en-US" sz="2800" b="1" dirty="0">
                <a:solidFill>
                  <a:srgbClr val="FF0000"/>
                </a:solidFill>
              </a:rPr>
              <a:t>G</a:t>
            </a:r>
          </a:p>
        </p:txBody>
      </p:sp>
      <p:sp>
        <p:nvSpPr>
          <p:cNvPr id="38" name="TextBox 37">
            <a:extLst>
              <a:ext uri="{FF2B5EF4-FFF2-40B4-BE49-F238E27FC236}">
                <a16:creationId xmlns:a16="http://schemas.microsoft.com/office/drawing/2014/main" id="{D94F4DD8-9122-3A7C-0EC7-466AE4F69BB1}"/>
              </a:ext>
            </a:extLst>
          </p:cNvPr>
          <p:cNvSpPr txBox="1"/>
          <p:nvPr/>
        </p:nvSpPr>
        <p:spPr>
          <a:xfrm>
            <a:off x="4135120" y="3048000"/>
            <a:ext cx="447040" cy="523220"/>
          </a:xfrm>
          <a:prstGeom prst="rect">
            <a:avLst/>
          </a:prstGeom>
          <a:noFill/>
        </p:spPr>
        <p:txBody>
          <a:bodyPr wrap="square" rtlCol="0">
            <a:spAutoFit/>
          </a:bodyPr>
          <a:lstStyle/>
          <a:p>
            <a:r>
              <a:rPr lang="en-US" sz="2800" b="1" dirty="0">
                <a:solidFill>
                  <a:srgbClr val="FF0000"/>
                </a:solidFill>
              </a:rPr>
              <a:t>Ạ</a:t>
            </a:r>
          </a:p>
        </p:txBody>
      </p:sp>
      <p:sp>
        <p:nvSpPr>
          <p:cNvPr id="39" name="TextBox 38">
            <a:extLst>
              <a:ext uri="{FF2B5EF4-FFF2-40B4-BE49-F238E27FC236}">
                <a16:creationId xmlns:a16="http://schemas.microsoft.com/office/drawing/2014/main" id="{E9D346D6-517E-D586-56B7-73D377F86720}"/>
              </a:ext>
            </a:extLst>
          </p:cNvPr>
          <p:cNvSpPr txBox="1"/>
          <p:nvPr/>
        </p:nvSpPr>
        <p:spPr>
          <a:xfrm>
            <a:off x="4785360" y="3058160"/>
            <a:ext cx="447040" cy="523220"/>
          </a:xfrm>
          <a:prstGeom prst="rect">
            <a:avLst/>
          </a:prstGeom>
          <a:noFill/>
        </p:spPr>
        <p:txBody>
          <a:bodyPr wrap="square" rtlCol="0">
            <a:spAutoFit/>
          </a:bodyPr>
          <a:lstStyle/>
          <a:p>
            <a:r>
              <a:rPr lang="en-US" sz="2800" b="1" dirty="0">
                <a:solidFill>
                  <a:srgbClr val="FF0000"/>
                </a:solidFill>
              </a:rPr>
              <a:t>C</a:t>
            </a:r>
          </a:p>
        </p:txBody>
      </p:sp>
      <p:sp>
        <p:nvSpPr>
          <p:cNvPr id="40" name="TextBox 39">
            <a:extLst>
              <a:ext uri="{FF2B5EF4-FFF2-40B4-BE49-F238E27FC236}">
                <a16:creationId xmlns:a16="http://schemas.microsoft.com/office/drawing/2014/main" id="{CFE34077-45AB-B69B-F04C-B4DA252D43BA}"/>
              </a:ext>
            </a:extLst>
          </p:cNvPr>
          <p:cNvSpPr txBox="1"/>
          <p:nvPr/>
        </p:nvSpPr>
        <p:spPr>
          <a:xfrm>
            <a:off x="5394960" y="3068320"/>
            <a:ext cx="447040" cy="523220"/>
          </a:xfrm>
          <a:prstGeom prst="rect">
            <a:avLst/>
          </a:prstGeom>
          <a:noFill/>
        </p:spPr>
        <p:txBody>
          <a:bodyPr wrap="square" rtlCol="0">
            <a:spAutoFit/>
          </a:bodyPr>
          <a:lstStyle/>
          <a:p>
            <a:r>
              <a:rPr lang="en-US" sz="2800" b="1" dirty="0">
                <a:solidFill>
                  <a:srgbClr val="FF0000"/>
                </a:solidFill>
              </a:rPr>
              <a:t>H</a:t>
            </a:r>
          </a:p>
        </p:txBody>
      </p:sp>
      <p:sp>
        <p:nvSpPr>
          <p:cNvPr id="41" name="TextBox 40">
            <a:extLst>
              <a:ext uri="{FF2B5EF4-FFF2-40B4-BE49-F238E27FC236}">
                <a16:creationId xmlns:a16="http://schemas.microsoft.com/office/drawing/2014/main" id="{4A61FF4B-6394-D691-D4B3-1C9C6B6DCCE3}"/>
              </a:ext>
            </a:extLst>
          </p:cNvPr>
          <p:cNvSpPr txBox="1"/>
          <p:nvPr/>
        </p:nvSpPr>
        <p:spPr>
          <a:xfrm>
            <a:off x="5984240" y="3058160"/>
            <a:ext cx="447040" cy="523220"/>
          </a:xfrm>
          <a:prstGeom prst="rect">
            <a:avLst/>
          </a:prstGeom>
          <a:noFill/>
        </p:spPr>
        <p:txBody>
          <a:bodyPr wrap="square" rtlCol="0">
            <a:spAutoFit/>
          </a:bodyPr>
          <a:lstStyle/>
          <a:p>
            <a:r>
              <a:rPr lang="en-US" sz="2800" b="1" dirty="0">
                <a:solidFill>
                  <a:srgbClr val="FF0000"/>
                </a:solidFill>
              </a:rPr>
              <a:t>N</a:t>
            </a:r>
          </a:p>
        </p:txBody>
      </p:sp>
      <p:sp>
        <p:nvSpPr>
          <p:cNvPr id="42" name="TextBox 41">
            <a:extLst>
              <a:ext uri="{FF2B5EF4-FFF2-40B4-BE49-F238E27FC236}">
                <a16:creationId xmlns:a16="http://schemas.microsoft.com/office/drawing/2014/main" id="{8DC3F09B-47C7-A807-B0FA-C7479A6785F0}"/>
              </a:ext>
            </a:extLst>
          </p:cNvPr>
          <p:cNvSpPr txBox="1"/>
          <p:nvPr/>
        </p:nvSpPr>
        <p:spPr>
          <a:xfrm>
            <a:off x="6573520" y="3078480"/>
            <a:ext cx="447040" cy="523220"/>
          </a:xfrm>
          <a:prstGeom prst="rect">
            <a:avLst/>
          </a:prstGeom>
          <a:noFill/>
        </p:spPr>
        <p:txBody>
          <a:bodyPr wrap="square" rtlCol="0">
            <a:spAutoFit/>
          </a:bodyPr>
          <a:lstStyle/>
          <a:p>
            <a:r>
              <a:rPr lang="en-US" sz="2800" b="1" dirty="0">
                <a:solidFill>
                  <a:srgbClr val="FF0000"/>
                </a:solidFill>
              </a:rPr>
              <a:t>G</a:t>
            </a:r>
          </a:p>
        </p:txBody>
      </p:sp>
      <p:sp>
        <p:nvSpPr>
          <p:cNvPr id="43" name="TextBox 42">
            <a:extLst>
              <a:ext uri="{FF2B5EF4-FFF2-40B4-BE49-F238E27FC236}">
                <a16:creationId xmlns:a16="http://schemas.microsoft.com/office/drawing/2014/main" id="{F764B5B3-1F33-AE99-7E0C-E68C96B16394}"/>
              </a:ext>
            </a:extLst>
          </p:cNvPr>
          <p:cNvSpPr txBox="1"/>
          <p:nvPr/>
        </p:nvSpPr>
        <p:spPr>
          <a:xfrm>
            <a:off x="7172960" y="3068320"/>
            <a:ext cx="447040" cy="523220"/>
          </a:xfrm>
          <a:prstGeom prst="rect">
            <a:avLst/>
          </a:prstGeom>
          <a:noFill/>
        </p:spPr>
        <p:txBody>
          <a:bodyPr wrap="square" rtlCol="0">
            <a:spAutoFit/>
          </a:bodyPr>
          <a:lstStyle/>
          <a:p>
            <a:r>
              <a:rPr lang="en-US" sz="2800" b="1" dirty="0">
                <a:solidFill>
                  <a:srgbClr val="FF0000"/>
                </a:solidFill>
              </a:rPr>
              <a:t>A</a:t>
            </a:r>
          </a:p>
        </p:txBody>
      </p:sp>
      <p:sp>
        <p:nvSpPr>
          <p:cNvPr id="44" name="TextBox 43">
            <a:extLst>
              <a:ext uri="{FF2B5EF4-FFF2-40B4-BE49-F238E27FC236}">
                <a16:creationId xmlns:a16="http://schemas.microsoft.com/office/drawing/2014/main" id="{43EDBFBB-9E42-8C95-5260-221BDD6652D7}"/>
              </a:ext>
            </a:extLst>
          </p:cNvPr>
          <p:cNvSpPr txBox="1"/>
          <p:nvPr/>
        </p:nvSpPr>
        <p:spPr>
          <a:xfrm>
            <a:off x="7802880" y="3048000"/>
            <a:ext cx="447040" cy="523220"/>
          </a:xfrm>
          <a:prstGeom prst="rect">
            <a:avLst/>
          </a:prstGeom>
          <a:noFill/>
        </p:spPr>
        <p:txBody>
          <a:bodyPr wrap="square" rtlCol="0">
            <a:spAutoFit/>
          </a:bodyPr>
          <a:lstStyle/>
          <a:p>
            <a:r>
              <a:rPr lang="en-US" sz="2800" b="1" dirty="0">
                <a:solidFill>
                  <a:srgbClr val="FF0000"/>
                </a:solidFill>
              </a:rPr>
              <a:t>N</a:t>
            </a:r>
          </a:p>
        </p:txBody>
      </p:sp>
      <p:sp>
        <p:nvSpPr>
          <p:cNvPr id="45" name="TextBox 44">
            <a:extLst>
              <a:ext uri="{FF2B5EF4-FFF2-40B4-BE49-F238E27FC236}">
                <a16:creationId xmlns:a16="http://schemas.microsoft.com/office/drawing/2014/main" id="{F32C90F3-54E9-2769-CF02-A3EA0288DAC1}"/>
              </a:ext>
            </a:extLst>
          </p:cNvPr>
          <p:cNvSpPr txBox="1"/>
          <p:nvPr/>
        </p:nvSpPr>
        <p:spPr>
          <a:xfrm>
            <a:off x="8412480" y="3058160"/>
            <a:ext cx="447040" cy="523220"/>
          </a:xfrm>
          <a:prstGeom prst="rect">
            <a:avLst/>
          </a:prstGeom>
          <a:noFill/>
        </p:spPr>
        <p:txBody>
          <a:bodyPr wrap="square" rtlCol="0">
            <a:spAutoFit/>
          </a:bodyPr>
          <a:lstStyle/>
          <a:p>
            <a:r>
              <a:rPr lang="en-US" sz="2800" b="1" dirty="0">
                <a:solidFill>
                  <a:srgbClr val="FF0000"/>
                </a:solidFill>
              </a:rPr>
              <a:t>G</a:t>
            </a:r>
          </a:p>
        </p:txBody>
      </p:sp>
      <p:sp>
        <p:nvSpPr>
          <p:cNvPr id="47" name="TextBox 46">
            <a:extLst>
              <a:ext uri="{FF2B5EF4-FFF2-40B4-BE49-F238E27FC236}">
                <a16:creationId xmlns:a16="http://schemas.microsoft.com/office/drawing/2014/main" id="{77F6182B-BFBD-B2B8-931A-06DB62824F78}"/>
              </a:ext>
            </a:extLst>
          </p:cNvPr>
          <p:cNvSpPr txBox="1"/>
          <p:nvPr/>
        </p:nvSpPr>
        <p:spPr>
          <a:xfrm>
            <a:off x="5923280" y="3657600"/>
            <a:ext cx="447040" cy="523220"/>
          </a:xfrm>
          <a:prstGeom prst="rect">
            <a:avLst/>
          </a:prstGeom>
          <a:noFill/>
        </p:spPr>
        <p:txBody>
          <a:bodyPr wrap="square" rtlCol="0">
            <a:spAutoFit/>
          </a:bodyPr>
          <a:lstStyle/>
          <a:p>
            <a:r>
              <a:rPr lang="en-US" sz="2800" b="1" dirty="0">
                <a:solidFill>
                  <a:srgbClr val="FF0000"/>
                </a:solidFill>
              </a:rPr>
              <a:t>Đ</a:t>
            </a:r>
          </a:p>
        </p:txBody>
      </p:sp>
      <p:sp>
        <p:nvSpPr>
          <p:cNvPr id="48" name="TextBox 47">
            <a:extLst>
              <a:ext uri="{FF2B5EF4-FFF2-40B4-BE49-F238E27FC236}">
                <a16:creationId xmlns:a16="http://schemas.microsoft.com/office/drawing/2014/main" id="{1D69A64B-0B9D-4330-6E17-06480D984CA8}"/>
              </a:ext>
            </a:extLst>
          </p:cNvPr>
          <p:cNvSpPr txBox="1"/>
          <p:nvPr/>
        </p:nvSpPr>
        <p:spPr>
          <a:xfrm>
            <a:off x="6532880" y="3677920"/>
            <a:ext cx="447040" cy="523220"/>
          </a:xfrm>
          <a:prstGeom prst="rect">
            <a:avLst/>
          </a:prstGeom>
          <a:noFill/>
        </p:spPr>
        <p:txBody>
          <a:bodyPr wrap="square" rtlCol="0">
            <a:spAutoFit/>
          </a:bodyPr>
          <a:lstStyle/>
          <a:p>
            <a:r>
              <a:rPr lang="en-US" sz="2800" b="1" dirty="0">
                <a:solidFill>
                  <a:srgbClr val="FF0000"/>
                </a:solidFill>
              </a:rPr>
              <a:t>Ộ</a:t>
            </a:r>
          </a:p>
        </p:txBody>
      </p:sp>
      <p:sp>
        <p:nvSpPr>
          <p:cNvPr id="49" name="TextBox 48">
            <a:extLst>
              <a:ext uri="{FF2B5EF4-FFF2-40B4-BE49-F238E27FC236}">
                <a16:creationId xmlns:a16="http://schemas.microsoft.com/office/drawing/2014/main" id="{EC25768D-5A4D-4B59-1514-554E1A62D1AA}"/>
              </a:ext>
            </a:extLst>
          </p:cNvPr>
          <p:cNvSpPr txBox="1"/>
          <p:nvPr/>
        </p:nvSpPr>
        <p:spPr>
          <a:xfrm>
            <a:off x="7183120" y="3688080"/>
            <a:ext cx="447040" cy="523220"/>
          </a:xfrm>
          <a:prstGeom prst="rect">
            <a:avLst/>
          </a:prstGeom>
          <a:noFill/>
        </p:spPr>
        <p:txBody>
          <a:bodyPr wrap="square" rtlCol="0">
            <a:spAutoFit/>
          </a:bodyPr>
          <a:lstStyle/>
          <a:p>
            <a:r>
              <a:rPr lang="en-US" sz="2800" b="1" dirty="0">
                <a:solidFill>
                  <a:srgbClr val="FF0000"/>
                </a:solidFill>
              </a:rPr>
              <a:t>N</a:t>
            </a:r>
          </a:p>
        </p:txBody>
      </p:sp>
      <p:sp>
        <p:nvSpPr>
          <p:cNvPr id="50" name="TextBox 49">
            <a:extLst>
              <a:ext uri="{FF2B5EF4-FFF2-40B4-BE49-F238E27FC236}">
                <a16:creationId xmlns:a16="http://schemas.microsoft.com/office/drawing/2014/main" id="{2E9A9DE0-5A91-C618-55CB-7DA985B16C11}"/>
              </a:ext>
            </a:extLst>
          </p:cNvPr>
          <p:cNvSpPr txBox="1"/>
          <p:nvPr/>
        </p:nvSpPr>
        <p:spPr>
          <a:xfrm>
            <a:off x="7792720" y="3698240"/>
            <a:ext cx="447040" cy="523220"/>
          </a:xfrm>
          <a:prstGeom prst="rect">
            <a:avLst/>
          </a:prstGeom>
          <a:noFill/>
        </p:spPr>
        <p:txBody>
          <a:bodyPr wrap="square" rtlCol="0">
            <a:spAutoFit/>
          </a:bodyPr>
          <a:lstStyle/>
          <a:p>
            <a:r>
              <a:rPr lang="en-US" sz="2800" b="1" dirty="0">
                <a:solidFill>
                  <a:srgbClr val="FF0000"/>
                </a:solidFill>
              </a:rPr>
              <a:t>G</a:t>
            </a:r>
          </a:p>
        </p:txBody>
      </p:sp>
      <p:sp>
        <p:nvSpPr>
          <p:cNvPr id="51" name="TextBox 50">
            <a:extLst>
              <a:ext uri="{FF2B5EF4-FFF2-40B4-BE49-F238E27FC236}">
                <a16:creationId xmlns:a16="http://schemas.microsoft.com/office/drawing/2014/main" id="{876EFCE1-B6F7-B9DB-E595-9CDC4BBF4915}"/>
              </a:ext>
            </a:extLst>
          </p:cNvPr>
          <p:cNvSpPr txBox="1"/>
          <p:nvPr/>
        </p:nvSpPr>
        <p:spPr>
          <a:xfrm>
            <a:off x="8382000" y="3688080"/>
            <a:ext cx="447040" cy="523220"/>
          </a:xfrm>
          <a:prstGeom prst="rect">
            <a:avLst/>
          </a:prstGeom>
          <a:noFill/>
        </p:spPr>
        <p:txBody>
          <a:bodyPr wrap="square" rtlCol="0">
            <a:spAutoFit/>
          </a:bodyPr>
          <a:lstStyle/>
          <a:p>
            <a:r>
              <a:rPr lang="en-US" sz="2800" b="1" dirty="0">
                <a:solidFill>
                  <a:srgbClr val="FF0000"/>
                </a:solidFill>
              </a:rPr>
              <a:t>T</a:t>
            </a:r>
          </a:p>
        </p:txBody>
      </p:sp>
      <p:sp>
        <p:nvSpPr>
          <p:cNvPr id="52" name="TextBox 51">
            <a:extLst>
              <a:ext uri="{FF2B5EF4-FFF2-40B4-BE49-F238E27FC236}">
                <a16:creationId xmlns:a16="http://schemas.microsoft.com/office/drawing/2014/main" id="{F75F79AA-1866-9C5E-0AA2-1C222DCAFC98}"/>
              </a:ext>
            </a:extLst>
          </p:cNvPr>
          <p:cNvSpPr txBox="1"/>
          <p:nvPr/>
        </p:nvSpPr>
        <p:spPr>
          <a:xfrm>
            <a:off x="8991600" y="3698240"/>
            <a:ext cx="447040" cy="523220"/>
          </a:xfrm>
          <a:prstGeom prst="rect">
            <a:avLst/>
          </a:prstGeom>
          <a:noFill/>
        </p:spPr>
        <p:txBody>
          <a:bodyPr wrap="square" rtlCol="0">
            <a:spAutoFit/>
          </a:bodyPr>
          <a:lstStyle/>
          <a:p>
            <a:r>
              <a:rPr lang="en-US" sz="2800" b="1" dirty="0">
                <a:solidFill>
                  <a:srgbClr val="FF0000"/>
                </a:solidFill>
              </a:rPr>
              <a:t>Ừ</a:t>
            </a:r>
          </a:p>
        </p:txBody>
      </p:sp>
      <p:sp>
        <p:nvSpPr>
          <p:cNvPr id="53" name="TextBox 52">
            <a:extLst>
              <a:ext uri="{FF2B5EF4-FFF2-40B4-BE49-F238E27FC236}">
                <a16:creationId xmlns:a16="http://schemas.microsoft.com/office/drawing/2014/main" id="{9D9413FB-A746-6010-56D2-D5DE68A8C039}"/>
              </a:ext>
            </a:extLst>
          </p:cNvPr>
          <p:cNvSpPr txBox="1"/>
          <p:nvPr/>
        </p:nvSpPr>
        <p:spPr>
          <a:xfrm>
            <a:off x="5425440" y="4226560"/>
            <a:ext cx="447040" cy="523220"/>
          </a:xfrm>
          <a:prstGeom prst="rect">
            <a:avLst/>
          </a:prstGeom>
          <a:noFill/>
        </p:spPr>
        <p:txBody>
          <a:bodyPr wrap="square" rtlCol="0">
            <a:spAutoFit/>
          </a:bodyPr>
          <a:lstStyle/>
          <a:p>
            <a:r>
              <a:rPr lang="en-US" sz="2800" b="1" dirty="0">
                <a:solidFill>
                  <a:srgbClr val="FF0000"/>
                </a:solidFill>
              </a:rPr>
              <a:t>X</a:t>
            </a:r>
          </a:p>
        </p:txBody>
      </p:sp>
      <p:sp>
        <p:nvSpPr>
          <p:cNvPr id="54" name="TextBox 53">
            <a:extLst>
              <a:ext uri="{FF2B5EF4-FFF2-40B4-BE49-F238E27FC236}">
                <a16:creationId xmlns:a16="http://schemas.microsoft.com/office/drawing/2014/main" id="{AF164DB2-F804-59DB-4B4C-9CCB2E5E3B55}"/>
              </a:ext>
            </a:extLst>
          </p:cNvPr>
          <p:cNvSpPr txBox="1"/>
          <p:nvPr/>
        </p:nvSpPr>
        <p:spPr>
          <a:xfrm>
            <a:off x="6035040" y="4246880"/>
            <a:ext cx="447040" cy="523220"/>
          </a:xfrm>
          <a:prstGeom prst="rect">
            <a:avLst/>
          </a:prstGeom>
          <a:noFill/>
        </p:spPr>
        <p:txBody>
          <a:bodyPr wrap="square" rtlCol="0">
            <a:spAutoFit/>
          </a:bodyPr>
          <a:lstStyle/>
          <a:p>
            <a:r>
              <a:rPr lang="en-US" sz="2800" b="1" dirty="0">
                <a:solidFill>
                  <a:srgbClr val="FF0000"/>
                </a:solidFill>
              </a:rPr>
              <a:t>Ư</a:t>
            </a:r>
          </a:p>
        </p:txBody>
      </p:sp>
      <p:sp>
        <p:nvSpPr>
          <p:cNvPr id="55" name="TextBox 54">
            <a:extLst>
              <a:ext uri="{FF2B5EF4-FFF2-40B4-BE49-F238E27FC236}">
                <a16:creationId xmlns:a16="http://schemas.microsoft.com/office/drawing/2014/main" id="{692A3174-4783-F388-EF1D-109C2FF2F1EF}"/>
              </a:ext>
            </a:extLst>
          </p:cNvPr>
          <p:cNvSpPr txBox="1"/>
          <p:nvPr/>
        </p:nvSpPr>
        <p:spPr>
          <a:xfrm>
            <a:off x="6685280" y="4257040"/>
            <a:ext cx="447040" cy="523220"/>
          </a:xfrm>
          <a:prstGeom prst="rect">
            <a:avLst/>
          </a:prstGeom>
          <a:noFill/>
        </p:spPr>
        <p:txBody>
          <a:bodyPr wrap="square" rtlCol="0">
            <a:spAutoFit/>
          </a:bodyPr>
          <a:lstStyle/>
          <a:p>
            <a:r>
              <a:rPr lang="en-US" sz="2800" b="1" dirty="0">
                <a:solidFill>
                  <a:srgbClr val="FF0000"/>
                </a:solidFill>
              </a:rPr>
              <a:t>N</a:t>
            </a:r>
          </a:p>
        </p:txBody>
      </p:sp>
      <p:sp>
        <p:nvSpPr>
          <p:cNvPr id="56" name="TextBox 55">
            <a:extLst>
              <a:ext uri="{FF2B5EF4-FFF2-40B4-BE49-F238E27FC236}">
                <a16:creationId xmlns:a16="http://schemas.microsoft.com/office/drawing/2014/main" id="{4A58146A-36CE-3EA3-7FA1-80E7BA7E5323}"/>
              </a:ext>
            </a:extLst>
          </p:cNvPr>
          <p:cNvSpPr txBox="1"/>
          <p:nvPr/>
        </p:nvSpPr>
        <p:spPr>
          <a:xfrm>
            <a:off x="7218680" y="4267200"/>
            <a:ext cx="447040" cy="523220"/>
          </a:xfrm>
          <a:prstGeom prst="rect">
            <a:avLst/>
          </a:prstGeom>
          <a:noFill/>
        </p:spPr>
        <p:txBody>
          <a:bodyPr wrap="square" rtlCol="0">
            <a:spAutoFit/>
          </a:bodyPr>
          <a:lstStyle/>
          <a:p>
            <a:r>
              <a:rPr lang="en-US" sz="2800" b="1" dirty="0">
                <a:solidFill>
                  <a:srgbClr val="FF0000"/>
                </a:solidFill>
              </a:rPr>
              <a:t>G</a:t>
            </a:r>
          </a:p>
        </p:txBody>
      </p:sp>
      <p:sp>
        <p:nvSpPr>
          <p:cNvPr id="57" name="TextBox 56">
            <a:extLst>
              <a:ext uri="{FF2B5EF4-FFF2-40B4-BE49-F238E27FC236}">
                <a16:creationId xmlns:a16="http://schemas.microsoft.com/office/drawing/2014/main" id="{FB969D3B-42C0-C3BE-0AC1-0956585FB846}"/>
              </a:ext>
            </a:extLst>
          </p:cNvPr>
          <p:cNvSpPr txBox="1"/>
          <p:nvPr/>
        </p:nvSpPr>
        <p:spPr>
          <a:xfrm>
            <a:off x="7884160" y="4257040"/>
            <a:ext cx="447040" cy="523220"/>
          </a:xfrm>
          <a:prstGeom prst="rect">
            <a:avLst/>
          </a:prstGeom>
          <a:noFill/>
        </p:spPr>
        <p:txBody>
          <a:bodyPr wrap="square" rtlCol="0">
            <a:spAutoFit/>
          </a:bodyPr>
          <a:lstStyle/>
          <a:p>
            <a:r>
              <a:rPr lang="en-US" sz="2800" b="1" dirty="0">
                <a:solidFill>
                  <a:srgbClr val="FF0000"/>
                </a:solidFill>
              </a:rPr>
              <a:t>H</a:t>
            </a:r>
          </a:p>
        </p:txBody>
      </p:sp>
      <p:sp>
        <p:nvSpPr>
          <p:cNvPr id="58" name="TextBox 57">
            <a:extLst>
              <a:ext uri="{FF2B5EF4-FFF2-40B4-BE49-F238E27FC236}">
                <a16:creationId xmlns:a16="http://schemas.microsoft.com/office/drawing/2014/main" id="{3478E702-5BA5-909C-6791-387168E00F5F}"/>
              </a:ext>
            </a:extLst>
          </p:cNvPr>
          <p:cNvSpPr txBox="1"/>
          <p:nvPr/>
        </p:nvSpPr>
        <p:spPr>
          <a:xfrm>
            <a:off x="8493760" y="4267200"/>
            <a:ext cx="447040" cy="523220"/>
          </a:xfrm>
          <a:prstGeom prst="rect">
            <a:avLst/>
          </a:prstGeom>
          <a:noFill/>
        </p:spPr>
        <p:txBody>
          <a:bodyPr wrap="square" rtlCol="0">
            <a:spAutoFit/>
          </a:bodyPr>
          <a:lstStyle/>
          <a:p>
            <a:r>
              <a:rPr lang="en-US" sz="2800" b="1" dirty="0">
                <a:solidFill>
                  <a:srgbClr val="FF0000"/>
                </a:solidFill>
              </a:rPr>
              <a:t>Ô</a:t>
            </a:r>
          </a:p>
        </p:txBody>
      </p:sp>
      <p:sp>
        <p:nvSpPr>
          <p:cNvPr id="59" name="TextBox 58">
            <a:extLst>
              <a:ext uri="{FF2B5EF4-FFF2-40B4-BE49-F238E27FC236}">
                <a16:creationId xmlns:a16="http://schemas.microsoft.com/office/drawing/2014/main" id="{AA5B2F84-97D6-F50C-EE31-B88D61EE2708}"/>
              </a:ext>
            </a:extLst>
          </p:cNvPr>
          <p:cNvSpPr txBox="1"/>
          <p:nvPr/>
        </p:nvSpPr>
        <p:spPr>
          <a:xfrm>
            <a:off x="5943600" y="4815840"/>
            <a:ext cx="447040" cy="523220"/>
          </a:xfrm>
          <a:prstGeom prst="rect">
            <a:avLst/>
          </a:prstGeom>
          <a:noFill/>
        </p:spPr>
        <p:txBody>
          <a:bodyPr wrap="square" rtlCol="0">
            <a:spAutoFit/>
          </a:bodyPr>
          <a:lstStyle/>
          <a:p>
            <a:r>
              <a:rPr lang="en-US" sz="2800" b="1" dirty="0">
                <a:solidFill>
                  <a:srgbClr val="FF0000"/>
                </a:solidFill>
              </a:rPr>
              <a:t>N</a:t>
            </a:r>
          </a:p>
        </p:txBody>
      </p:sp>
      <p:sp>
        <p:nvSpPr>
          <p:cNvPr id="60" name="TextBox 59">
            <a:extLst>
              <a:ext uri="{FF2B5EF4-FFF2-40B4-BE49-F238E27FC236}">
                <a16:creationId xmlns:a16="http://schemas.microsoft.com/office/drawing/2014/main" id="{5AB9A429-C978-65EE-E2A8-C0259E342588}"/>
              </a:ext>
            </a:extLst>
          </p:cNvPr>
          <p:cNvSpPr txBox="1"/>
          <p:nvPr/>
        </p:nvSpPr>
        <p:spPr>
          <a:xfrm>
            <a:off x="6553200" y="4836160"/>
            <a:ext cx="447040" cy="523220"/>
          </a:xfrm>
          <a:prstGeom prst="rect">
            <a:avLst/>
          </a:prstGeom>
          <a:noFill/>
        </p:spPr>
        <p:txBody>
          <a:bodyPr wrap="square" rtlCol="0">
            <a:spAutoFit/>
          </a:bodyPr>
          <a:lstStyle/>
          <a:p>
            <a:r>
              <a:rPr lang="en-US" sz="2800" b="1" dirty="0">
                <a:solidFill>
                  <a:srgbClr val="FF0000"/>
                </a:solidFill>
              </a:rPr>
              <a:t>G</a:t>
            </a:r>
          </a:p>
        </p:txBody>
      </p:sp>
      <p:sp>
        <p:nvSpPr>
          <p:cNvPr id="61" name="TextBox 60">
            <a:extLst>
              <a:ext uri="{FF2B5EF4-FFF2-40B4-BE49-F238E27FC236}">
                <a16:creationId xmlns:a16="http://schemas.microsoft.com/office/drawing/2014/main" id="{4D080B49-EA04-CCDC-1EE5-FFAC00766C91}"/>
              </a:ext>
            </a:extLst>
          </p:cNvPr>
          <p:cNvSpPr txBox="1"/>
          <p:nvPr/>
        </p:nvSpPr>
        <p:spPr>
          <a:xfrm>
            <a:off x="7203440" y="4846320"/>
            <a:ext cx="447040" cy="523220"/>
          </a:xfrm>
          <a:prstGeom prst="rect">
            <a:avLst/>
          </a:prstGeom>
          <a:noFill/>
        </p:spPr>
        <p:txBody>
          <a:bodyPr wrap="square" rtlCol="0">
            <a:spAutoFit/>
          </a:bodyPr>
          <a:lstStyle/>
          <a:p>
            <a:r>
              <a:rPr lang="en-US" sz="2800" b="1" dirty="0">
                <a:solidFill>
                  <a:srgbClr val="FF0000"/>
                </a:solidFill>
              </a:rPr>
              <a:t>H</a:t>
            </a:r>
          </a:p>
        </p:txBody>
      </p:sp>
      <p:sp>
        <p:nvSpPr>
          <p:cNvPr id="62" name="TextBox 61">
            <a:extLst>
              <a:ext uri="{FF2B5EF4-FFF2-40B4-BE49-F238E27FC236}">
                <a16:creationId xmlns:a16="http://schemas.microsoft.com/office/drawing/2014/main" id="{F8B2DCBD-2DA4-636D-BE1E-F5CF9AC51799}"/>
              </a:ext>
            </a:extLst>
          </p:cNvPr>
          <p:cNvSpPr txBox="1"/>
          <p:nvPr/>
        </p:nvSpPr>
        <p:spPr>
          <a:xfrm>
            <a:off x="7813040" y="4856480"/>
            <a:ext cx="447040" cy="523220"/>
          </a:xfrm>
          <a:prstGeom prst="rect">
            <a:avLst/>
          </a:prstGeom>
          <a:noFill/>
        </p:spPr>
        <p:txBody>
          <a:bodyPr wrap="square" rtlCol="0">
            <a:spAutoFit/>
          </a:bodyPr>
          <a:lstStyle/>
          <a:p>
            <a:r>
              <a:rPr lang="en-US" sz="2800" b="1" dirty="0">
                <a:solidFill>
                  <a:srgbClr val="FF0000"/>
                </a:solidFill>
              </a:rPr>
              <a:t>I</a:t>
            </a:r>
          </a:p>
        </p:txBody>
      </p:sp>
      <p:sp>
        <p:nvSpPr>
          <p:cNvPr id="63" name="TextBox 62">
            <a:extLst>
              <a:ext uri="{FF2B5EF4-FFF2-40B4-BE49-F238E27FC236}">
                <a16:creationId xmlns:a16="http://schemas.microsoft.com/office/drawing/2014/main" id="{8A27A541-ECA3-D4E8-3129-4A068C7E4A7A}"/>
              </a:ext>
            </a:extLst>
          </p:cNvPr>
          <p:cNvSpPr txBox="1"/>
          <p:nvPr/>
        </p:nvSpPr>
        <p:spPr>
          <a:xfrm>
            <a:off x="8402320" y="4846320"/>
            <a:ext cx="447040" cy="523220"/>
          </a:xfrm>
          <a:prstGeom prst="rect">
            <a:avLst/>
          </a:prstGeom>
          <a:noFill/>
        </p:spPr>
        <p:txBody>
          <a:bodyPr wrap="square" rtlCol="0">
            <a:spAutoFit/>
          </a:bodyPr>
          <a:lstStyle/>
          <a:p>
            <a:r>
              <a:rPr lang="en-US" sz="2800" b="1" dirty="0">
                <a:solidFill>
                  <a:srgbClr val="FF0000"/>
                </a:solidFill>
              </a:rPr>
              <a:t>V</a:t>
            </a:r>
          </a:p>
        </p:txBody>
      </p:sp>
      <p:sp>
        <p:nvSpPr>
          <p:cNvPr id="64" name="TextBox 63">
            <a:extLst>
              <a:ext uri="{FF2B5EF4-FFF2-40B4-BE49-F238E27FC236}">
                <a16:creationId xmlns:a16="http://schemas.microsoft.com/office/drawing/2014/main" id="{8AC5BE53-D6E0-8D0C-2D3F-57223C00DC55}"/>
              </a:ext>
            </a:extLst>
          </p:cNvPr>
          <p:cNvSpPr txBox="1"/>
          <p:nvPr/>
        </p:nvSpPr>
        <p:spPr>
          <a:xfrm>
            <a:off x="9011920" y="4856480"/>
            <a:ext cx="447040" cy="523220"/>
          </a:xfrm>
          <a:prstGeom prst="rect">
            <a:avLst/>
          </a:prstGeom>
          <a:noFill/>
        </p:spPr>
        <p:txBody>
          <a:bodyPr wrap="square" rtlCol="0">
            <a:spAutoFit/>
          </a:bodyPr>
          <a:lstStyle/>
          <a:p>
            <a:r>
              <a:rPr lang="en-US" sz="2800" b="1" dirty="0">
                <a:solidFill>
                  <a:srgbClr val="FF0000"/>
                </a:solidFill>
              </a:rPr>
              <a:t>Ấ</a:t>
            </a:r>
          </a:p>
        </p:txBody>
      </p:sp>
      <p:sp>
        <p:nvSpPr>
          <p:cNvPr id="65" name="TextBox 64">
            <a:extLst>
              <a:ext uri="{FF2B5EF4-FFF2-40B4-BE49-F238E27FC236}">
                <a16:creationId xmlns:a16="http://schemas.microsoft.com/office/drawing/2014/main" id="{B0BE4C14-71FE-20DB-FE13-9B6090440B4E}"/>
              </a:ext>
            </a:extLst>
          </p:cNvPr>
          <p:cNvSpPr txBox="1"/>
          <p:nvPr/>
        </p:nvSpPr>
        <p:spPr>
          <a:xfrm>
            <a:off x="9601200" y="4876800"/>
            <a:ext cx="447040" cy="523220"/>
          </a:xfrm>
          <a:prstGeom prst="rect">
            <a:avLst/>
          </a:prstGeom>
          <a:noFill/>
        </p:spPr>
        <p:txBody>
          <a:bodyPr wrap="square" rtlCol="0">
            <a:spAutoFit/>
          </a:bodyPr>
          <a:lstStyle/>
          <a:p>
            <a:r>
              <a:rPr lang="en-US" sz="2800" b="1" dirty="0">
                <a:solidFill>
                  <a:srgbClr val="FF0000"/>
                </a:solidFill>
              </a:rPr>
              <a:t>N</a:t>
            </a:r>
          </a:p>
        </p:txBody>
      </p:sp>
      <p:sp>
        <p:nvSpPr>
          <p:cNvPr id="66" name="TextBox 65">
            <a:extLst>
              <a:ext uri="{FF2B5EF4-FFF2-40B4-BE49-F238E27FC236}">
                <a16:creationId xmlns:a16="http://schemas.microsoft.com/office/drawing/2014/main" id="{6183F9C6-4250-4A9A-F676-29A4FB89E426}"/>
              </a:ext>
            </a:extLst>
          </p:cNvPr>
          <p:cNvSpPr txBox="1"/>
          <p:nvPr/>
        </p:nvSpPr>
        <p:spPr>
          <a:xfrm>
            <a:off x="2905760" y="5445760"/>
            <a:ext cx="447040" cy="523220"/>
          </a:xfrm>
          <a:prstGeom prst="rect">
            <a:avLst/>
          </a:prstGeom>
          <a:noFill/>
        </p:spPr>
        <p:txBody>
          <a:bodyPr wrap="square" rtlCol="0">
            <a:spAutoFit/>
          </a:bodyPr>
          <a:lstStyle/>
          <a:p>
            <a:r>
              <a:rPr lang="en-US" sz="2800" b="1" dirty="0">
                <a:solidFill>
                  <a:srgbClr val="FF0000"/>
                </a:solidFill>
              </a:rPr>
              <a:t>Đ</a:t>
            </a:r>
          </a:p>
        </p:txBody>
      </p:sp>
      <p:sp>
        <p:nvSpPr>
          <p:cNvPr id="67" name="TextBox 66">
            <a:extLst>
              <a:ext uri="{FF2B5EF4-FFF2-40B4-BE49-F238E27FC236}">
                <a16:creationId xmlns:a16="http://schemas.microsoft.com/office/drawing/2014/main" id="{CD2D8AC1-3326-393F-6737-218D699CC04F}"/>
              </a:ext>
            </a:extLst>
          </p:cNvPr>
          <p:cNvSpPr txBox="1"/>
          <p:nvPr/>
        </p:nvSpPr>
        <p:spPr>
          <a:xfrm>
            <a:off x="3515360" y="5466080"/>
            <a:ext cx="447040" cy="523220"/>
          </a:xfrm>
          <a:prstGeom prst="rect">
            <a:avLst/>
          </a:prstGeom>
          <a:noFill/>
        </p:spPr>
        <p:txBody>
          <a:bodyPr wrap="square" rtlCol="0">
            <a:spAutoFit/>
          </a:bodyPr>
          <a:lstStyle/>
          <a:p>
            <a:r>
              <a:rPr lang="en-US" sz="2800" b="1" dirty="0">
                <a:solidFill>
                  <a:srgbClr val="FF0000"/>
                </a:solidFill>
              </a:rPr>
              <a:t>Ồ</a:t>
            </a:r>
          </a:p>
        </p:txBody>
      </p:sp>
      <p:sp>
        <p:nvSpPr>
          <p:cNvPr id="68" name="TextBox 67">
            <a:extLst>
              <a:ext uri="{FF2B5EF4-FFF2-40B4-BE49-F238E27FC236}">
                <a16:creationId xmlns:a16="http://schemas.microsoft.com/office/drawing/2014/main" id="{31E9BE40-261E-7B62-15BB-FFF3C507D28C}"/>
              </a:ext>
            </a:extLst>
          </p:cNvPr>
          <p:cNvSpPr txBox="1"/>
          <p:nvPr/>
        </p:nvSpPr>
        <p:spPr>
          <a:xfrm>
            <a:off x="416560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69" name="TextBox 68">
            <a:extLst>
              <a:ext uri="{FF2B5EF4-FFF2-40B4-BE49-F238E27FC236}">
                <a16:creationId xmlns:a16="http://schemas.microsoft.com/office/drawing/2014/main" id="{046D52BC-A70C-1E87-C701-1CF16CF7D88A}"/>
              </a:ext>
            </a:extLst>
          </p:cNvPr>
          <p:cNvSpPr txBox="1"/>
          <p:nvPr/>
        </p:nvSpPr>
        <p:spPr>
          <a:xfrm>
            <a:off x="4775200" y="5486400"/>
            <a:ext cx="447040" cy="523220"/>
          </a:xfrm>
          <a:prstGeom prst="rect">
            <a:avLst/>
          </a:prstGeom>
          <a:noFill/>
        </p:spPr>
        <p:txBody>
          <a:bodyPr wrap="square" rtlCol="0">
            <a:spAutoFit/>
          </a:bodyPr>
          <a:lstStyle/>
          <a:p>
            <a:r>
              <a:rPr lang="en-US" sz="2800" b="1" dirty="0">
                <a:solidFill>
                  <a:srgbClr val="FF0000"/>
                </a:solidFill>
              </a:rPr>
              <a:t>G</a:t>
            </a:r>
          </a:p>
        </p:txBody>
      </p:sp>
      <p:sp>
        <p:nvSpPr>
          <p:cNvPr id="70" name="TextBox 69">
            <a:extLst>
              <a:ext uri="{FF2B5EF4-FFF2-40B4-BE49-F238E27FC236}">
                <a16:creationId xmlns:a16="http://schemas.microsoft.com/office/drawing/2014/main" id="{ABCCF51B-731D-6CDD-FD4C-0FE4068A0C40}"/>
              </a:ext>
            </a:extLst>
          </p:cNvPr>
          <p:cNvSpPr txBox="1"/>
          <p:nvPr/>
        </p:nvSpPr>
        <p:spPr>
          <a:xfrm>
            <a:off x="536448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71" name="TextBox 70">
            <a:extLst>
              <a:ext uri="{FF2B5EF4-FFF2-40B4-BE49-F238E27FC236}">
                <a16:creationId xmlns:a16="http://schemas.microsoft.com/office/drawing/2014/main" id="{3E6D0B38-40D7-AF6F-EA5C-70D9CE35323A}"/>
              </a:ext>
            </a:extLst>
          </p:cNvPr>
          <p:cNvSpPr txBox="1"/>
          <p:nvPr/>
        </p:nvSpPr>
        <p:spPr>
          <a:xfrm>
            <a:off x="5953760" y="5496560"/>
            <a:ext cx="447040" cy="523220"/>
          </a:xfrm>
          <a:prstGeom prst="rect">
            <a:avLst/>
          </a:prstGeom>
          <a:noFill/>
        </p:spPr>
        <p:txBody>
          <a:bodyPr wrap="square" rtlCol="0">
            <a:spAutoFit/>
          </a:bodyPr>
          <a:lstStyle/>
          <a:p>
            <a:r>
              <a:rPr lang="en-US" sz="2800" b="1" dirty="0">
                <a:solidFill>
                  <a:srgbClr val="FF0000"/>
                </a:solidFill>
              </a:rPr>
              <a:t>G</a:t>
            </a:r>
          </a:p>
        </p:txBody>
      </p:sp>
      <p:sp>
        <p:nvSpPr>
          <p:cNvPr id="72" name="TextBox 71">
            <a:extLst>
              <a:ext uri="{FF2B5EF4-FFF2-40B4-BE49-F238E27FC236}">
                <a16:creationId xmlns:a16="http://schemas.microsoft.com/office/drawing/2014/main" id="{640F9BB6-389C-CB6A-AEB7-B1018F054502}"/>
              </a:ext>
            </a:extLst>
          </p:cNvPr>
          <p:cNvSpPr txBox="1"/>
          <p:nvPr/>
        </p:nvSpPr>
        <p:spPr>
          <a:xfrm>
            <a:off x="6553200" y="5486400"/>
            <a:ext cx="447040" cy="523220"/>
          </a:xfrm>
          <a:prstGeom prst="rect">
            <a:avLst/>
          </a:prstGeom>
          <a:noFill/>
        </p:spPr>
        <p:txBody>
          <a:bodyPr wrap="square" rtlCol="0">
            <a:spAutoFit/>
          </a:bodyPr>
          <a:lstStyle/>
          <a:p>
            <a:r>
              <a:rPr lang="en-US" sz="2800" b="1" dirty="0">
                <a:solidFill>
                  <a:srgbClr val="FF0000"/>
                </a:solidFill>
              </a:rPr>
              <a:t>H</a:t>
            </a:r>
          </a:p>
        </p:txBody>
      </p:sp>
      <p:sp>
        <p:nvSpPr>
          <p:cNvPr id="73" name="TextBox 72">
            <a:extLst>
              <a:ext uri="{FF2B5EF4-FFF2-40B4-BE49-F238E27FC236}">
                <a16:creationId xmlns:a16="http://schemas.microsoft.com/office/drawing/2014/main" id="{EFFE0BEC-B0CE-DB52-DBEB-F27696856819}"/>
              </a:ext>
            </a:extLst>
          </p:cNvPr>
          <p:cNvSpPr txBox="1"/>
          <p:nvPr/>
        </p:nvSpPr>
        <p:spPr>
          <a:xfrm>
            <a:off x="7264400" y="5496560"/>
            <a:ext cx="447040" cy="523220"/>
          </a:xfrm>
          <a:prstGeom prst="rect">
            <a:avLst/>
          </a:prstGeom>
          <a:noFill/>
        </p:spPr>
        <p:txBody>
          <a:bodyPr wrap="square" rtlCol="0">
            <a:spAutoFit/>
          </a:bodyPr>
          <a:lstStyle/>
          <a:p>
            <a:r>
              <a:rPr lang="en-US" sz="2800" b="1" dirty="0">
                <a:solidFill>
                  <a:srgbClr val="FF0000"/>
                </a:solidFill>
              </a:rPr>
              <a:t>Ĩ</a:t>
            </a:r>
          </a:p>
        </p:txBody>
      </p:sp>
      <p:sp>
        <p:nvSpPr>
          <p:cNvPr id="74" name="TextBox 73">
            <a:extLst>
              <a:ext uri="{FF2B5EF4-FFF2-40B4-BE49-F238E27FC236}">
                <a16:creationId xmlns:a16="http://schemas.microsoft.com/office/drawing/2014/main" id="{19952F57-E5A3-4582-3E41-A6AC80BBE99A}"/>
              </a:ext>
            </a:extLst>
          </p:cNvPr>
          <p:cNvSpPr txBox="1"/>
          <p:nvPr/>
        </p:nvSpPr>
        <p:spPr>
          <a:xfrm>
            <a:off x="7792720" y="5516880"/>
            <a:ext cx="447040" cy="523220"/>
          </a:xfrm>
          <a:prstGeom prst="rect">
            <a:avLst/>
          </a:prstGeom>
          <a:noFill/>
        </p:spPr>
        <p:txBody>
          <a:bodyPr wrap="square" rtlCol="0">
            <a:spAutoFit/>
          </a:bodyPr>
          <a:lstStyle/>
          <a:p>
            <a:r>
              <a:rPr lang="en-US" sz="2800" b="1" dirty="0">
                <a:solidFill>
                  <a:srgbClr val="FF0000"/>
                </a:solidFill>
              </a:rPr>
              <a:t>A</a:t>
            </a:r>
          </a:p>
        </p:txBody>
      </p:sp>
      <p:sp>
        <p:nvSpPr>
          <p:cNvPr id="81" name="TextBox 80">
            <a:extLst>
              <a:ext uri="{FF2B5EF4-FFF2-40B4-BE49-F238E27FC236}">
                <a16:creationId xmlns:a16="http://schemas.microsoft.com/office/drawing/2014/main" id="{78366805-3658-B076-3FDC-29247D670C61}"/>
              </a:ext>
            </a:extLst>
          </p:cNvPr>
          <p:cNvSpPr txBox="1"/>
          <p:nvPr/>
        </p:nvSpPr>
        <p:spPr>
          <a:xfrm>
            <a:off x="6055360" y="6065520"/>
            <a:ext cx="447040" cy="523220"/>
          </a:xfrm>
          <a:prstGeom prst="rect">
            <a:avLst/>
          </a:prstGeom>
          <a:noFill/>
        </p:spPr>
        <p:txBody>
          <a:bodyPr wrap="square" rtlCol="0">
            <a:spAutoFit/>
          </a:bodyPr>
          <a:lstStyle/>
          <a:p>
            <a:r>
              <a:rPr lang="en-US" sz="2800" b="1" dirty="0">
                <a:solidFill>
                  <a:srgbClr val="FF0000"/>
                </a:solidFill>
              </a:rPr>
              <a:t>T</a:t>
            </a:r>
          </a:p>
        </p:txBody>
      </p:sp>
      <p:sp>
        <p:nvSpPr>
          <p:cNvPr id="82" name="TextBox 81">
            <a:extLst>
              <a:ext uri="{FF2B5EF4-FFF2-40B4-BE49-F238E27FC236}">
                <a16:creationId xmlns:a16="http://schemas.microsoft.com/office/drawing/2014/main" id="{82C3BAFE-E5A5-7E69-78CF-6D97D2BE7152}"/>
              </a:ext>
            </a:extLst>
          </p:cNvPr>
          <p:cNvSpPr txBox="1"/>
          <p:nvPr/>
        </p:nvSpPr>
        <p:spPr>
          <a:xfrm>
            <a:off x="6664960" y="6085840"/>
            <a:ext cx="447040" cy="523220"/>
          </a:xfrm>
          <a:prstGeom prst="rect">
            <a:avLst/>
          </a:prstGeom>
          <a:noFill/>
        </p:spPr>
        <p:txBody>
          <a:bodyPr wrap="square" rtlCol="0">
            <a:spAutoFit/>
          </a:bodyPr>
          <a:lstStyle/>
          <a:p>
            <a:r>
              <a:rPr lang="en-US" sz="2800" b="1" dirty="0">
                <a:solidFill>
                  <a:srgbClr val="FF0000"/>
                </a:solidFill>
              </a:rPr>
              <a:t>H</a:t>
            </a:r>
          </a:p>
        </p:txBody>
      </p:sp>
      <p:sp>
        <p:nvSpPr>
          <p:cNvPr id="83" name="TextBox 82">
            <a:extLst>
              <a:ext uri="{FF2B5EF4-FFF2-40B4-BE49-F238E27FC236}">
                <a16:creationId xmlns:a16="http://schemas.microsoft.com/office/drawing/2014/main" id="{57113646-08A2-46F6-DE7A-CB30B96568C0}"/>
              </a:ext>
            </a:extLst>
          </p:cNvPr>
          <p:cNvSpPr txBox="1"/>
          <p:nvPr/>
        </p:nvSpPr>
        <p:spPr>
          <a:xfrm>
            <a:off x="7213600" y="6096000"/>
            <a:ext cx="447040" cy="523220"/>
          </a:xfrm>
          <a:prstGeom prst="rect">
            <a:avLst/>
          </a:prstGeom>
          <a:noFill/>
        </p:spPr>
        <p:txBody>
          <a:bodyPr wrap="square" rtlCol="0">
            <a:spAutoFit/>
          </a:bodyPr>
          <a:lstStyle/>
          <a:p>
            <a:r>
              <a:rPr lang="en-US" sz="2800" b="1" dirty="0">
                <a:solidFill>
                  <a:srgbClr val="FF0000"/>
                </a:solidFill>
              </a:rPr>
              <a:t>A</a:t>
            </a:r>
          </a:p>
        </p:txBody>
      </p:sp>
      <p:sp>
        <p:nvSpPr>
          <p:cNvPr id="84" name="TextBox 83">
            <a:extLst>
              <a:ext uri="{FF2B5EF4-FFF2-40B4-BE49-F238E27FC236}">
                <a16:creationId xmlns:a16="http://schemas.microsoft.com/office/drawing/2014/main" id="{EAE0BE12-F56B-FDB4-E455-9047CD1861D4}"/>
              </a:ext>
            </a:extLst>
          </p:cNvPr>
          <p:cNvSpPr txBox="1"/>
          <p:nvPr/>
        </p:nvSpPr>
        <p:spPr>
          <a:xfrm>
            <a:off x="7924800" y="6106160"/>
            <a:ext cx="447040" cy="523220"/>
          </a:xfrm>
          <a:prstGeom prst="rect">
            <a:avLst/>
          </a:prstGeom>
          <a:noFill/>
        </p:spPr>
        <p:txBody>
          <a:bodyPr wrap="square" rtlCol="0">
            <a:spAutoFit/>
          </a:bodyPr>
          <a:lstStyle/>
          <a:p>
            <a:r>
              <a:rPr lang="en-US" sz="2800" b="1" dirty="0">
                <a:solidFill>
                  <a:srgbClr val="FF0000"/>
                </a:solidFill>
              </a:rPr>
              <a:t>Y</a:t>
            </a:r>
          </a:p>
        </p:txBody>
      </p:sp>
      <p:sp>
        <p:nvSpPr>
          <p:cNvPr id="85" name="TextBox 84">
            <a:extLst>
              <a:ext uri="{FF2B5EF4-FFF2-40B4-BE49-F238E27FC236}">
                <a16:creationId xmlns:a16="http://schemas.microsoft.com/office/drawing/2014/main" id="{1F0738EC-42D0-7EEE-2E8D-A6B42B9700D9}"/>
              </a:ext>
            </a:extLst>
          </p:cNvPr>
          <p:cNvSpPr txBox="1"/>
          <p:nvPr/>
        </p:nvSpPr>
        <p:spPr>
          <a:xfrm>
            <a:off x="8514080" y="6096000"/>
            <a:ext cx="447040" cy="523220"/>
          </a:xfrm>
          <a:prstGeom prst="rect">
            <a:avLst/>
          </a:prstGeom>
          <a:noFill/>
        </p:spPr>
        <p:txBody>
          <a:bodyPr wrap="square" rtlCol="0">
            <a:spAutoFit/>
          </a:bodyPr>
          <a:lstStyle/>
          <a:p>
            <a:r>
              <a:rPr lang="en-US" sz="2800" b="1" dirty="0">
                <a:solidFill>
                  <a:srgbClr val="FF0000"/>
                </a:solidFill>
              </a:rPr>
              <a:t>T</a:t>
            </a:r>
          </a:p>
        </p:txBody>
      </p:sp>
      <p:sp>
        <p:nvSpPr>
          <p:cNvPr id="86" name="TextBox 85">
            <a:extLst>
              <a:ext uri="{FF2B5EF4-FFF2-40B4-BE49-F238E27FC236}">
                <a16:creationId xmlns:a16="http://schemas.microsoft.com/office/drawing/2014/main" id="{314FDC6C-5B4D-1207-A395-4355D94E5A01}"/>
              </a:ext>
            </a:extLst>
          </p:cNvPr>
          <p:cNvSpPr txBox="1"/>
          <p:nvPr/>
        </p:nvSpPr>
        <p:spPr>
          <a:xfrm>
            <a:off x="9093200" y="6096000"/>
            <a:ext cx="447040" cy="523220"/>
          </a:xfrm>
          <a:prstGeom prst="rect">
            <a:avLst/>
          </a:prstGeom>
          <a:noFill/>
        </p:spPr>
        <p:txBody>
          <a:bodyPr wrap="square" rtlCol="0">
            <a:spAutoFit/>
          </a:bodyPr>
          <a:lstStyle/>
          <a:p>
            <a:r>
              <a:rPr lang="en-US" sz="2800" b="1" dirty="0">
                <a:solidFill>
                  <a:srgbClr val="FF0000"/>
                </a:solidFill>
              </a:rPr>
              <a:t>H</a:t>
            </a:r>
          </a:p>
        </p:txBody>
      </p:sp>
      <p:sp>
        <p:nvSpPr>
          <p:cNvPr id="87" name="TextBox 86">
            <a:extLst>
              <a:ext uri="{FF2B5EF4-FFF2-40B4-BE49-F238E27FC236}">
                <a16:creationId xmlns:a16="http://schemas.microsoft.com/office/drawing/2014/main" id="{15C286D8-80C9-BE8D-82C6-1B47DC4BFA84}"/>
              </a:ext>
            </a:extLst>
          </p:cNvPr>
          <p:cNvSpPr txBox="1"/>
          <p:nvPr/>
        </p:nvSpPr>
        <p:spPr>
          <a:xfrm>
            <a:off x="9613900" y="6096000"/>
            <a:ext cx="447040" cy="523220"/>
          </a:xfrm>
          <a:prstGeom prst="rect">
            <a:avLst/>
          </a:prstGeom>
          <a:noFill/>
        </p:spPr>
        <p:txBody>
          <a:bodyPr wrap="square" rtlCol="0">
            <a:spAutoFit/>
          </a:bodyPr>
          <a:lstStyle/>
          <a:p>
            <a:r>
              <a:rPr lang="en-US" sz="2800" b="1" dirty="0">
                <a:solidFill>
                  <a:srgbClr val="FF0000"/>
                </a:solidFill>
              </a:rPr>
              <a:t>Ế</a:t>
            </a:r>
          </a:p>
        </p:txBody>
      </p:sp>
      <p:sp>
        <p:nvSpPr>
          <p:cNvPr id="88" name="Rectangle 87">
            <a:extLst>
              <a:ext uri="{FF2B5EF4-FFF2-40B4-BE49-F238E27FC236}">
                <a16:creationId xmlns:a16="http://schemas.microsoft.com/office/drawing/2014/main" id="{10A8DA64-9213-5A02-CEF6-E6A644A5EDE9}"/>
              </a:ext>
            </a:extLst>
          </p:cNvPr>
          <p:cNvSpPr/>
          <p:nvPr/>
        </p:nvSpPr>
        <p:spPr>
          <a:xfrm>
            <a:off x="7086600" y="1244600"/>
            <a:ext cx="673100" cy="5461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3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down)">
                                      <p:cBhvr>
                                        <p:cTn id="98" dur="500"/>
                                        <p:tgtEl>
                                          <p:spTgt spid="4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down)">
                                      <p:cBhvr>
                                        <p:cTn id="101" dur="500"/>
                                        <p:tgtEl>
                                          <p:spTgt spid="4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down)">
                                      <p:cBhvr>
                                        <p:cTn id="104" dur="500"/>
                                        <p:tgtEl>
                                          <p:spTgt spid="5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down)">
                                      <p:cBhvr>
                                        <p:cTn id="110" dur="5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down)">
                                      <p:cBhvr>
                                        <p:cTn id="115" dur="500"/>
                                        <p:tgtEl>
                                          <p:spTgt spid="5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wipe(down)">
                                      <p:cBhvr>
                                        <p:cTn id="118" dur="500"/>
                                        <p:tgtEl>
                                          <p:spTgt spid="5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down)">
                                      <p:cBhvr>
                                        <p:cTn id="124" dur="500"/>
                                        <p:tgtEl>
                                          <p:spTgt spid="56"/>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down)">
                                      <p:cBhvr>
                                        <p:cTn id="127" dur="500"/>
                                        <p:tgtEl>
                                          <p:spTgt spid="5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wipe(down)">
                                      <p:cBhvr>
                                        <p:cTn id="130" dur="500"/>
                                        <p:tgtEl>
                                          <p:spTgt spid="5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down)">
                                      <p:cBhvr>
                                        <p:cTn id="135" dur="500"/>
                                        <p:tgtEl>
                                          <p:spTgt spid="5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down)">
                                      <p:cBhvr>
                                        <p:cTn id="138" dur="500"/>
                                        <p:tgtEl>
                                          <p:spTgt spid="60"/>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ipe(down)">
                                      <p:cBhvr>
                                        <p:cTn id="141" dur="500"/>
                                        <p:tgtEl>
                                          <p:spTgt spid="6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wipe(down)">
                                      <p:cBhvr>
                                        <p:cTn id="144" dur="500"/>
                                        <p:tgtEl>
                                          <p:spTgt spid="6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wipe(down)">
                                      <p:cBhvr>
                                        <p:cTn id="147" dur="500"/>
                                        <p:tgtEl>
                                          <p:spTgt spid="63"/>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wipe(down)">
                                      <p:cBhvr>
                                        <p:cTn id="150" dur="500"/>
                                        <p:tgtEl>
                                          <p:spTgt spid="64"/>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wipe(down)">
                                      <p:cBhvr>
                                        <p:cTn id="153" dur="500"/>
                                        <p:tgtEl>
                                          <p:spTgt spid="65"/>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wipe(down)">
                                      <p:cBhvr>
                                        <p:cTn id="158" dur="500"/>
                                        <p:tgtEl>
                                          <p:spTgt spid="66"/>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wipe(down)">
                                      <p:cBhvr>
                                        <p:cTn id="161" dur="500"/>
                                        <p:tgtEl>
                                          <p:spTgt spid="67"/>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500"/>
                                        <p:tgtEl>
                                          <p:spTgt spid="68"/>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wipe(down)">
                                      <p:cBhvr>
                                        <p:cTn id="167" dur="500"/>
                                        <p:tgtEl>
                                          <p:spTgt spid="69"/>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wipe(down)">
                                      <p:cBhvr>
                                        <p:cTn id="170" dur="500"/>
                                        <p:tgtEl>
                                          <p:spTgt spid="70"/>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wipe(down)">
                                      <p:cBhvr>
                                        <p:cTn id="173" dur="500"/>
                                        <p:tgtEl>
                                          <p:spTgt spid="71"/>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ipe(down)">
                                      <p:cBhvr>
                                        <p:cTn id="176" dur="500"/>
                                        <p:tgtEl>
                                          <p:spTgt spid="72"/>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down)">
                                      <p:cBhvr>
                                        <p:cTn id="179" dur="500"/>
                                        <p:tgtEl>
                                          <p:spTgt spid="73"/>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wipe(down)">
                                      <p:cBhvr>
                                        <p:cTn id="182" dur="500"/>
                                        <p:tgtEl>
                                          <p:spTgt spid="7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81"/>
                                        </p:tgtEl>
                                        <p:attrNameLst>
                                          <p:attrName>style.visibility</p:attrName>
                                        </p:attrNameLst>
                                      </p:cBhvr>
                                      <p:to>
                                        <p:strVal val="visible"/>
                                      </p:to>
                                    </p:set>
                                    <p:animEffect transition="in" filter="wipe(down)">
                                      <p:cBhvr>
                                        <p:cTn id="187" dur="500"/>
                                        <p:tgtEl>
                                          <p:spTgt spid="81"/>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3"/>
                                        </p:tgtEl>
                                        <p:attrNameLst>
                                          <p:attrName>style.visibility</p:attrName>
                                        </p:attrNameLst>
                                      </p:cBhvr>
                                      <p:to>
                                        <p:strVal val="visible"/>
                                      </p:to>
                                    </p:set>
                                    <p:animEffect transition="in" filter="wipe(down)">
                                      <p:cBhvr>
                                        <p:cTn id="193" dur="500"/>
                                        <p:tgtEl>
                                          <p:spTgt spid="83"/>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4"/>
                                        </p:tgtEl>
                                        <p:attrNameLst>
                                          <p:attrName>style.visibility</p:attrName>
                                        </p:attrNameLst>
                                      </p:cBhvr>
                                      <p:to>
                                        <p:strVal val="visible"/>
                                      </p:to>
                                    </p:set>
                                    <p:animEffect transition="in" filter="wipe(down)">
                                      <p:cBhvr>
                                        <p:cTn id="196" dur="500"/>
                                        <p:tgtEl>
                                          <p:spTgt spid="84"/>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85"/>
                                        </p:tgtEl>
                                        <p:attrNameLst>
                                          <p:attrName>style.visibility</p:attrName>
                                        </p:attrNameLst>
                                      </p:cBhvr>
                                      <p:to>
                                        <p:strVal val="visible"/>
                                      </p:to>
                                    </p:set>
                                    <p:animEffect transition="in" filter="wipe(down)">
                                      <p:cBhvr>
                                        <p:cTn id="199" dur="500"/>
                                        <p:tgtEl>
                                          <p:spTgt spid="85"/>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down)">
                                      <p:cBhvr>
                                        <p:cTn id="202" dur="500"/>
                                        <p:tgtEl>
                                          <p:spTgt spid="86"/>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wipe(down)">
                                      <p:cBhvr>
                                        <p:cTn id="205" dur="500"/>
                                        <p:tgtEl>
                                          <p:spTgt spid="87"/>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wipe(down)">
                                      <p:cBhvr>
                                        <p:cTn id="21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81" grpId="0"/>
      <p:bldP spid="82" grpId="0"/>
      <p:bldP spid="83" grpId="0"/>
      <p:bldP spid="84" grpId="0"/>
      <p:bldP spid="85" grpId="0"/>
      <p:bldP spid="86" grpId="0"/>
      <p:bldP spid="87" grpId="0"/>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956BDC-FDEE-0D68-5CC4-119E3BF42F7D}"/>
              </a:ext>
            </a:extLst>
          </p:cNvPr>
          <p:cNvSpPr txBox="1"/>
          <p:nvPr/>
        </p:nvSpPr>
        <p:spPr>
          <a:xfrm>
            <a:off x="519594" y="142798"/>
            <a:ext cx="11152813" cy="646331"/>
          </a:xfrm>
          <a:prstGeom prst="rect">
            <a:avLst/>
          </a:prstGeom>
          <a:noFill/>
        </p:spPr>
        <p:txBody>
          <a:bodyPr wrap="square" rtlCol="0">
            <a:spAutoFit/>
          </a:bodyPr>
          <a:lstStyle/>
          <a:p>
            <a:pPr algn="ctr" defTabSz="1219261">
              <a:defRPr/>
            </a:pPr>
            <a:r>
              <a:rPr lang="en-US" sz="3600" b="1" kern="0" dirty="0">
                <a:solidFill>
                  <a:srgbClr val="C00000"/>
                </a:solidFill>
                <a:latin typeface="Arial"/>
                <a:cs typeface="Arial"/>
                <a:sym typeface="Arial"/>
              </a:rPr>
              <a:t>3. </a:t>
            </a:r>
            <a:r>
              <a:rPr lang="en-US" sz="3600" b="1" kern="0" dirty="0" err="1">
                <a:solidFill>
                  <a:srgbClr val="C00000"/>
                </a:solidFill>
                <a:latin typeface="Arial"/>
                <a:cs typeface="Arial"/>
                <a:sym typeface="Arial"/>
              </a:rPr>
              <a:t>Thực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hiện</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các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yêu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cầu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sau</a:t>
            </a:r>
            <a:r>
              <a:rPr lang="en-US" sz="3600" b="1" kern="0" dirty="0">
                <a:solidFill>
                  <a:srgbClr val="C00000"/>
                </a:solidFill>
                <a:latin typeface="Arial"/>
                <a:cs typeface="Arial"/>
                <a:sym typeface="Arial"/>
              </a:rPr>
              <a:t>:</a:t>
            </a: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478449" y="833753"/>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2" name="TextBox 1">
            <a:extLst>
              <a:ext uri="{FF2B5EF4-FFF2-40B4-BE49-F238E27FC236}">
                <a16:creationId xmlns:a16="http://schemas.microsoft.com/office/drawing/2014/main" id="{C59CBF41-4203-2F0B-3B1C-774F652F8DB8}"/>
              </a:ext>
            </a:extLst>
          </p:cNvPr>
          <p:cNvSpPr txBox="1"/>
          <p:nvPr/>
        </p:nvSpPr>
        <p:spPr>
          <a:xfrm>
            <a:off x="404037" y="1137684"/>
            <a:ext cx="11589488" cy="4031873"/>
          </a:xfrm>
          <a:prstGeom prst="rect">
            <a:avLst/>
          </a:prstGeom>
          <a:noFill/>
        </p:spPr>
        <p:txBody>
          <a:bodyPr wrap="square" rtlCol="0">
            <a:spAutoFit/>
          </a:bodyPr>
          <a:lstStyle/>
          <a:p>
            <a:pPr marL="342900" indent="-342900" algn="just">
              <a:buAutoNum type="alphaLcPeriod"/>
            </a:pPr>
            <a:r>
              <a:rPr lang="en-US" sz="3200" dirty="0"/>
              <a:t> </a:t>
            </a:r>
            <a:r>
              <a:rPr lang="vi-VN" sz="3200" dirty="0"/>
              <a:t>Tìm các điệp từ, điệp ngữ được sử dụng trong đoạn trích dưới đây:</a:t>
            </a:r>
            <a:endParaRPr lang="en-US" sz="3200" dirty="0"/>
          </a:p>
          <a:p>
            <a:pPr algn="just"/>
            <a:r>
              <a:rPr lang="en-US" sz="3200" dirty="0"/>
              <a:t>   </a:t>
            </a:r>
            <a:r>
              <a:rPr lang="vi-VN" sz="3200" dirty="0"/>
              <a:t>Phượng không phải là một đoá, không phải vài cành; phượng đây là cả một loạt, cả một vùng, cả một góc trời đỏ rực. Mỗi hoa chỉ là một phần tử của xã hội thắm tươi; người ta quên đoá hoa, chỉ nghĩ đến cây, đến hàng, đến những tán hoa lớn xoè ra như muôn ngàn con bướm thắm đậu khít nhau.</a:t>
            </a:r>
            <a:endParaRPr lang="en-US" sz="3200" dirty="0"/>
          </a:p>
          <a:p>
            <a:pPr algn="r"/>
            <a:r>
              <a:rPr lang="vi-VN" sz="3200" dirty="0"/>
              <a:t>(Xuân Diệu)</a:t>
            </a:r>
            <a:endParaRPr lang="en-US" sz="3200" dirty="0"/>
          </a:p>
        </p:txBody>
      </p:sp>
      <p:sp>
        <p:nvSpPr>
          <p:cNvPr id="6" name="TextBox 5">
            <a:extLst>
              <a:ext uri="{FF2B5EF4-FFF2-40B4-BE49-F238E27FC236}">
                <a16:creationId xmlns:a16="http://schemas.microsoft.com/office/drawing/2014/main" id="{0E716D33-9B1B-3C72-FFC2-D3FC16FEF54A}"/>
              </a:ext>
            </a:extLst>
          </p:cNvPr>
          <p:cNvSpPr txBox="1"/>
          <p:nvPr/>
        </p:nvSpPr>
        <p:spPr>
          <a:xfrm>
            <a:off x="2286000" y="209461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B6F3582-7308-11A3-A5E4-9EFEE2F069B0}"/>
              </a:ext>
            </a:extLst>
          </p:cNvPr>
          <p:cNvSpPr txBox="1"/>
          <p:nvPr/>
        </p:nvSpPr>
        <p:spPr>
          <a:xfrm>
            <a:off x="6528390" y="211587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F47574C-3F17-212F-6A8A-CD16D287E609}"/>
              </a:ext>
            </a:extLst>
          </p:cNvPr>
          <p:cNvSpPr txBox="1"/>
          <p:nvPr/>
        </p:nvSpPr>
        <p:spPr>
          <a:xfrm>
            <a:off x="1722474" y="2594343"/>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30B715B-184D-CEAC-5C74-02C6464DBE36}"/>
              </a:ext>
            </a:extLst>
          </p:cNvPr>
          <p:cNvSpPr txBox="1"/>
          <p:nvPr/>
        </p:nvSpPr>
        <p:spPr>
          <a:xfrm>
            <a:off x="4082903" y="261560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8B9B93E-D106-8D25-3EDC-145B94E898C6}"/>
              </a:ext>
            </a:extLst>
          </p:cNvPr>
          <p:cNvSpPr txBox="1"/>
          <p:nvPr/>
        </p:nvSpPr>
        <p:spPr>
          <a:xfrm>
            <a:off x="6677247" y="259434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96D5F7D-F23D-77F2-ADB9-C8E26FA67EF0}"/>
              </a:ext>
            </a:extLst>
          </p:cNvPr>
          <p:cNvSpPr txBox="1"/>
          <p:nvPr/>
        </p:nvSpPr>
        <p:spPr>
          <a:xfrm>
            <a:off x="3806456" y="3572540"/>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D847ED1-D0F7-7E6C-B424-79EE47773021}"/>
              </a:ext>
            </a:extLst>
          </p:cNvPr>
          <p:cNvSpPr txBox="1"/>
          <p:nvPr/>
        </p:nvSpPr>
        <p:spPr>
          <a:xfrm>
            <a:off x="5518298" y="3561907"/>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35455A8-3CA9-9EFE-E819-7CDD4DABEBA9}"/>
              </a:ext>
            </a:extLst>
          </p:cNvPr>
          <p:cNvSpPr txBox="1"/>
          <p:nvPr/>
        </p:nvSpPr>
        <p:spPr>
          <a:xfrm>
            <a:off x="7506587" y="3583172"/>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5164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p:bldP spid="10" grpId="0"/>
      <p:bldP spid="14"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2">
                <a:extLst>
                  <a:ext uri="{96DAC541-7B7A-43D3-8B79-37D633B846F1}">
                    <asvg:svgBlip xmlns:asvg="http://schemas.microsoft.com/office/drawing/2016/SVG/main" r:embed="rId3"/>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Việc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từ</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ngữ</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gì</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p>
          </p:txBody>
        </p:sp>
      </p:grpSp>
      <p:grpSp>
        <p:nvGrpSpPr>
          <p:cNvPr id="3" name="Group 2">
            <a:extLst>
              <a:ext uri="{FF2B5EF4-FFF2-40B4-BE49-F238E27FC236}">
                <a16:creationId xmlns:a16="http://schemas.microsoft.com/office/drawing/2014/main" id="{B6E04919-B5F6-8CFD-74F9-E83029106621}"/>
              </a:ext>
            </a:extLst>
          </p:cNvPr>
          <p:cNvGrpSpPr/>
          <p:nvPr/>
        </p:nvGrpSpPr>
        <p:grpSpPr>
          <a:xfrm>
            <a:off x="2896621" y="1599957"/>
            <a:ext cx="7980486" cy="3609996"/>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28895" y="1262809"/>
                <a:ext cx="2571150" cy="663824"/>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1018124" y="2080124"/>
              <a:ext cx="9458749" cy="2673187"/>
            </a:xfrm>
            <a:prstGeom prst="rect">
              <a:avLst/>
            </a:prstGeom>
            <a:noFill/>
          </p:spPr>
          <p:txBody>
            <a:bodyPr wrap="square">
              <a:spAutoFit/>
            </a:bodyPr>
            <a:lstStyle/>
            <a:p>
              <a:pPr marL="0" marR="0" algn="just">
                <a:lnSpc>
                  <a:spcPct val="120000"/>
                </a:lnSpc>
                <a:spcBef>
                  <a:spcPts val="0"/>
                </a:spcBef>
                <a:spcAft>
                  <a:spcPts val="0"/>
                </a:spcAft>
              </a:pPr>
              <a:r>
                <a:rPr lang="vi-VN" sz="3600" b="0" dirty="0">
                  <a:solidFill>
                    <a:srgbClr val="0F0F0F"/>
                  </a:solidFill>
                  <a:effectLst/>
                  <a:latin typeface="Cambria" panose="02040503050406030204" pitchFamily="18" charset="0"/>
                  <a:ea typeface="Cambria" panose="02040503050406030204" pitchFamily="18" charset="0"/>
                </a:rPr>
                <a:t>Việc dùng các điệp từ, điệp ngữ trên có tác dụng nhấn mạnh vẻ đẹp rực rỡ của hoa phượng; làm câu văn thêm hấp dẫn, tạo ấn tượng với người đọc,...</a:t>
              </a:r>
              <a:endParaRPr lang="en-US" sz="36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45054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935</Words>
  <Application>Microsoft Office PowerPoint</Application>
  <PresentationFormat>Màn hình rộng</PresentationFormat>
  <Paragraphs>104</Paragraphs>
  <Slides>13</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13</vt:i4>
      </vt:variant>
    </vt:vector>
  </HeadingPairs>
  <TitlesOfParts>
    <vt:vector size="17" baseType="lpstr">
      <vt:lpstr>Arial</vt:lpstr>
      <vt:lpstr>Calibri</vt:lpstr>
      <vt:lpstr>Cambria</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39</cp:revision>
  <dcterms:created xsi:type="dcterms:W3CDTF">2024-10-14T15:00:22Z</dcterms:created>
  <dcterms:modified xsi:type="dcterms:W3CDTF">2025-01-03T02:02:11Z</dcterms:modified>
</cp:coreProperties>
</file>