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285" r:id="rId3"/>
    <p:sldId id="262" r:id="rId4"/>
    <p:sldId id="328" r:id="rId5"/>
    <p:sldId id="329" r:id="rId6"/>
    <p:sldId id="330" r:id="rId7"/>
    <p:sldId id="295" r:id="rId8"/>
    <p:sldId id="293" r:id="rId9"/>
    <p:sldId id="275" r:id="rId10"/>
    <p:sldId id="307" r:id="rId11"/>
    <p:sldId id="331" r:id="rId12"/>
    <p:sldId id="332"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a:srgbClr val="ABFFD1"/>
    <a:srgbClr val="CDFFE4"/>
    <a:srgbClr val="E5FFF1"/>
    <a:srgbClr val="B9FFD9"/>
    <a:srgbClr val="FFD9D9"/>
    <a:srgbClr val="DDF0C8"/>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308" autoAdjust="0"/>
  </p:normalViewPr>
  <p:slideViewPr>
    <p:cSldViewPr>
      <p:cViewPr varScale="1">
        <p:scale>
          <a:sx n="45" d="100"/>
          <a:sy n="45" d="100"/>
        </p:scale>
        <p:origin x="90"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30E30-F7F5-4952-A99C-27C7863A91A6}"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8D393-A9B3-4551-B9AA-5AD3399F4C60}" type="slidenum">
              <a:rPr lang="en-US" smtClean="0"/>
              <a:t>‹#›</a:t>
            </a:fld>
            <a:endParaRPr lang="en-US"/>
          </a:p>
        </p:txBody>
      </p:sp>
    </p:spTree>
    <p:extLst>
      <p:ext uri="{BB962C8B-B14F-4D97-AF65-F5344CB8AC3E}">
        <p14:creationId xmlns:p14="http://schemas.microsoft.com/office/powerpoint/2010/main" val="83514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DDDEDE3C-9869-BA68-3264-CFBDDFBB7B8A}"/>
              </a:ext>
            </a:extLst>
          </p:cNvPr>
          <p:cNvSpPr/>
          <p:nvPr/>
        </p:nvSpPr>
        <p:spPr>
          <a:xfrm rot="8291601" flipH="1">
            <a:off x="16131651" y="-570891"/>
            <a:ext cx="1807902" cy="1735907"/>
          </a:xfrm>
          <a:custGeom>
            <a:avLst/>
            <a:gdLst/>
            <a:ahLst/>
            <a:cxnLst/>
            <a:rect l="l" t="t" r="r" b="b"/>
            <a:pathLst>
              <a:path w="1988444" h="1542990">
                <a:moveTo>
                  <a:pt x="1988444" y="0"/>
                </a:moveTo>
                <a:lnTo>
                  <a:pt x="0" y="0"/>
                </a:lnTo>
                <a:lnTo>
                  <a:pt x="0" y="1542989"/>
                </a:lnTo>
                <a:lnTo>
                  <a:pt x="1988444" y="1542989"/>
                </a:lnTo>
                <a:lnTo>
                  <a:pt x="19884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9">
            <a:extLst>
              <a:ext uri="{FF2B5EF4-FFF2-40B4-BE49-F238E27FC236}">
                <a16:creationId xmlns:a16="http://schemas.microsoft.com/office/drawing/2014/main" id="{70B8E04C-F888-C5F7-AB56-2ABBF209FA02}"/>
              </a:ext>
            </a:extLst>
          </p:cNvPr>
          <p:cNvSpPr/>
          <p:nvPr/>
        </p:nvSpPr>
        <p:spPr>
          <a:xfrm>
            <a:off x="-32657" y="9105901"/>
            <a:ext cx="1404257" cy="1170214"/>
          </a:xfrm>
          <a:custGeom>
            <a:avLst/>
            <a:gdLst/>
            <a:ahLst/>
            <a:cxnLst/>
            <a:rect l="l" t="t" r="r" b="b"/>
            <a:pathLst>
              <a:path w="1087854" h="826769">
                <a:moveTo>
                  <a:pt x="0" y="0"/>
                </a:moveTo>
                <a:lnTo>
                  <a:pt x="1087854" y="0"/>
                </a:lnTo>
                <a:lnTo>
                  <a:pt x="1087854" y="826769"/>
                </a:lnTo>
                <a:lnTo>
                  <a:pt x="0" y="826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Arrow: Pentagon 8">
            <a:extLst>
              <a:ext uri="{FF2B5EF4-FFF2-40B4-BE49-F238E27FC236}">
                <a16:creationId xmlns:a16="http://schemas.microsoft.com/office/drawing/2014/main" id="{8716BF92-51AB-6830-1A6B-AD7F51F0CC97}"/>
              </a:ext>
            </a:extLst>
          </p:cNvPr>
          <p:cNvSpPr/>
          <p:nvPr/>
        </p:nvSpPr>
        <p:spPr>
          <a:xfrm>
            <a:off x="-32657" y="1028701"/>
            <a:ext cx="9710057" cy="2057399"/>
          </a:xfrm>
          <a:prstGeom prst="homePlate">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2">
                    <a:lumMod val="50000"/>
                  </a:schemeClr>
                </a:solidFill>
                <a:latin typeface="Arial" panose="020B0604020202020204" pitchFamily="34" charset="0"/>
                <a:cs typeface="Arial" panose="020B0604020202020204" pitchFamily="34" charset="0"/>
              </a:rPr>
              <a:t>Tiết</a:t>
            </a:r>
            <a:r>
              <a:rPr lang="en-US" sz="8000" b="1" dirty="0">
                <a:solidFill>
                  <a:schemeClr val="tx2">
                    <a:lumMod val="50000"/>
                  </a:schemeClr>
                </a:solidFill>
                <a:latin typeface="Arial" panose="020B0604020202020204" pitchFamily="34" charset="0"/>
                <a:cs typeface="Arial" panose="020B0604020202020204" pitchFamily="34" charset="0"/>
              </a:rPr>
              <a:t> 1 + 2</a:t>
            </a:r>
          </a:p>
        </p:txBody>
      </p:sp>
      <p:sp>
        <p:nvSpPr>
          <p:cNvPr id="11" name="TextBox 10">
            <a:extLst>
              <a:ext uri="{FF2B5EF4-FFF2-40B4-BE49-F238E27FC236}">
                <a16:creationId xmlns:a16="http://schemas.microsoft.com/office/drawing/2014/main" id="{03AFC3F9-5BB1-4B13-72D7-5EC06C775C0A}"/>
              </a:ext>
            </a:extLst>
          </p:cNvPr>
          <p:cNvSpPr txBox="1"/>
          <p:nvPr/>
        </p:nvSpPr>
        <p:spPr>
          <a:xfrm>
            <a:off x="1600200" y="3162300"/>
            <a:ext cx="15316200" cy="3904017"/>
          </a:xfrm>
          <a:prstGeom prst="rect">
            <a:avLst/>
          </a:prstGeom>
          <a:noFill/>
        </p:spPr>
        <p:txBody>
          <a:bodyPr wrap="square">
            <a:spAutoFit/>
          </a:bodyPr>
          <a:lstStyle/>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a:t>
            </a:r>
          </a:p>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CUỐI HỌC KÌ 1</a:t>
            </a:r>
            <a:endParaRPr lang="en-US" sz="8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2AD2986F-EB1B-67F9-7317-2FE5B8FEE8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72538" y="7452175"/>
            <a:ext cx="11342923" cy="3090946"/>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914400" y="27214"/>
            <a:ext cx="16313142" cy="1319730"/>
            <a:chOff x="445571" y="1722299"/>
            <a:chExt cx="8156571" cy="659865"/>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algn="ctr" defTabSz="1828800">
                <a:defRPr/>
              </a:pPr>
              <a:endParaRPr lang="en-US" sz="3600" kern="0">
                <a:solidFill>
                  <a:srgbClr val="FFF8F8"/>
                </a:solidFill>
                <a:latin typeface="Arial" panose="020B0604020202020204" pitchFamily="34" charset="0"/>
                <a:cs typeface="Arial" panose="020B0604020202020204" pitchFamily="34" charset="0"/>
                <a:sym typeface="Arial"/>
              </a:endParaRPr>
            </a:p>
          </p:txBody>
        </p:sp>
        <p:pic>
          <p:nvPicPr>
            <p:cNvPr id="8" name="Picture 2" descr="https://cdn-icons-png.flaticon.com/128/5184/5184592.png">
              <a:extLst>
                <a:ext uri="{FF2B5EF4-FFF2-40B4-BE49-F238E27FC236}">
                  <a16:creationId xmlns:a16="http://schemas.microsoft.com/office/drawing/2014/main" id="{AF76801B-49BD-0122-81F7-1E0364C791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571" y="1722299"/>
              <a:ext cx="353942" cy="3539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noFill/>
          </p:spPr>
          <p:txBody>
            <a:bodyPr wrap="square" rtlCol="0">
              <a:spAutoFit/>
            </a:bodyPr>
            <a:lstStyle/>
            <a:p>
              <a:pPr algn="ctr" defTabSz="1828800">
                <a:defRPr/>
              </a:pPr>
              <a:r>
                <a:rPr lang="en-US" sz="5400" b="0" i="0" dirty="0">
                  <a:solidFill>
                    <a:srgbClr val="000000"/>
                  </a:solidFill>
                  <a:effectLst/>
                </a:rPr>
                <a:t>4. </a:t>
              </a:r>
              <a:r>
                <a:rPr lang="vi-VN" sz="5400" b="0" i="0" dirty="0">
                  <a:solidFill>
                    <a:srgbClr val="000000"/>
                  </a:solidFill>
                  <a:effectLst/>
                </a:rPr>
                <a:t>Đọc câu chuyện dưới đây và thực hiện yêu cầu.</a:t>
              </a:r>
              <a:endParaRPr lang="vi-VN" sz="5400" kern="0" dirty="0">
                <a:solidFill>
                  <a:sysClr val="windowText" lastClr="000000"/>
                </a:solidFill>
                <a:cs typeface="Arial" panose="020B0604020202020204" pitchFamily="34" charset="0"/>
                <a:sym typeface="Arial"/>
              </a:endParaRPr>
            </a:p>
          </p:txBody>
        </p:sp>
      </p:grpSp>
      <p:pic>
        <p:nvPicPr>
          <p:cNvPr id="3" name="Picture 2">
            <a:extLst>
              <a:ext uri="{FF2B5EF4-FFF2-40B4-BE49-F238E27FC236}">
                <a16:creationId xmlns:a16="http://schemas.microsoft.com/office/drawing/2014/main" id="{E95D530C-5379-4D2D-0150-116E9354BCC0}"/>
              </a:ext>
            </a:extLst>
          </p:cNvPr>
          <p:cNvPicPr>
            <a:picLocks noChangeAspect="1"/>
          </p:cNvPicPr>
          <p:nvPr/>
        </p:nvPicPr>
        <p:blipFill>
          <a:blip r:embed="rId5"/>
          <a:stretch>
            <a:fillRect/>
          </a:stretch>
        </p:blipFill>
        <p:spPr>
          <a:xfrm>
            <a:off x="4800600" y="1714499"/>
            <a:ext cx="8077200" cy="8249285"/>
          </a:xfrm>
          <a:prstGeom prst="rect">
            <a:avLst/>
          </a:prstGeom>
        </p:spPr>
      </p:pic>
    </p:spTree>
    <p:extLst>
      <p:ext uri="{BB962C8B-B14F-4D97-AF65-F5344CB8AC3E}">
        <p14:creationId xmlns:p14="http://schemas.microsoft.com/office/powerpoint/2010/main" val="9472164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107628"/>
            <a:chOff x="546975" y="1828350"/>
            <a:chExt cx="8055167" cy="55381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a. Tìm từ ngữ dùng để xưng hô của mèo con.</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75052F94-40DE-7C36-ECA3-F208068762AE}"/>
              </a:ext>
            </a:extLst>
          </p:cNvPr>
          <p:cNvPicPr>
            <a:picLocks noChangeAspect="1"/>
          </p:cNvPicPr>
          <p:nvPr/>
        </p:nvPicPr>
        <p:blipFill>
          <a:blip r:embed="rId6"/>
          <a:stretch>
            <a:fillRect/>
          </a:stretch>
        </p:blipFill>
        <p:spPr>
          <a:xfrm>
            <a:off x="990600" y="2933700"/>
            <a:ext cx="15534526" cy="2743200"/>
          </a:xfrm>
          <a:prstGeom prst="rect">
            <a:avLst/>
          </a:prstGeom>
        </p:spPr>
      </p:pic>
      <p:sp>
        <p:nvSpPr>
          <p:cNvPr id="11" name="Rectangle: Rounded Corners 10">
            <a:extLst>
              <a:ext uri="{FF2B5EF4-FFF2-40B4-BE49-F238E27FC236}">
                <a16:creationId xmlns:a16="http://schemas.microsoft.com/office/drawing/2014/main" id="{A04E19BE-2E57-B17A-C1C9-62415AB8FE14}"/>
              </a:ext>
            </a:extLst>
          </p:cNvPr>
          <p:cNvSpPr/>
          <p:nvPr/>
        </p:nvSpPr>
        <p:spPr>
          <a:xfrm>
            <a:off x="5943600" y="40005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con</a:t>
            </a:r>
          </a:p>
        </p:txBody>
      </p:sp>
      <p:sp>
        <p:nvSpPr>
          <p:cNvPr id="12" name="Rectangle: Rounded Corners 11">
            <a:extLst>
              <a:ext uri="{FF2B5EF4-FFF2-40B4-BE49-F238E27FC236}">
                <a16:creationId xmlns:a16="http://schemas.microsoft.com/office/drawing/2014/main" id="{64551939-0EA9-516D-4A2C-5F6FB153885A}"/>
              </a:ext>
            </a:extLst>
          </p:cNvPr>
          <p:cNvSpPr/>
          <p:nvPr/>
        </p:nvSpPr>
        <p:spPr>
          <a:xfrm>
            <a:off x="58674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mẹ</a:t>
            </a:r>
            <a:endParaRPr lang="en-US" sz="4800" b="1" dirty="0">
              <a:solidFill>
                <a:srgbClr val="FF0000"/>
              </a:solidFill>
            </a:endParaRPr>
          </a:p>
        </p:txBody>
      </p:sp>
      <p:sp>
        <p:nvSpPr>
          <p:cNvPr id="13" name="Rectangle: Rounded Corners 12">
            <a:extLst>
              <a:ext uri="{FF2B5EF4-FFF2-40B4-BE49-F238E27FC236}">
                <a16:creationId xmlns:a16="http://schemas.microsoft.com/office/drawing/2014/main" id="{BC9A8173-6541-C7D6-7538-E4F62DA965C6}"/>
              </a:ext>
            </a:extLst>
          </p:cNvPr>
          <p:cNvSpPr/>
          <p:nvPr/>
        </p:nvSpPr>
        <p:spPr>
          <a:xfrm>
            <a:off x="88392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4" name="Rectangle: Rounded Corners 13">
            <a:extLst>
              <a:ext uri="{FF2B5EF4-FFF2-40B4-BE49-F238E27FC236}">
                <a16:creationId xmlns:a16="http://schemas.microsoft.com/office/drawing/2014/main" id="{B9C46C12-DD81-3A9B-B51A-9636CF31351B}"/>
              </a:ext>
            </a:extLst>
          </p:cNvPr>
          <p:cNvSpPr/>
          <p:nvPr/>
        </p:nvSpPr>
        <p:spPr>
          <a:xfrm>
            <a:off x="89916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bác</a:t>
            </a:r>
            <a:endParaRPr lang="en-US" sz="4800" b="1" dirty="0">
              <a:solidFill>
                <a:srgbClr val="FF0000"/>
              </a:solidFill>
            </a:endParaRPr>
          </a:p>
        </p:txBody>
      </p:sp>
      <p:sp>
        <p:nvSpPr>
          <p:cNvPr id="15" name="Rectangle: Rounded Corners 14">
            <a:extLst>
              <a:ext uri="{FF2B5EF4-FFF2-40B4-BE49-F238E27FC236}">
                <a16:creationId xmlns:a16="http://schemas.microsoft.com/office/drawing/2014/main" id="{59D3237E-C3B3-3C8D-1C47-4710E9EB49BE}"/>
              </a:ext>
            </a:extLst>
          </p:cNvPr>
          <p:cNvSpPr/>
          <p:nvPr/>
        </p:nvSpPr>
        <p:spPr>
          <a:xfrm>
            <a:off x="112014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6" name="Rectangle: Rounded Corners 15">
            <a:extLst>
              <a:ext uri="{FF2B5EF4-FFF2-40B4-BE49-F238E27FC236}">
                <a16:creationId xmlns:a16="http://schemas.microsoft.com/office/drawing/2014/main" id="{04210D89-6A69-16C9-85E4-08068CCFA8E6}"/>
              </a:ext>
            </a:extLst>
          </p:cNvPr>
          <p:cNvSpPr/>
          <p:nvPr/>
        </p:nvSpPr>
        <p:spPr>
          <a:xfrm>
            <a:off x="113538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cô</a:t>
            </a:r>
            <a:endParaRPr lang="en-US" sz="4800" b="1" dirty="0">
              <a:solidFill>
                <a:srgbClr val="FF0000"/>
              </a:solidFill>
            </a:endParaRPr>
          </a:p>
        </p:txBody>
      </p:sp>
      <p:sp>
        <p:nvSpPr>
          <p:cNvPr id="17" name="Rectangle: Rounded Corners 16">
            <a:extLst>
              <a:ext uri="{FF2B5EF4-FFF2-40B4-BE49-F238E27FC236}">
                <a16:creationId xmlns:a16="http://schemas.microsoft.com/office/drawing/2014/main" id="{39B25328-E44C-C43F-B1C4-5EF50DD7FCD3}"/>
              </a:ext>
            </a:extLst>
          </p:cNvPr>
          <p:cNvSpPr/>
          <p:nvPr/>
        </p:nvSpPr>
        <p:spPr>
          <a:xfrm>
            <a:off x="140208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em</a:t>
            </a:r>
            <a:endParaRPr lang="en-US" sz="4800" b="1" dirty="0">
              <a:solidFill>
                <a:srgbClr val="FF0000"/>
              </a:solidFill>
            </a:endParaRPr>
          </a:p>
        </p:txBody>
      </p:sp>
      <p:sp>
        <p:nvSpPr>
          <p:cNvPr id="18" name="Rectangle: Rounded Corners 17">
            <a:extLst>
              <a:ext uri="{FF2B5EF4-FFF2-40B4-BE49-F238E27FC236}">
                <a16:creationId xmlns:a16="http://schemas.microsoft.com/office/drawing/2014/main" id="{64A55328-8150-72CB-996E-0AB0166D085D}"/>
              </a:ext>
            </a:extLst>
          </p:cNvPr>
          <p:cNvSpPr/>
          <p:nvPr/>
        </p:nvSpPr>
        <p:spPr>
          <a:xfrm>
            <a:off x="141732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anh</a:t>
            </a:r>
            <a:endParaRPr lang="en-US" sz="4800" b="1" dirty="0">
              <a:solidFill>
                <a:srgbClr val="FF0000"/>
              </a:solidFill>
            </a:endParaRPr>
          </a:p>
        </p:txBody>
      </p:sp>
    </p:spTree>
    <p:extLst>
      <p:ext uri="{BB962C8B-B14F-4D97-AF65-F5344CB8AC3E}">
        <p14:creationId xmlns:p14="http://schemas.microsoft.com/office/powerpoint/2010/main" val="32870926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811510"/>
            <a:chOff x="546975" y="1828350"/>
            <a:chExt cx="8055167" cy="64667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626260"/>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b. Tìm từ dùng để xưng hô trong câu dưới đây và cho biết từ đó chỉ ai?</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2324099"/>
            <a:ext cx="15894847" cy="7772401"/>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5089F872-2111-CA41-EDAC-92BC6D4DB6D9}"/>
              </a:ext>
            </a:extLst>
          </p:cNvPr>
          <p:cNvPicPr>
            <a:picLocks noChangeAspect="1"/>
          </p:cNvPicPr>
          <p:nvPr/>
        </p:nvPicPr>
        <p:blipFill>
          <a:blip r:embed="rId2"/>
          <a:stretch>
            <a:fillRect/>
          </a:stretch>
        </p:blipFill>
        <p:spPr>
          <a:xfrm>
            <a:off x="1981200" y="2781299"/>
            <a:ext cx="13639800" cy="1608797"/>
          </a:xfrm>
          <a:prstGeom prst="rect">
            <a:avLst/>
          </a:prstGeom>
        </p:spPr>
      </p:pic>
      <p:sp>
        <p:nvSpPr>
          <p:cNvPr id="8" name="Rectangle 7">
            <a:extLst>
              <a:ext uri="{FF2B5EF4-FFF2-40B4-BE49-F238E27FC236}">
                <a16:creationId xmlns:a16="http://schemas.microsoft.com/office/drawing/2014/main" id="{7A6BDC64-AB40-CD77-4FA4-E27510B8E5F3}"/>
              </a:ext>
            </a:extLst>
          </p:cNvPr>
          <p:cNvSpPr/>
          <p:nvPr/>
        </p:nvSpPr>
        <p:spPr>
          <a:xfrm>
            <a:off x="5105400" y="3162300"/>
            <a:ext cx="2209800" cy="8382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BC08FCCE-63B9-B35F-38A2-04B98FE978EE}"/>
              </a:ext>
            </a:extLst>
          </p:cNvPr>
          <p:cNvSpPr/>
          <p:nvPr/>
        </p:nvSpPr>
        <p:spPr>
          <a:xfrm>
            <a:off x="5867400" y="4152900"/>
            <a:ext cx="838200" cy="1066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0C48D22-B96D-EC52-01EA-F0A3E3179CD3}"/>
              </a:ext>
            </a:extLst>
          </p:cNvPr>
          <p:cNvSpPr txBox="1"/>
          <p:nvPr/>
        </p:nvSpPr>
        <p:spPr>
          <a:xfrm>
            <a:off x="2590800" y="5448300"/>
            <a:ext cx="7696200" cy="1200329"/>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Đây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đầu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dùng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chỉ</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mình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bầy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trong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330069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39139" y="-1790700"/>
            <a:ext cx="3370411" cy="5408085"/>
          </a:xfrm>
          <a:custGeom>
            <a:avLst/>
            <a:gdLst/>
            <a:ahLst/>
            <a:cxnLst/>
            <a:rect l="l" t="t" r="r" b="b"/>
            <a:pathLst>
              <a:path w="2310727" h="5408085">
                <a:moveTo>
                  <a:pt x="0" y="0"/>
                </a:moveTo>
                <a:lnTo>
                  <a:pt x="2310727" y="0"/>
                </a:lnTo>
                <a:lnTo>
                  <a:pt x="2310727" y="5408086"/>
                </a:lnTo>
                <a:lnTo>
                  <a:pt x="0" y="5408086"/>
                </a:lnTo>
                <a:lnTo>
                  <a:pt x="0" y="0"/>
                </a:lnTo>
                <a:close/>
              </a:path>
            </a:pathLst>
          </a:custGeom>
          <a:solidFill>
            <a:schemeClr val="accent6">
              <a:lumMod val="20000"/>
              <a:lumOff val="80000"/>
            </a:schemeClr>
          </a:solidFill>
        </p:spPr>
        <p:txBody>
          <a:bodyPr/>
          <a:lstStyle/>
          <a:p>
            <a:endParaRPr lang="en-US"/>
          </a:p>
        </p:txBody>
      </p:sp>
      <p:sp>
        <p:nvSpPr>
          <p:cNvPr id="8" name="Freeform 8"/>
          <p:cNvSpPr/>
          <p:nvPr/>
        </p:nvSpPr>
        <p:spPr>
          <a:xfrm rot="3938423">
            <a:off x="17527138" y="-179026"/>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31F95714-5459-F688-E7D4-136CCD33E0E5}"/>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041"/>
          <a:stretch>
            <a:fillRect/>
          </a:stretch>
        </p:blipFill>
        <p:spPr>
          <a:xfrm>
            <a:off x="4256436" y="-345015"/>
            <a:ext cx="12736164" cy="3812115"/>
          </a:xfrm>
          <a:prstGeom prst="rect">
            <a:avLst/>
          </a:prstGeom>
        </p:spPr>
      </p:pic>
      <p:sp>
        <p:nvSpPr>
          <p:cNvPr id="6" name="TextBox 5">
            <a:extLst>
              <a:ext uri="{FF2B5EF4-FFF2-40B4-BE49-F238E27FC236}">
                <a16:creationId xmlns:a16="http://schemas.microsoft.com/office/drawing/2014/main" id="{734BA1D1-698A-85A1-1244-884653A16BBE}"/>
              </a:ext>
            </a:extLst>
          </p:cNvPr>
          <p:cNvSpPr txBox="1"/>
          <p:nvPr/>
        </p:nvSpPr>
        <p:spPr>
          <a:xfrm>
            <a:off x="5334000" y="1181100"/>
            <a:ext cx="10538591" cy="2123658"/>
          </a:xfrm>
          <a:prstGeom prst="rect">
            <a:avLst/>
          </a:prstGeom>
          <a:noFill/>
        </p:spPr>
        <p:txBody>
          <a:bodyPr wrap="square">
            <a:spAutoFit/>
          </a:bodyPr>
          <a:lstStyle/>
          <a:p>
            <a:pPr marR="0" algn="just">
              <a:spcBef>
                <a:spcPts val="0"/>
              </a:spcBef>
              <a:spcAft>
                <a:spcPts val="0"/>
              </a:spcAft>
            </a:pPr>
            <a:r>
              <a:rPr lang="vi-VN" sz="4400" dirty="0">
                <a:ea typeface="Calibri" panose="020F0502020204030204" pitchFamily="34" charset="0"/>
                <a:cs typeface="Arial" panose="020B0604020202020204" pitchFamily="34" charset="0"/>
              </a:rPr>
              <a:t>Kể tên 4 chủ điểm đã học ở học kì I và cho biết mỗi chủ điểm giúp em có thêm những hiểu biết gì về cuộc sống.</a:t>
            </a:r>
            <a:endParaRPr lang="vi-VN" sz="4400" dirty="0">
              <a:latin typeface="Arial" panose="020B0604020202020204" pitchFamily="34" charset="0"/>
              <a:ea typeface="Calibri" panose="020F0502020204030204" pitchFamily="34" charset="0"/>
              <a:cs typeface="Arial" panose="020B0604020202020204" pitchFamily="34" charset="0"/>
            </a:endParaRPr>
          </a:p>
        </p:txBody>
      </p:sp>
      <p:sp>
        <p:nvSpPr>
          <p:cNvPr id="11" name="TextBox 20">
            <a:extLst>
              <a:ext uri="{FF2B5EF4-FFF2-40B4-BE49-F238E27FC236}">
                <a16:creationId xmlns:a16="http://schemas.microsoft.com/office/drawing/2014/main" id="{E76A2F8C-F7D0-57A8-E4F2-9CB73C7CBB4D}"/>
              </a:ext>
            </a:extLst>
          </p:cNvPr>
          <p:cNvSpPr txBox="1"/>
          <p:nvPr/>
        </p:nvSpPr>
        <p:spPr>
          <a:xfrm>
            <a:off x="223003" y="631197"/>
            <a:ext cx="2846125" cy="890180"/>
          </a:xfrm>
          <a:prstGeom prst="rect">
            <a:avLst/>
          </a:prstGeom>
        </p:spPr>
        <p:txBody>
          <a:bodyPr wrap="square" lIns="0" tIns="0" rIns="0" bIns="0" rtlCol="0" anchor="t">
            <a:spAutoFit/>
          </a:bodyPr>
          <a:lstStyle/>
          <a:p>
            <a:pPr algn="ctr">
              <a:lnSpc>
                <a:spcPct val="150000"/>
              </a:lnSpc>
            </a:pPr>
            <a:r>
              <a:rPr lang="en-US"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BÀI 1</a:t>
            </a:r>
            <a:endParaRPr lang="vi-VN"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62974F-0894-9D88-BB6F-27202BDA859C}"/>
              </a:ext>
            </a:extLst>
          </p:cNvPr>
          <p:cNvPicPr>
            <a:picLocks noChangeAspect="1"/>
          </p:cNvPicPr>
          <p:nvPr/>
        </p:nvPicPr>
        <p:blipFill>
          <a:blip r:embed="rId6"/>
          <a:stretch>
            <a:fillRect/>
          </a:stretch>
        </p:blipFill>
        <p:spPr>
          <a:xfrm>
            <a:off x="1447800" y="4229100"/>
            <a:ext cx="10480486" cy="4924425"/>
          </a:xfrm>
          <a:prstGeom prst="rect">
            <a:avLst/>
          </a:prstGeom>
        </p:spPr>
      </p:pic>
    </p:spTree>
    <p:extLst>
      <p:ext uri="{BB962C8B-B14F-4D97-AF65-F5344CB8AC3E}">
        <p14:creationId xmlns:p14="http://schemas.microsoft.com/office/powerpoint/2010/main" val="2004735243"/>
      </p:ext>
    </p:extLst>
  </p:cSld>
  <p:clrMapOvr>
    <a:masterClrMapping/>
  </p:clrMapOvr>
  <mc:AlternateContent xmlns:mc="http://schemas.openxmlformats.org/markup-compatibility/2006" xmlns:p15="http://schemas.microsoft.com/office/powerpoint/2012/main">
    <mc:Choice Requires="p15">
      <p:transition spd="med">
        <p15:prstTrans prst="prestig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algn="just" defTabSz="1828800">
              <a:lnSpc>
                <a:spcPct val="150000"/>
              </a:lnSpc>
            </a:pPr>
            <a:r>
              <a:rPr lang="vi-VN" sz="4400" b="1" kern="0" dirty="0">
                <a:solidFill>
                  <a:srgbClr val="000000"/>
                </a:solidFill>
                <a:cs typeface="Arial" panose="020B0604020202020204" pitchFamily="34" charset="0"/>
                <a:sym typeface="Arial"/>
              </a:rPr>
              <a:t>Chủ điểm 1. </a:t>
            </a:r>
            <a:r>
              <a:rPr lang="vi-VN" sz="4400" kern="0" dirty="0">
                <a:solidFill>
                  <a:srgbClr val="000000"/>
                </a:solidFill>
                <a:cs typeface="Arial" panose="020B0604020202020204" pitchFamily="34" charset="0"/>
                <a:sym typeface="Arial"/>
              </a:rPr>
              <a:t>Thế giới tu</a:t>
            </a:r>
            <a:r>
              <a:rPr lang="en-US" sz="4400" kern="0" dirty="0">
                <a:solidFill>
                  <a:srgbClr val="000000"/>
                </a:solidFill>
                <a:cs typeface="Arial" panose="020B0604020202020204" pitchFamily="34" charset="0"/>
                <a:sym typeface="Arial"/>
              </a:rPr>
              <a:t>ổ</a:t>
            </a:r>
            <a:r>
              <a:rPr lang="vi-VN" sz="4400" kern="0" dirty="0">
                <a:solidFill>
                  <a:srgbClr val="000000"/>
                </a:solidFill>
                <a:cs typeface="Arial" panose="020B0604020202020204" pitchFamily="34" charset="0"/>
                <a:sym typeface="Arial"/>
              </a:rPr>
              <a:t>i thơ, bàn về niềm vui trong mỗi cá nhân, những trò chơi tuổi thơ, giờ học vui vẻ trên lớp, tình bạn tuổi học trò va những xúc cảm cá nhân,...</a:t>
            </a:r>
            <a:endParaRPr lang="vi-VN" sz="4400" kern="0" dirty="0">
              <a:solidFill>
                <a:srgbClr val="000000"/>
              </a:solidFill>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algn="ctr" defTabSz="1828800">
              <a:defRPr/>
            </a:pPr>
            <a:endParaRPr lang="en-US" sz="3600" kern="0">
              <a:solidFill>
                <a:srgbClr val="191919"/>
              </a:solidFill>
              <a:latin typeface="Arial"/>
              <a:cs typeface="Arial"/>
              <a:sym typeface="Arial"/>
            </a:endParaRPr>
          </a:p>
        </p:txBody>
      </p:sp>
      <p:pic>
        <p:nvPicPr>
          <p:cNvPr id="4" name="Picture 3">
            <a:extLst>
              <a:ext uri="{FF2B5EF4-FFF2-40B4-BE49-F238E27FC236}">
                <a16:creationId xmlns:a16="http://schemas.microsoft.com/office/drawing/2014/main" id="{2DD38C9B-8F11-29F5-61DA-90F3A21084D1}"/>
              </a:ext>
            </a:extLst>
          </p:cNvPr>
          <p:cNvPicPr>
            <a:picLocks noChangeAspect="1"/>
          </p:cNvPicPr>
          <p:nvPr/>
        </p:nvPicPr>
        <p:blipFill>
          <a:blip r:embed="rId2"/>
          <a:stretch>
            <a:fillRect/>
          </a:stretch>
        </p:blipFill>
        <p:spPr>
          <a:xfrm>
            <a:off x="457200" y="1562100"/>
            <a:ext cx="5144552" cy="716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800" b="1" kern="0" dirty="0">
                <a:solidFill>
                  <a:srgbClr val="000000"/>
                </a:solidFill>
                <a:cs typeface="Arial" panose="020B0604020202020204" pitchFamily="34" charset="0"/>
                <a:sym typeface="Arial"/>
              </a:rPr>
              <a:t>Chủ điểm 2</a:t>
            </a:r>
            <a:r>
              <a:rPr lang="en-US" sz="4800" b="1" kern="0" dirty="0">
                <a:solidFill>
                  <a:srgbClr val="000000"/>
                </a:solidFill>
                <a:cs typeface="Arial" panose="020B0604020202020204" pitchFamily="34" charset="0"/>
                <a:sym typeface="Arial"/>
              </a:rPr>
              <a:t>:</a:t>
            </a:r>
            <a:r>
              <a:rPr lang="vi-VN" sz="4800" b="1" kern="0" dirty="0">
                <a:solidFill>
                  <a:srgbClr val="000000"/>
                </a:solidFill>
                <a:cs typeface="Arial" panose="020B0604020202020204" pitchFamily="34" charset="0"/>
                <a:sym typeface="Arial"/>
              </a:rPr>
              <a:t> </a:t>
            </a:r>
            <a:r>
              <a:rPr lang="vi-VN" sz="4800" kern="0" dirty="0">
                <a:solidFill>
                  <a:srgbClr val="000000"/>
                </a:solidFill>
                <a:cs typeface="Arial" panose="020B0604020202020204" pitchFamily="34" charset="0"/>
                <a:sym typeface="Arial"/>
              </a:rPr>
              <a:t>Thiên nhiên kì thú, nói về vẻ đẹp đầy bí ẩn và lí thú của rừng, của biển, đất trời, cỏ cây, muông thú, hang động,...</a:t>
            </a:r>
            <a:endParaRPr kumimoji="0" lang="vi-VN" sz="48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D1CA18E1-FC3F-EE7B-FCB1-658952E2630D}"/>
              </a:ext>
            </a:extLst>
          </p:cNvPr>
          <p:cNvPicPr>
            <a:picLocks noChangeAspect="1"/>
          </p:cNvPicPr>
          <p:nvPr/>
        </p:nvPicPr>
        <p:blipFill>
          <a:blip r:embed="rId2"/>
          <a:stretch>
            <a:fillRect/>
          </a:stretch>
        </p:blipFill>
        <p:spPr>
          <a:xfrm>
            <a:off x="381000" y="1409700"/>
            <a:ext cx="5401862" cy="7543800"/>
          </a:xfrm>
          <a:prstGeom prst="rect">
            <a:avLst/>
          </a:prstGeom>
        </p:spPr>
      </p:pic>
    </p:spTree>
    <p:extLst>
      <p:ext uri="{BB962C8B-B14F-4D97-AF65-F5344CB8AC3E}">
        <p14:creationId xmlns:p14="http://schemas.microsoft.com/office/powerpoint/2010/main" val="24368589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400" b="1" kern="0" dirty="0">
                <a:solidFill>
                  <a:srgbClr val="000000"/>
                </a:solidFill>
                <a:cs typeface="Arial" panose="020B0604020202020204" pitchFamily="34" charset="0"/>
                <a:sym typeface="Arial"/>
              </a:rPr>
              <a:t>Chủ điểm 3. </a:t>
            </a:r>
            <a:r>
              <a:rPr lang="vi-VN" sz="4400" kern="0" dirty="0">
                <a:solidFill>
                  <a:srgbClr val="000000"/>
                </a:solidFill>
                <a:cs typeface="Arial" panose="020B0604020202020204" pitchFamily="34" charset="0"/>
                <a:sym typeface="Arial"/>
              </a:rPr>
              <a:t>Trên con đường học tập, nói về hành trình đi tìm kiếm tri thức và phát triển bản thân, quá trình hoàn thiện của mỗi cá nhân, bài học về sự thành công của những người nổi tiếng,...</a:t>
            </a:r>
            <a:endParaRPr kumimoji="0" lang="vi-VN" sz="44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9E0225F7-CFA1-8344-5766-5793FDF1E657}"/>
              </a:ext>
            </a:extLst>
          </p:cNvPr>
          <p:cNvPicPr>
            <a:picLocks noChangeAspect="1"/>
          </p:cNvPicPr>
          <p:nvPr/>
        </p:nvPicPr>
        <p:blipFill>
          <a:blip r:embed="rId6"/>
          <a:stretch>
            <a:fillRect/>
          </a:stretch>
        </p:blipFill>
        <p:spPr>
          <a:xfrm>
            <a:off x="304800" y="1181100"/>
            <a:ext cx="5488607" cy="7848600"/>
          </a:xfrm>
          <a:prstGeom prst="rect">
            <a:avLst/>
          </a:prstGeom>
        </p:spPr>
      </p:pic>
    </p:spTree>
    <p:extLst>
      <p:ext uri="{BB962C8B-B14F-4D97-AF65-F5344CB8AC3E}">
        <p14:creationId xmlns:p14="http://schemas.microsoft.com/office/powerpoint/2010/main" val="284694115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5400" b="1" kern="0" dirty="0">
                <a:solidFill>
                  <a:srgbClr val="000000"/>
                </a:solidFill>
                <a:latin typeface="Calibri" panose="020F0502020204030204" pitchFamily="34" charset="0"/>
                <a:cs typeface="Calibri" panose="020F0502020204030204" pitchFamily="34" charset="0"/>
                <a:sym typeface="Arial"/>
              </a:rPr>
              <a:t>Chủ điểm 4. </a:t>
            </a:r>
            <a:r>
              <a:rPr lang="vi-VN" sz="5400" kern="0" dirty="0">
                <a:solidFill>
                  <a:srgbClr val="000000"/>
                </a:solidFill>
                <a:latin typeface="Calibri" panose="020F0502020204030204" pitchFamily="34" charset="0"/>
                <a:cs typeface="Calibri" panose="020F0502020204030204" pitchFamily="34" charset="0"/>
                <a:sym typeface="Arial"/>
              </a:rPr>
              <a:t>Nghệ thuật muôn màu</a:t>
            </a:r>
            <a:r>
              <a:rPr lang="en-US" sz="5400" kern="0" dirty="0">
                <a:solidFill>
                  <a:srgbClr val="000000"/>
                </a:solidFill>
                <a:latin typeface="Calibri" panose="020F0502020204030204" pitchFamily="34" charset="0"/>
                <a:cs typeface="Calibri" panose="020F0502020204030204" pitchFamily="34" charset="0"/>
                <a:sym typeface="Arial"/>
              </a:rPr>
              <a:t>:</a:t>
            </a:r>
            <a:r>
              <a:rPr lang="vi-VN" sz="5400" kern="0" dirty="0">
                <a:solidFill>
                  <a:srgbClr val="000000"/>
                </a:solidFill>
                <a:latin typeface="Calibri" panose="020F0502020204030204" pitchFamily="34" charset="0"/>
                <a:cs typeface="Calibri" panose="020F0502020204030204" pitchFamily="34" charset="0"/>
                <a:sym typeface="Arial"/>
              </a:rPr>
              <a:t> phản ánh vẻ đẹp của th</a:t>
            </a:r>
            <a:r>
              <a:rPr lang="en-US" sz="5400" kern="0" dirty="0">
                <a:solidFill>
                  <a:srgbClr val="000000"/>
                </a:solidFill>
                <a:latin typeface="Calibri" panose="020F0502020204030204" pitchFamily="34" charset="0"/>
                <a:cs typeface="Calibri" panose="020F0502020204030204" pitchFamily="34" charset="0"/>
                <a:sym typeface="Arial"/>
              </a:rPr>
              <a:t>ế</a:t>
            </a:r>
            <a:r>
              <a:rPr lang="vi-VN" sz="5400" kern="0" dirty="0">
                <a:solidFill>
                  <a:srgbClr val="000000"/>
                </a:solidFill>
                <a:latin typeface="Calibri" panose="020F0502020204030204" pitchFamily="34" charset="0"/>
                <a:cs typeface="Calibri" panose="020F0502020204030204" pitchFamily="34" charset="0"/>
                <a:sym typeface="Arial"/>
              </a:rPr>
              <a:t> giới của hội hoạ, âm nhạc, điện ảnh, văn chương,...</a:t>
            </a:r>
            <a:endParaRPr kumimoji="0" lang="vi-VN" sz="5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7E26E0BD-7E3B-9F82-9AC9-0615750EF670}"/>
              </a:ext>
            </a:extLst>
          </p:cNvPr>
          <p:cNvPicPr>
            <a:picLocks noChangeAspect="1"/>
          </p:cNvPicPr>
          <p:nvPr/>
        </p:nvPicPr>
        <p:blipFill>
          <a:blip r:embed="rId2"/>
          <a:stretch>
            <a:fillRect/>
          </a:stretch>
        </p:blipFill>
        <p:spPr>
          <a:xfrm>
            <a:off x="228600" y="1181100"/>
            <a:ext cx="5412535" cy="7772400"/>
          </a:xfrm>
          <a:prstGeom prst="rect">
            <a:avLst/>
          </a:prstGeom>
        </p:spPr>
      </p:pic>
    </p:spTree>
    <p:extLst>
      <p:ext uri="{BB962C8B-B14F-4D97-AF65-F5344CB8AC3E}">
        <p14:creationId xmlns:p14="http://schemas.microsoft.com/office/powerpoint/2010/main" val="32127967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1A28D1E-4AD5-5237-59BE-8A0119D9DCC6}"/>
              </a:ext>
            </a:extLst>
          </p:cNvPr>
          <p:cNvGrpSpPr/>
          <p:nvPr/>
        </p:nvGrpSpPr>
        <p:grpSpPr>
          <a:xfrm>
            <a:off x="6934200" y="1028700"/>
            <a:ext cx="11506200" cy="8001000"/>
            <a:chOff x="-945467" y="1159553"/>
            <a:chExt cx="5736552" cy="3746988"/>
          </a:xfrm>
        </p:grpSpPr>
        <p:sp>
          <p:nvSpPr>
            <p:cNvPr id="23" name="Line Callout 1 (Border and Accent Bar) 3">
              <a:extLst>
                <a:ext uri="{FF2B5EF4-FFF2-40B4-BE49-F238E27FC236}">
                  <a16:creationId xmlns:a16="http://schemas.microsoft.com/office/drawing/2014/main" id="{250F5104-93B0-200F-6CD2-05BEA2C05FB8}"/>
                </a:ext>
              </a:extLst>
            </p:cNvPr>
            <p:cNvSpPr/>
            <p:nvPr/>
          </p:nvSpPr>
          <p:spPr>
            <a:xfrm>
              <a:off x="-945467" y="1932531"/>
              <a:ext cx="5736552" cy="2974010"/>
            </a:xfrm>
            <a:prstGeom prst="roundRect">
              <a:avLst/>
            </a:prstGeom>
            <a:solidFill>
              <a:srgbClr val="FFFBE1"/>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i="0" dirty="0">
                  <a:solidFill>
                    <a:srgbClr val="000000"/>
                  </a:solidFill>
                  <a:effectLst/>
                  <a:latin typeface="Calibri" panose="020F0502020204030204" pitchFamily="34" charset="0"/>
                  <a:cs typeface="Calibri" panose="020F0502020204030204" pitchFamily="34" charset="0"/>
                </a:rPr>
                <a:t>Đọc một câu chuyện hoặc bài thơ trong các chủ điểm đã học và trả lời câu hỏi.</a:t>
              </a:r>
            </a:p>
            <a:p>
              <a:pPr algn="just"/>
              <a:r>
                <a:rPr lang="vi-VN" sz="4800" b="0" i="0" dirty="0">
                  <a:solidFill>
                    <a:srgbClr val="000000"/>
                  </a:solidFill>
                  <a:effectLst/>
                  <a:latin typeface="Calibri" panose="020F0502020204030204" pitchFamily="34" charset="0"/>
                  <a:cs typeface="Calibri" panose="020F0502020204030204" pitchFamily="34" charset="0"/>
                </a:rPr>
                <a:t>a. Bài đọc thuộc chủ điểm nào? Tác giả là ai?</a:t>
              </a:r>
            </a:p>
            <a:p>
              <a:pPr algn="just"/>
              <a:r>
                <a:rPr lang="vi-VN" sz="4800" b="0" i="0" dirty="0">
                  <a:solidFill>
                    <a:srgbClr val="000000"/>
                  </a:solidFill>
                  <a:effectLst/>
                  <a:latin typeface="Calibri" panose="020F0502020204030204" pitchFamily="34" charset="0"/>
                  <a:cs typeface="Calibri" panose="020F0502020204030204" pitchFamily="34" charset="0"/>
                </a:rPr>
                <a:t>b. Nội dung chính của bài đọc là gì?</a:t>
              </a:r>
            </a:p>
            <a:p>
              <a:pPr algn="just"/>
              <a:r>
                <a:rPr lang="vi-VN" sz="4800" b="0" i="0" dirty="0">
                  <a:solidFill>
                    <a:srgbClr val="000000"/>
                  </a:solidFill>
                  <a:effectLst/>
                  <a:latin typeface="Calibri" panose="020F0502020204030204" pitchFamily="34" charset="0"/>
                  <a:cs typeface="Calibri" panose="020F0502020204030204" pitchFamily="34" charset="0"/>
                </a:rPr>
                <a:t>c. Điều gì trong bài đọc gây ấn tượng đối với em?</a:t>
              </a:r>
            </a:p>
          </p:txBody>
        </p:sp>
        <p:pic>
          <p:nvPicPr>
            <p:cNvPr id="24" name="Picture 2">
              <a:extLst>
                <a:ext uri="{FF2B5EF4-FFF2-40B4-BE49-F238E27FC236}">
                  <a16:creationId xmlns:a16="http://schemas.microsoft.com/office/drawing/2014/main" id="{C94F65CB-8AD9-9324-1912-3F4C48EB91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2597" y="1159553"/>
              <a:ext cx="963592" cy="990609"/>
            </a:xfrm>
            <a:prstGeom prst="rect">
              <a:avLst/>
            </a:prstGeom>
          </p:spPr>
        </p:pic>
      </p:grpSp>
      <p:grpSp>
        <p:nvGrpSpPr>
          <p:cNvPr id="29" name="Group 28">
            <a:extLst>
              <a:ext uri="{FF2B5EF4-FFF2-40B4-BE49-F238E27FC236}">
                <a16:creationId xmlns:a16="http://schemas.microsoft.com/office/drawing/2014/main" id="{D18F9CF3-B7EF-5D04-74D3-80767165BCB9}"/>
              </a:ext>
            </a:extLst>
          </p:cNvPr>
          <p:cNvGrpSpPr/>
          <p:nvPr/>
        </p:nvGrpSpPr>
        <p:grpSpPr>
          <a:xfrm>
            <a:off x="4648200" y="0"/>
            <a:ext cx="8686800" cy="1028700"/>
            <a:chOff x="4812282" y="831974"/>
            <a:chExt cx="8686800" cy="1537356"/>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537356"/>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4">
                <a:extLst>
                  <a:ext uri="{96DAC541-7B7A-43D3-8B79-37D633B846F1}">
                    <asvg:svgBlip xmlns:asvg="http://schemas.microsoft.com/office/drawing/2016/SVG/main" r:embed="rId5"/>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345682" y="864510"/>
              <a:ext cx="7696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54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2</a:t>
              </a:r>
            </a:p>
          </p:txBody>
        </p:sp>
      </p:grpSp>
    </p:spTree>
    <p:extLst>
      <p:ext uri="{BB962C8B-B14F-4D97-AF65-F5344CB8AC3E}">
        <p14:creationId xmlns:p14="http://schemas.microsoft.com/office/powerpoint/2010/main" val="368900405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367221" y="209958"/>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9">
            <a:extLst>
              <a:ext uri="{FF2B5EF4-FFF2-40B4-BE49-F238E27FC236}">
                <a16:creationId xmlns:a16="http://schemas.microsoft.com/office/drawing/2014/main" id="{36E1916E-C2FF-3849-2870-F664CEF62467}"/>
              </a:ext>
            </a:extLst>
          </p:cNvPr>
          <p:cNvSpPr/>
          <p:nvPr/>
        </p:nvSpPr>
        <p:spPr>
          <a:xfrm rot="-1818335">
            <a:off x="116625" y="-52296"/>
            <a:ext cx="1349939" cy="146555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DD7FD70-BE82-6328-DC85-78A37FD3B9B2}"/>
              </a:ext>
            </a:extLst>
          </p:cNvPr>
          <p:cNvGrpSpPr/>
          <p:nvPr/>
        </p:nvGrpSpPr>
        <p:grpSpPr>
          <a:xfrm>
            <a:off x="656680" y="496534"/>
            <a:ext cx="16974640" cy="1730490"/>
            <a:chOff x="288574" y="189929"/>
            <a:chExt cx="8668840" cy="865245"/>
          </a:xfrm>
        </p:grpSpPr>
        <p:sp>
          <p:nvSpPr>
            <p:cNvPr id="4" name="Google Shape;1250;p59">
              <a:extLst>
                <a:ext uri="{FF2B5EF4-FFF2-40B4-BE49-F238E27FC236}">
                  <a16:creationId xmlns:a16="http://schemas.microsoft.com/office/drawing/2014/main" id="{883FB55A-A2F0-8DD1-0963-CA2C7CF2C9DC}"/>
                </a:ext>
              </a:extLst>
            </p:cNvPr>
            <p:cNvSpPr/>
            <p:nvPr/>
          </p:nvSpPr>
          <p:spPr>
            <a:xfrm>
              <a:off x="497091" y="363731"/>
              <a:ext cx="8274575" cy="605100"/>
            </a:xfrm>
            <a:prstGeom prst="roundRect">
              <a:avLst>
                <a:gd name="adj" fmla="val 16667"/>
              </a:avLst>
            </a:prstGeom>
            <a:solidFill>
              <a:schemeClr val="accent6">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311C8A85-A897-1C1A-005B-C6E868155359}"/>
                </a:ext>
              </a:extLst>
            </p:cNvPr>
            <p:cNvGrpSpPr/>
            <p:nvPr/>
          </p:nvGrpSpPr>
          <p:grpSpPr>
            <a:xfrm>
              <a:off x="288574" y="189929"/>
              <a:ext cx="543942" cy="832810"/>
              <a:chOff x="4156067" y="3302612"/>
              <a:chExt cx="832097" cy="1274188"/>
            </a:xfrm>
          </p:grpSpPr>
          <p:sp>
            <p:nvSpPr>
              <p:cNvPr id="17" name="Google Shape;2309;p68">
                <a:extLst>
                  <a:ext uri="{FF2B5EF4-FFF2-40B4-BE49-F238E27FC236}">
                    <a16:creationId xmlns:a16="http://schemas.microsoft.com/office/drawing/2014/main" id="{8C6F8914-423F-C918-3432-0006A37C3526}"/>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8" name="Google Shape;2310;p68">
                <a:extLst>
                  <a:ext uri="{FF2B5EF4-FFF2-40B4-BE49-F238E27FC236}">
                    <a16:creationId xmlns:a16="http://schemas.microsoft.com/office/drawing/2014/main" id="{47DE07CE-F426-1478-7781-ACCA41D9D96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1;p68">
                <a:extLst>
                  <a:ext uri="{FF2B5EF4-FFF2-40B4-BE49-F238E27FC236}">
                    <a16:creationId xmlns:a16="http://schemas.microsoft.com/office/drawing/2014/main" id="{002A205A-9D09-3171-C648-39B04AA645B3}"/>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6" name="Google Shape;2312;p68">
              <a:extLst>
                <a:ext uri="{FF2B5EF4-FFF2-40B4-BE49-F238E27FC236}">
                  <a16:creationId xmlns:a16="http://schemas.microsoft.com/office/drawing/2014/main" id="{E1C94BFE-4383-5AC5-1D38-0E2798E8B183}"/>
                </a:ext>
              </a:extLst>
            </p:cNvPr>
            <p:cNvGrpSpPr/>
            <p:nvPr/>
          </p:nvGrpSpPr>
          <p:grpSpPr>
            <a:xfrm>
              <a:off x="8413472" y="222364"/>
              <a:ext cx="543942" cy="832810"/>
              <a:chOff x="4156067" y="3302612"/>
              <a:chExt cx="832097" cy="1274188"/>
            </a:xfrm>
          </p:grpSpPr>
          <p:sp>
            <p:nvSpPr>
              <p:cNvPr id="12" name="Google Shape;2313;p68">
                <a:extLst>
                  <a:ext uri="{FF2B5EF4-FFF2-40B4-BE49-F238E27FC236}">
                    <a16:creationId xmlns:a16="http://schemas.microsoft.com/office/drawing/2014/main" id="{5CF5D7EB-3CC4-8646-ECBC-5BC410372D8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4" name="Google Shape;2314;p68">
                <a:extLst>
                  <a:ext uri="{FF2B5EF4-FFF2-40B4-BE49-F238E27FC236}">
                    <a16:creationId xmlns:a16="http://schemas.microsoft.com/office/drawing/2014/main" id="{19A2D965-4919-227B-E4C0-BD80B68F259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999858DC-7AE2-EA6B-F062-4D13822BEE44}"/>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45C7DE67-D154-3DDC-D8DE-8D8E20458F29}"/>
                </a:ext>
              </a:extLst>
            </p:cNvPr>
            <p:cNvSpPr txBox="1"/>
            <p:nvPr/>
          </p:nvSpPr>
          <p:spPr>
            <a:xfrm>
              <a:off x="780444" y="473314"/>
              <a:ext cx="7605875" cy="461665"/>
            </a:xfrm>
            <a:prstGeom prst="rect">
              <a:avLst/>
            </a:prstGeom>
            <a:noFill/>
          </p:spPr>
          <p:txBody>
            <a:bodyPr wrap="square">
              <a:spAutoFit/>
            </a:bodyPr>
            <a:lstStyle/>
            <a:p>
              <a:pPr algn="ctr" defTabSz="1828800">
                <a:defRPr/>
              </a:pPr>
              <a:r>
                <a:rPr lang="en-US" sz="5400" b="1" kern="0" dirty="0" err="1">
                  <a:solidFill>
                    <a:srgbClr val="002060"/>
                  </a:solidFill>
                  <a:latin typeface="Arial" panose="020B0604020202020204" pitchFamily="34" charset="0"/>
                  <a:cs typeface="Arial" panose="020B0604020202020204" pitchFamily="34" charset="0"/>
                  <a:sym typeface="Arial"/>
                </a:rPr>
                <a:t>Ví</a:t>
              </a:r>
              <a:r>
                <a:rPr lang="en-US" sz="5400" b="1" kern="0" dirty="0">
                  <a:solidFill>
                    <a:srgbClr val="002060"/>
                  </a:solidFill>
                  <a:latin typeface="Arial" panose="020B0604020202020204" pitchFamily="34" charset="0"/>
                  <a:cs typeface="Arial" panose="020B0604020202020204" pitchFamily="34" charset="0"/>
                  <a:sym typeface="Arial"/>
                </a:rPr>
                <a:t> </a:t>
              </a:r>
              <a:r>
                <a:rPr lang="en-US" sz="5400" b="1" kern="0" dirty="0" err="1">
                  <a:solidFill>
                    <a:srgbClr val="002060"/>
                  </a:solidFill>
                  <a:latin typeface="Arial" panose="020B0604020202020204" pitchFamily="34" charset="0"/>
                  <a:cs typeface="Arial" panose="020B0604020202020204" pitchFamily="34" charset="0"/>
                  <a:sym typeface="Arial"/>
                </a:rPr>
                <a:t>dụ</a:t>
              </a:r>
              <a:r>
                <a:rPr lang="en-US" sz="5400" b="1" kern="0" dirty="0">
                  <a:solidFill>
                    <a:srgbClr val="002060"/>
                  </a:solidFill>
                  <a:latin typeface="Arial" panose="020B0604020202020204" pitchFamily="34" charset="0"/>
                  <a:cs typeface="Arial" panose="020B0604020202020204" pitchFamily="34" charset="0"/>
                  <a:sym typeface="Arial"/>
                </a:rPr>
                <a:t>:</a:t>
              </a:r>
              <a:endParaRPr lang="en-US" sz="5400" kern="0" dirty="0">
                <a:solidFill>
                  <a:srgbClr val="002060"/>
                </a:solidFill>
                <a:latin typeface="Arial" panose="020B0604020202020204" pitchFamily="34" charset="0"/>
                <a:cs typeface="Arial" panose="020B0604020202020204" pitchFamily="34" charset="0"/>
                <a:sym typeface="Arial"/>
              </a:endParaRPr>
            </a:p>
          </p:txBody>
        </p:sp>
      </p:grpSp>
      <p:grpSp>
        <p:nvGrpSpPr>
          <p:cNvPr id="37" name="Group 36">
            <a:extLst>
              <a:ext uri="{FF2B5EF4-FFF2-40B4-BE49-F238E27FC236}">
                <a16:creationId xmlns:a16="http://schemas.microsoft.com/office/drawing/2014/main" id="{C8A3C319-96E4-BF39-7A92-D435EFB44512}"/>
              </a:ext>
            </a:extLst>
          </p:cNvPr>
          <p:cNvGrpSpPr/>
          <p:nvPr/>
        </p:nvGrpSpPr>
        <p:grpSpPr>
          <a:xfrm>
            <a:off x="457200" y="2750040"/>
            <a:ext cx="11049000" cy="6446168"/>
            <a:chOff x="1588286" y="2751172"/>
            <a:chExt cx="9155914" cy="4306754"/>
          </a:xfrm>
        </p:grpSpPr>
        <p:grpSp>
          <p:nvGrpSpPr>
            <p:cNvPr id="31" name="Group 30">
              <a:extLst>
                <a:ext uri="{FF2B5EF4-FFF2-40B4-BE49-F238E27FC236}">
                  <a16:creationId xmlns:a16="http://schemas.microsoft.com/office/drawing/2014/main" id="{2CA44B8E-D211-3559-5339-F87C8ACAC2D2}"/>
                </a:ext>
              </a:extLst>
            </p:cNvPr>
            <p:cNvGrpSpPr/>
            <p:nvPr/>
          </p:nvGrpSpPr>
          <p:grpSpPr>
            <a:xfrm>
              <a:off x="1588286" y="2751172"/>
              <a:ext cx="9155914" cy="4297328"/>
              <a:chOff x="442686" y="1643176"/>
              <a:chExt cx="5254173" cy="780559"/>
            </a:xfrm>
          </p:grpSpPr>
          <p:sp>
            <p:nvSpPr>
              <p:cNvPr id="33" name="Rectangle: Diagonal Corners Rounded 32">
                <a:extLst>
                  <a:ext uri="{FF2B5EF4-FFF2-40B4-BE49-F238E27FC236}">
                    <a16:creationId xmlns:a16="http://schemas.microsoft.com/office/drawing/2014/main" id="{F0A60E46-98C8-3693-4925-90E235D68D4E}"/>
                  </a:ext>
                </a:extLst>
              </p:cNvPr>
              <p:cNvSpPr/>
              <p:nvPr/>
            </p:nvSpPr>
            <p:spPr>
              <a:xfrm>
                <a:off x="515259" y="1711397"/>
                <a:ext cx="5181600" cy="712338"/>
              </a:xfrm>
              <a:prstGeom prst="round2DiagRect">
                <a:avLst/>
              </a:prstGeom>
              <a:noFill/>
              <a:ln w="12700" cap="flat" cmpd="sng" algn="ctr">
                <a:solidFill>
                  <a:srgbClr val="DB5E43">
                    <a:lumMod val="50000"/>
                  </a:srgbClr>
                </a:solidFill>
                <a:prstDash val="dash"/>
              </a:ln>
              <a:effectLst/>
            </p:spPr>
            <p:txBody>
              <a:bodyPr rtlCol="0" anchor="ctr"/>
              <a:lstStyle/>
              <a:p>
                <a:pPr algn="ctr" defTabSz="1828800">
                  <a:defRPr/>
                </a:pPr>
                <a:endParaRPr lang="en-US" sz="3600" kern="0">
                  <a:solidFill>
                    <a:srgbClr val="EBE0DD"/>
                  </a:solidFill>
                  <a:latin typeface="Arial"/>
                  <a:cs typeface="Arial"/>
                  <a:sym typeface="Arial"/>
                </a:endParaRPr>
              </a:p>
            </p:txBody>
          </p:sp>
          <p:sp>
            <p:nvSpPr>
              <p:cNvPr id="34" name="Rectangle: Diagonal Corners Rounded 33">
                <a:extLst>
                  <a:ext uri="{FF2B5EF4-FFF2-40B4-BE49-F238E27FC236}">
                    <a16:creationId xmlns:a16="http://schemas.microsoft.com/office/drawing/2014/main" id="{C4091443-6BBA-2BAC-3A2B-4005D8EA055C}"/>
                  </a:ext>
                </a:extLst>
              </p:cNvPr>
              <p:cNvSpPr/>
              <p:nvPr/>
            </p:nvSpPr>
            <p:spPr>
              <a:xfrm>
                <a:off x="442686" y="1643176"/>
                <a:ext cx="5181600" cy="727522"/>
              </a:xfrm>
              <a:prstGeom prst="round2DiagRect">
                <a:avLst/>
              </a:prstGeom>
              <a:solidFill>
                <a:srgbClr val="FFFFFF"/>
              </a:solidFill>
              <a:ln w="25400" cap="flat" cmpd="sng" algn="ctr">
                <a:noFill/>
                <a:prstDash val="solid"/>
              </a:ln>
              <a:effectLst/>
            </p:spPr>
            <p:txBody>
              <a:bodyPr rtlCol="0" anchor="ctr"/>
              <a:lstStyle/>
              <a:p>
                <a:pPr algn="ctr" defTabSz="1828800">
                  <a:defRPr/>
                </a:pPr>
                <a:endParaRPr lang="en-US" sz="3600" kern="0">
                  <a:solidFill>
                    <a:srgbClr val="EBE0DD"/>
                  </a:solidFill>
                  <a:latin typeface="Arial"/>
                  <a:cs typeface="Arial"/>
                  <a:sym typeface="Arial"/>
                </a:endParaRPr>
              </a:p>
            </p:txBody>
          </p:sp>
        </p:grpSp>
        <p:sp>
          <p:nvSpPr>
            <p:cNvPr id="32" name="TextBox 31">
              <a:extLst>
                <a:ext uri="{FF2B5EF4-FFF2-40B4-BE49-F238E27FC236}">
                  <a16:creationId xmlns:a16="http://schemas.microsoft.com/office/drawing/2014/main" id="{BF86B9D6-B6EB-6BF9-A2A5-E066A8314950}"/>
                </a:ext>
              </a:extLst>
            </p:cNvPr>
            <p:cNvSpPr txBox="1"/>
            <p:nvPr/>
          </p:nvSpPr>
          <p:spPr>
            <a:xfrm>
              <a:off x="1790854" y="2924787"/>
              <a:ext cx="8688061" cy="4133139"/>
            </a:xfrm>
            <a:prstGeom prst="rect">
              <a:avLst/>
            </a:prstGeom>
            <a:noFill/>
          </p:spPr>
          <p:txBody>
            <a:bodyPr wrap="square">
              <a:spAutoFit/>
            </a:bodyPr>
            <a:lstStyle/>
            <a:p>
              <a:pPr algn="just"/>
              <a:r>
                <a:rPr lang="vi-VN" sz="3600" b="1" i="0" dirty="0">
                  <a:solidFill>
                    <a:srgbClr val="FF0000"/>
                  </a:solidFill>
                  <a:effectLst/>
                  <a:latin typeface="Calibri" panose="020F0502020204030204" pitchFamily="34" charset="0"/>
                  <a:cs typeface="Calibri" panose="020F0502020204030204" pitchFamily="34" charset="0"/>
                </a:rPr>
                <a:t>Em đọc câu chuyện </a:t>
              </a:r>
              <a:r>
                <a:rPr lang="vi-VN" sz="3600" b="1" i="1" dirty="0">
                  <a:solidFill>
                    <a:srgbClr val="FF0000"/>
                  </a:solidFill>
                  <a:effectLst/>
                  <a:latin typeface="Calibri" panose="020F0502020204030204" pitchFamily="34" charset="0"/>
                  <a:cs typeface="Calibri" panose="020F0502020204030204" pitchFamily="34" charset="0"/>
                </a:rPr>
                <a:t>Một ngôi chùa độc đáo</a:t>
              </a:r>
              <a:r>
                <a:rPr lang="vi-VN" sz="3600" b="1" i="0" dirty="0">
                  <a:solidFill>
                    <a:srgbClr val="FF0000"/>
                  </a:solidFill>
                  <a:effectLst/>
                  <a:latin typeface="Calibri" panose="020F0502020204030204" pitchFamily="34" charset="0"/>
                  <a:cs typeface="Calibri" panose="020F0502020204030204" pitchFamily="34" charset="0"/>
                </a:rPr>
                <a:t>:</a:t>
              </a:r>
            </a:p>
            <a:p>
              <a:pPr algn="just"/>
              <a:r>
                <a:rPr lang="vi-VN" sz="3600" b="0" i="0" dirty="0">
                  <a:solidFill>
                    <a:srgbClr val="FF0000"/>
                  </a:solidFill>
                  <a:effectLst/>
                  <a:latin typeface="Calibri" panose="020F0502020204030204" pitchFamily="34" charset="0"/>
                  <a:cs typeface="Calibri" panose="020F0502020204030204" pitchFamily="34" charset="0"/>
                </a:rPr>
                <a:t>a. Bài đọc thuộc chủ điểm Nghệ thuật muôn màu. Tác giả Hiền Vũ.</a:t>
              </a:r>
            </a:p>
            <a:p>
              <a:pPr algn="just"/>
              <a:r>
                <a:rPr lang="vi-VN" sz="3600" b="0" i="0" dirty="0">
                  <a:solidFill>
                    <a:srgbClr val="FF0000"/>
                  </a:solidFill>
                  <a:effectLst/>
                  <a:latin typeface="Calibri" panose="020F0502020204030204" pitchFamily="34" charset="0"/>
                  <a:cs typeface="Calibri" panose="020F0502020204030204" pitchFamily="34" charset="0"/>
                </a:rPr>
                <a:t>b. Nội dung chính của bài đọc là: Ngôi chùa độc đáo với cách thiết kế, những chi tiết ẩn hiện mang tính cổ kính, lưu giữ văn hoá – trở thành biểu tượng quốc hoa Liên Hoa Đài Việt Nam.</a:t>
              </a:r>
            </a:p>
            <a:p>
              <a:pPr algn="just"/>
              <a:r>
                <a:rPr lang="vi-VN" sz="3600" b="0" i="0" dirty="0">
                  <a:solidFill>
                    <a:srgbClr val="FF0000"/>
                  </a:solidFill>
                  <a:effectLst/>
                  <a:latin typeface="Calibri" panose="020F0502020204030204" pitchFamily="34" charset="0"/>
                  <a:cs typeface="Calibri" panose="020F0502020204030204" pitchFamily="34" charset="0"/>
                </a:rPr>
                <a:t>c. Điều trong bài đọc gây ấn tượng đối với em là: Năm 2012, chùa được Tổ chức Kỉ lục châu Á xác nhận là “Ngôi chùa có kiến trúc độc đáo nhất châu Á”.</a:t>
              </a:r>
            </a:p>
          </p:txBody>
        </p:sp>
      </p:grpSp>
    </p:spTree>
    <p:extLst>
      <p:ext uri="{BB962C8B-B14F-4D97-AF65-F5344CB8AC3E}">
        <p14:creationId xmlns:p14="http://schemas.microsoft.com/office/powerpoint/2010/main" val="243345232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8260126">
            <a:off x="16183884" y="8694133"/>
            <a:ext cx="2227854" cy="1296206"/>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5D64AFA-48EC-EB97-DACF-347523469F94}"/>
              </a:ext>
            </a:extLst>
          </p:cNvPr>
          <p:cNvGrpSpPr/>
          <p:nvPr/>
        </p:nvGrpSpPr>
        <p:grpSpPr>
          <a:xfrm>
            <a:off x="656680" y="571500"/>
            <a:ext cx="16974640" cy="1730490"/>
            <a:chOff x="288574" y="189929"/>
            <a:chExt cx="8668840" cy="865245"/>
          </a:xfrm>
        </p:grpSpPr>
        <p:sp>
          <p:nvSpPr>
            <p:cNvPr id="4" name="Google Shape;1250;p59">
              <a:extLst>
                <a:ext uri="{FF2B5EF4-FFF2-40B4-BE49-F238E27FC236}">
                  <a16:creationId xmlns:a16="http://schemas.microsoft.com/office/drawing/2014/main" id="{D136AC0C-5FCD-C89B-180D-1A7F09793964}"/>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4572A904-5B01-4688-7A0D-48C0A9977109}"/>
                </a:ext>
              </a:extLst>
            </p:cNvPr>
            <p:cNvGrpSpPr/>
            <p:nvPr/>
          </p:nvGrpSpPr>
          <p:grpSpPr>
            <a:xfrm>
              <a:off x="288574" y="189929"/>
              <a:ext cx="543942" cy="832810"/>
              <a:chOff x="4156067" y="3302612"/>
              <a:chExt cx="832097" cy="1274188"/>
            </a:xfrm>
          </p:grpSpPr>
          <p:sp>
            <p:nvSpPr>
              <p:cNvPr id="18" name="Google Shape;2309;p68">
                <a:extLst>
                  <a:ext uri="{FF2B5EF4-FFF2-40B4-BE49-F238E27FC236}">
                    <a16:creationId xmlns:a16="http://schemas.microsoft.com/office/drawing/2014/main" id="{2976C1F4-2CE3-33EB-0A39-6F3D2645AC62}"/>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0;p68">
                <a:extLst>
                  <a:ext uri="{FF2B5EF4-FFF2-40B4-BE49-F238E27FC236}">
                    <a16:creationId xmlns:a16="http://schemas.microsoft.com/office/drawing/2014/main" id="{434B5B5B-9453-433C-E12B-4411A127C96B}"/>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20" name="Google Shape;2311;p68">
                <a:extLst>
                  <a:ext uri="{FF2B5EF4-FFF2-40B4-BE49-F238E27FC236}">
                    <a16:creationId xmlns:a16="http://schemas.microsoft.com/office/drawing/2014/main" id="{4453BED5-2BA2-9A9D-F5E4-8B36683481DF}"/>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7" name="Google Shape;2312;p68">
              <a:extLst>
                <a:ext uri="{FF2B5EF4-FFF2-40B4-BE49-F238E27FC236}">
                  <a16:creationId xmlns:a16="http://schemas.microsoft.com/office/drawing/2014/main" id="{4C96CA08-E9AA-DAEB-CAAE-EBB019D1C7F3}"/>
                </a:ext>
              </a:extLst>
            </p:cNvPr>
            <p:cNvGrpSpPr/>
            <p:nvPr/>
          </p:nvGrpSpPr>
          <p:grpSpPr>
            <a:xfrm>
              <a:off x="8413472" y="222364"/>
              <a:ext cx="543942" cy="832810"/>
              <a:chOff x="4156067" y="3302612"/>
              <a:chExt cx="832097" cy="1274188"/>
            </a:xfrm>
          </p:grpSpPr>
          <p:sp>
            <p:nvSpPr>
              <p:cNvPr id="14" name="Google Shape;2313;p68">
                <a:extLst>
                  <a:ext uri="{FF2B5EF4-FFF2-40B4-BE49-F238E27FC236}">
                    <a16:creationId xmlns:a16="http://schemas.microsoft.com/office/drawing/2014/main" id="{7E31E2AA-7AF8-100B-1D71-48AB43011F7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5" name="Google Shape;2314;p68">
                <a:extLst>
                  <a:ext uri="{FF2B5EF4-FFF2-40B4-BE49-F238E27FC236}">
                    <a16:creationId xmlns:a16="http://schemas.microsoft.com/office/drawing/2014/main" id="{FC8B81CB-BDE0-9094-8F6D-99F05414D2C0}"/>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B9E710D3-61A0-3043-837B-3E7699344768}"/>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71DA250F-987A-FD5C-6BE6-D6063F1A640B}"/>
                </a:ext>
              </a:extLst>
            </p:cNvPr>
            <p:cNvSpPr txBox="1"/>
            <p:nvPr/>
          </p:nvSpPr>
          <p:spPr>
            <a:xfrm>
              <a:off x="813371" y="472612"/>
              <a:ext cx="7605875" cy="415499"/>
            </a:xfrm>
            <a:prstGeom prst="rect">
              <a:avLst/>
            </a:prstGeom>
            <a:noFill/>
          </p:spPr>
          <p:txBody>
            <a:bodyPr wrap="square">
              <a:spAutoFit/>
            </a:bodyPr>
            <a:lstStyle/>
            <a:p>
              <a:pPr algn="ctr" defTabSz="1828800">
                <a:defRPr/>
              </a:pPr>
              <a:r>
                <a:rPr lang="en-US" sz="4800" b="1" kern="0" dirty="0">
                  <a:solidFill>
                    <a:schemeClr val="tx2">
                      <a:lumMod val="50000"/>
                    </a:schemeClr>
                  </a:solidFill>
                  <a:latin typeface="Arial" panose="020B0604020202020204" pitchFamily="34" charset="0"/>
                  <a:cs typeface="Arial" panose="020B0604020202020204" pitchFamily="34" charset="0"/>
                  <a:sym typeface="Arial"/>
                </a:rPr>
                <a:t>3. </a:t>
              </a:r>
              <a:r>
                <a:rPr lang="vi-VN" sz="4800" b="1" kern="0" dirty="0">
                  <a:solidFill>
                    <a:schemeClr val="tx2">
                      <a:lumMod val="50000"/>
                    </a:schemeClr>
                  </a:solidFill>
                  <a:latin typeface="Arial" panose="020B0604020202020204" pitchFamily="34" charset="0"/>
                  <a:cs typeface="Arial" panose="020B0604020202020204" pitchFamily="34" charset="0"/>
                  <a:sym typeface="Arial"/>
                </a:rPr>
                <a:t>Tìm kết từ phù hợp với mỗi bông hoa.</a:t>
              </a:r>
              <a:endParaRPr lang="en-US" sz="4800" kern="0" dirty="0">
                <a:solidFill>
                  <a:schemeClr val="tx2">
                    <a:lumMod val="50000"/>
                  </a:schemeClr>
                </a:solidFill>
                <a:latin typeface="Arial" panose="020B0604020202020204" pitchFamily="34" charset="0"/>
                <a:cs typeface="Arial" panose="020B0604020202020204" pitchFamily="34" charset="0"/>
                <a:sym typeface="Arial"/>
              </a:endParaRPr>
            </a:p>
          </p:txBody>
        </p:sp>
      </p:grpSp>
      <p:sp>
        <p:nvSpPr>
          <p:cNvPr id="8" name="TextBox 7">
            <a:extLst>
              <a:ext uri="{FF2B5EF4-FFF2-40B4-BE49-F238E27FC236}">
                <a16:creationId xmlns:a16="http://schemas.microsoft.com/office/drawing/2014/main" id="{BBB7EE65-90CC-7FD9-B00B-93255D0364F8}"/>
              </a:ext>
            </a:extLst>
          </p:cNvPr>
          <p:cNvSpPr txBox="1"/>
          <p:nvPr/>
        </p:nvSpPr>
        <p:spPr>
          <a:xfrm>
            <a:off x="1066800" y="3086100"/>
            <a:ext cx="16306800" cy="6740307"/>
          </a:xfrm>
          <a:prstGeom prst="rect">
            <a:avLst/>
          </a:prstGeom>
          <a:noFill/>
        </p:spPr>
        <p:txBody>
          <a:bodyPr wrap="square" rtlCol="0">
            <a:spAutoFit/>
          </a:bodyPr>
          <a:lstStyle/>
          <a:p>
            <a:pPr algn="just"/>
            <a:r>
              <a:rPr lang="en-US" sz="5400" b="0" i="0" dirty="0">
                <a:solidFill>
                  <a:srgbClr val="000000"/>
                </a:solidFill>
                <a:effectLst/>
                <a:latin typeface="Calibri" panose="020F0502020204030204" pitchFamily="34" charset="0"/>
                <a:cs typeface="Calibri" panose="020F0502020204030204" pitchFamily="34" charset="0"/>
              </a:rPr>
              <a:t>   </a:t>
            </a:r>
            <a:r>
              <a:rPr lang="vi-VN" sz="5400" b="0" i="0" dirty="0">
                <a:solidFill>
                  <a:srgbClr val="000000"/>
                </a:solidFill>
                <a:effectLst/>
                <a:latin typeface="Calibri" panose="020F0502020204030204" pitchFamily="34" charset="0"/>
                <a:cs typeface="Calibri" panose="020F0502020204030204" pitchFamily="34" charset="0"/>
              </a:rPr>
              <a:t>Và từ sau hôm đó, Hương bắt đầu viết thư </a:t>
            </a:r>
            <a:r>
              <a:rPr lang="vi-VN" sz="5400" b="1" i="1" dirty="0">
                <a:solidFill>
                  <a:srgbClr val="000000"/>
                </a:solidFill>
                <a:effectLst/>
                <a:latin typeface="Calibri" panose="020F0502020204030204" pitchFamily="34" charset="0"/>
                <a:cs typeface="Calibri" panose="020F0502020204030204" pitchFamily="34" charset="0"/>
              </a:rPr>
              <a:t>cho</a:t>
            </a:r>
            <a:r>
              <a:rPr lang="vi-VN" sz="5400" b="0" i="0" dirty="0">
                <a:solidFill>
                  <a:srgbClr val="000000"/>
                </a:solidFill>
                <a:effectLst/>
                <a:latin typeface="Calibri" panose="020F0502020204030204" pitchFamily="34" charset="0"/>
                <a:cs typeface="Calibri" panose="020F0502020204030204" pitchFamily="34" charset="0"/>
              </a:rPr>
              <a:t> cô Thu. Một việc thật là mới mẻ </a:t>
            </a:r>
            <a:r>
              <a:rPr lang="vi-VN" sz="5400" b="1" i="1" dirty="0">
                <a:solidFill>
                  <a:srgbClr val="000000"/>
                </a:solidFill>
                <a:effectLst/>
                <a:latin typeface="Calibri" panose="020F0502020204030204" pitchFamily="34" charset="0"/>
                <a:cs typeface="Calibri" panose="020F0502020204030204" pitchFamily="34" charset="0"/>
              </a:rPr>
              <a:t>mà</a:t>
            </a:r>
            <a:r>
              <a:rPr lang="vi-VN" sz="5400" b="0" i="0" dirty="0">
                <a:solidFill>
                  <a:srgbClr val="000000"/>
                </a:solidFill>
                <a:effectLst/>
                <a:latin typeface="Calibri" panose="020F0502020204030204" pitchFamily="34" charset="0"/>
                <a:cs typeface="Calibri" panose="020F0502020204030204" pitchFamily="34" charset="0"/>
              </a:rPr>
              <a:t> thích thú. Hương không còn thấy buồn chán </a:t>
            </a:r>
            <a:r>
              <a:rPr lang="vi-VN" sz="5400" b="1" i="1" dirty="0">
                <a:solidFill>
                  <a:srgbClr val="000000"/>
                </a:solidFill>
                <a:effectLst/>
                <a:latin typeface="Calibri" panose="020F0502020204030204" pitchFamily="34" charset="0"/>
                <a:cs typeface="Calibri" panose="020F0502020204030204" pitchFamily="34" charset="0"/>
              </a:rPr>
              <a:t>và</a:t>
            </a:r>
            <a:r>
              <a:rPr lang="vi-VN" sz="5400" b="0" i="0" dirty="0">
                <a:solidFill>
                  <a:srgbClr val="000000"/>
                </a:solidFill>
                <a:effectLst/>
                <a:latin typeface="Calibri" panose="020F0502020204030204" pitchFamily="34" charset="0"/>
                <a:cs typeface="Calibri" panose="020F0502020204030204" pitchFamily="34" charset="0"/>
              </a:rPr>
              <a:t> sợ hãi mỗi khi bố mẹ đi vắng. Mọi khi thì Hương nói chuyện </a:t>
            </a:r>
            <a:r>
              <a:rPr lang="vi-VN" sz="5400" b="1" i="1" dirty="0">
                <a:solidFill>
                  <a:srgbClr val="000000"/>
                </a:solidFill>
                <a:effectLst/>
                <a:latin typeface="Calibri" panose="020F0502020204030204" pitchFamily="34" charset="0"/>
                <a:cs typeface="Calibri" panose="020F0502020204030204" pitchFamily="34" charset="0"/>
              </a:rPr>
              <a:t>cùng </a:t>
            </a:r>
            <a:r>
              <a:rPr lang="vi-VN" sz="5400" b="0" i="0" dirty="0">
                <a:solidFill>
                  <a:srgbClr val="000000"/>
                </a:solidFill>
                <a:effectLst/>
                <a:latin typeface="Calibri" panose="020F0502020204030204" pitchFamily="34" charset="0"/>
                <a:cs typeface="Calibri" panose="020F0502020204030204" pitchFamily="34" charset="0"/>
              </a:rPr>
              <a:t>con mèo. </a:t>
            </a:r>
            <a:r>
              <a:rPr lang="vi-VN" sz="5400" b="1" i="1" dirty="0">
                <a:solidFill>
                  <a:srgbClr val="000000"/>
                </a:solidFill>
                <a:effectLst/>
                <a:latin typeface="Calibri" panose="020F0502020204030204" pitchFamily="34" charset="0"/>
                <a:cs typeface="Calibri" panose="020F0502020204030204" pitchFamily="34" charset="0"/>
              </a:rPr>
              <a:t>Nhưng </a:t>
            </a:r>
            <a:r>
              <a:rPr lang="vi-VN" sz="5400" b="0" i="0" dirty="0">
                <a:solidFill>
                  <a:srgbClr val="000000"/>
                </a:solidFill>
                <a:effectLst/>
                <a:latin typeface="Calibri" panose="020F0502020204030204" pitchFamily="34" charset="0"/>
                <a:cs typeface="Calibri" panose="020F0502020204030204" pitchFamily="34" charset="0"/>
              </a:rPr>
              <a:t>nói mãi cũng chán! </a:t>
            </a:r>
            <a:r>
              <a:rPr lang="vi-VN" sz="5400" b="1" i="1" dirty="0">
                <a:solidFill>
                  <a:srgbClr val="000000"/>
                </a:solidFill>
                <a:effectLst/>
                <a:latin typeface="Calibri" panose="020F0502020204030204" pitchFamily="34" charset="0"/>
                <a:cs typeface="Calibri" panose="020F0502020204030204" pitchFamily="34" charset="0"/>
              </a:rPr>
              <a:t>Hơn nữa</a:t>
            </a:r>
            <a:r>
              <a:rPr lang="vi-VN" sz="5400" b="0" i="0" dirty="0">
                <a:solidFill>
                  <a:srgbClr val="000000"/>
                </a:solidFill>
                <a:effectLst/>
                <a:latin typeface="Calibri" panose="020F0502020204030204" pitchFamily="34" charset="0"/>
                <a:cs typeface="Calibri" panose="020F0502020204030204" pitchFamily="34" charset="0"/>
              </a:rPr>
              <a:t> nó chẳng biết nói chuyện lại </a:t>
            </a:r>
            <a:r>
              <a:rPr lang="vi-VN" sz="5400" b="1" i="1" dirty="0">
                <a:solidFill>
                  <a:srgbClr val="000000"/>
                </a:solidFill>
                <a:effectLst/>
                <a:latin typeface="Calibri" panose="020F0502020204030204" pitchFamily="34" charset="0"/>
                <a:cs typeface="Calibri" panose="020F0502020204030204" pitchFamily="34" charset="0"/>
              </a:rPr>
              <a:t>với</a:t>
            </a:r>
            <a:r>
              <a:rPr lang="vi-VN" sz="5400" b="0" i="0" dirty="0">
                <a:solidFill>
                  <a:srgbClr val="000000"/>
                </a:solidFill>
                <a:effectLst/>
                <a:latin typeface="Calibri" panose="020F0502020204030204" pitchFamily="34" charset="0"/>
                <a:cs typeface="Calibri" panose="020F0502020204030204" pitchFamily="34" charset="0"/>
              </a:rPr>
              <a:t> Hương mà chỉ biết meo meo thôi. Bây giờ thì Hương đã có người để mà trò chuyện rồi.</a:t>
            </a:r>
            <a:endParaRPr lang="en-US" sz="5400" b="0" i="0" dirty="0">
              <a:solidFill>
                <a:srgbClr val="000000"/>
              </a:solidFill>
              <a:effectLst/>
              <a:latin typeface="Calibri" panose="020F0502020204030204" pitchFamily="34" charset="0"/>
              <a:cs typeface="Calibri" panose="020F0502020204030204" pitchFamily="34" charset="0"/>
            </a:endParaRPr>
          </a:p>
          <a:p>
            <a:pPr algn="r"/>
            <a:r>
              <a:rPr lang="en-US" sz="5400" dirty="0">
                <a:solidFill>
                  <a:srgbClr val="000000"/>
                </a:solidFill>
                <a:latin typeface="Calibri" panose="020F0502020204030204" pitchFamily="34" charset="0"/>
                <a:cs typeface="Calibri" panose="020F0502020204030204" pitchFamily="34" charset="0"/>
              </a:rPr>
              <a:t>(</a:t>
            </a:r>
            <a:r>
              <a:rPr lang="en-US" sz="5400" dirty="0" err="1">
                <a:solidFill>
                  <a:srgbClr val="000000"/>
                </a:solidFill>
                <a:latin typeface="Calibri" panose="020F0502020204030204" pitchFamily="34" charset="0"/>
                <a:cs typeface="Calibri" panose="020F0502020204030204" pitchFamily="34" charset="0"/>
              </a:rPr>
              <a:t>theo</a:t>
            </a:r>
            <a:r>
              <a:rPr lang="en-US" sz="5400" dirty="0">
                <a:solidFill>
                  <a:srgbClr val="000000"/>
                </a:solidFill>
                <a:latin typeface="Calibri" panose="020F0502020204030204" pitchFamily="34" charset="0"/>
                <a:cs typeface="Calibri" panose="020F0502020204030204" pitchFamily="34" charset="0"/>
              </a:rPr>
              <a:t> Xuân </a:t>
            </a:r>
            <a:r>
              <a:rPr lang="en-US" sz="5400" dirty="0" err="1">
                <a:solidFill>
                  <a:srgbClr val="000000"/>
                </a:solidFill>
                <a:latin typeface="Calibri" panose="020F0502020204030204" pitchFamily="34" charset="0"/>
                <a:cs typeface="Calibri" panose="020F0502020204030204" pitchFamily="34" charset="0"/>
              </a:rPr>
              <a:t>Quỳnh</a:t>
            </a:r>
            <a:r>
              <a:rPr lang="en-US" sz="5400" dirty="0">
                <a:solidFill>
                  <a:srgbClr val="000000"/>
                </a:solidFill>
                <a:latin typeface="Calibri" panose="020F0502020204030204" pitchFamily="34" charset="0"/>
                <a:cs typeface="Calibri" panose="020F0502020204030204" pitchFamily="34" charset="0"/>
              </a:rPr>
              <a:t>)</a:t>
            </a:r>
            <a:endParaRPr lang="en-US" sz="5400" dirty="0">
              <a:latin typeface="Calibri" panose="020F0502020204030204" pitchFamily="34" charset="0"/>
              <a:cs typeface="Calibri" panose="020F0502020204030204" pitchFamily="34" charset="0"/>
            </a:endParaRPr>
          </a:p>
        </p:txBody>
      </p:sp>
      <p:pic>
        <p:nvPicPr>
          <p:cNvPr id="9" name="Picture 2" descr="Hình ảnh Bằng Tay Hoa Trang Trí PNG , Bông Hoa, Năm Bông Hoa ...">
            <a:extLst>
              <a:ext uri="{FF2B5EF4-FFF2-40B4-BE49-F238E27FC236}">
                <a16:creationId xmlns:a16="http://schemas.microsoft.com/office/drawing/2014/main" id="{56E5AB9F-71BD-4D67-CAAF-219C57C819F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792200" y="28575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Bằng Tay Hoa Trang Trí PNG , Bông Hoa, Năm Bông Hoa ...">
            <a:extLst>
              <a:ext uri="{FF2B5EF4-FFF2-40B4-BE49-F238E27FC236}">
                <a16:creationId xmlns:a16="http://schemas.microsoft.com/office/drawing/2014/main" id="{C627068C-39F5-3C75-7545-E6876AF5DDA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77200" y="35433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Bằng Tay Hoa Trang Trí PNG , Bông Hoa, Năm Bông Hoa ...">
            <a:extLst>
              <a:ext uri="{FF2B5EF4-FFF2-40B4-BE49-F238E27FC236}">
                <a16:creationId xmlns:a16="http://schemas.microsoft.com/office/drawing/2014/main" id="{C1ED9368-3B6B-6110-83B3-BFC87624296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34000" y="45339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ảnh Bằng Tay Hoa Trang Trí PNG , Bông Hoa, Năm Bông Hoa ...">
            <a:extLst>
              <a:ext uri="{FF2B5EF4-FFF2-40B4-BE49-F238E27FC236}">
                <a16:creationId xmlns:a16="http://schemas.microsoft.com/office/drawing/2014/main" id="{83F43FF6-11F0-B067-2917-3DE8FAAA9EE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268200" y="5067300"/>
            <a:ext cx="2819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ình ảnh Bằng Tay Hoa Trang Trí PNG , Bông Hoa, Năm Bông Hoa ...">
            <a:extLst>
              <a:ext uri="{FF2B5EF4-FFF2-40B4-BE49-F238E27FC236}">
                <a16:creationId xmlns:a16="http://schemas.microsoft.com/office/drawing/2014/main" id="{149D1DBE-2D3D-C413-2C7A-C583124DB41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72400" y="5219700"/>
            <a:ext cx="1981200" cy="15857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ình ảnh Bằng Tay Hoa Trang Trí PNG , Bông Hoa, Năm Bông Hoa ...">
            <a:extLst>
              <a:ext uri="{FF2B5EF4-FFF2-40B4-BE49-F238E27FC236}">
                <a16:creationId xmlns:a16="http://schemas.microsoft.com/office/drawing/2014/main" id="{FE21A508-58A8-20E1-13FB-CEA79B94364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95800" y="5981700"/>
            <a:ext cx="4419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C4E0F6D4-0005-E052-4824-1E136215610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6972300"/>
            <a:ext cx="1463749" cy="146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537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3"/>
                                        </p:tgtEl>
                                        <p:attrNameLst>
                                          <p:attrName>ppt_w</p:attrName>
                                        </p:attrNameLst>
                                      </p:cBhvr>
                                      <p:tavLst>
                                        <p:tav tm="0">
                                          <p:val>
                                            <p:strVal val="ppt_w"/>
                                          </p:val>
                                        </p:tav>
                                        <p:tav tm="100000">
                                          <p:val>
                                            <p:fltVal val="0"/>
                                          </p:val>
                                        </p:tav>
                                      </p:tavLst>
                                    </p:anim>
                                    <p:anim calcmode="lin" valueType="num">
                                      <p:cBhvr>
                                        <p:cTn id="35" dur="500"/>
                                        <p:tgtEl>
                                          <p:spTgt spid="13"/>
                                        </p:tgtEl>
                                        <p:attrNameLst>
                                          <p:attrName>ppt_h</p:attrName>
                                        </p:attrNameLst>
                                      </p:cBhvr>
                                      <p:tavLst>
                                        <p:tav tm="0">
                                          <p:val>
                                            <p:strVal val="ppt_h"/>
                                          </p:val>
                                        </p:tav>
                                        <p:tav tm="100000">
                                          <p:val>
                                            <p:fltVal val="0"/>
                                          </p:val>
                                        </p:tav>
                                      </p:tavLst>
                                    </p:anim>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1"/>
                                        </p:tgtEl>
                                        <p:attrNameLst>
                                          <p:attrName>ppt_w</p:attrName>
                                        </p:attrNameLst>
                                      </p:cBhvr>
                                      <p:tavLst>
                                        <p:tav tm="0">
                                          <p:val>
                                            <p:strVal val="ppt_w"/>
                                          </p:val>
                                        </p:tav>
                                        <p:tav tm="100000">
                                          <p:val>
                                            <p:fltVal val="0"/>
                                          </p:val>
                                        </p:tav>
                                      </p:tavLst>
                                    </p:anim>
                                    <p:anim calcmode="lin" valueType="num">
                                      <p:cBhvr>
                                        <p:cTn id="42" dur="500"/>
                                        <p:tgtEl>
                                          <p:spTgt spid="21"/>
                                        </p:tgtEl>
                                        <p:attrNameLst>
                                          <p:attrName>ppt_h</p:attrName>
                                        </p:attrNameLst>
                                      </p:cBhvr>
                                      <p:tavLst>
                                        <p:tav tm="0">
                                          <p:val>
                                            <p:strVal val="ppt_h"/>
                                          </p:val>
                                        </p:tav>
                                        <p:tav tm="100000">
                                          <p:val>
                                            <p:fltVal val="0"/>
                                          </p:val>
                                        </p:tav>
                                      </p:tavLst>
                                    </p:anim>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554</Words>
  <Application>Microsoft Office PowerPoint</Application>
  <PresentationFormat>Tùy chỉnh</PresentationFormat>
  <Paragraphs>34</Paragraphs>
  <Slides>12</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12</vt:i4>
      </vt:variant>
    </vt:vector>
  </HeadingPairs>
  <TitlesOfParts>
    <vt:vector size="16" baseType="lpstr">
      <vt:lpstr>Arial</vt:lpstr>
      <vt:lpstr>Calibri</vt:lpstr>
      <vt:lpstr>Cambria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Creative Portfolio Presentation</dc:title>
  <dc:creator>Linh Phan</dc:creator>
  <cp:lastModifiedBy>Windows 10</cp:lastModifiedBy>
  <cp:revision>43</cp:revision>
  <dcterms:created xsi:type="dcterms:W3CDTF">2006-08-16T00:00:00Z</dcterms:created>
  <dcterms:modified xsi:type="dcterms:W3CDTF">2025-01-03T01:41:20Z</dcterms:modified>
  <dc:identifier>DAFoIauNupg</dc:identifier>
</cp:coreProperties>
</file>