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7" r:id="rId5"/>
    <p:sldId id="352" r:id="rId6"/>
    <p:sldId id="360" r:id="rId7"/>
    <p:sldId id="361" r:id="rId8"/>
    <p:sldId id="399" r:id="rId9"/>
    <p:sldId id="370" r:id="rId10"/>
    <p:sldId id="368" r:id="rId11"/>
    <p:sldId id="372" r:id="rId12"/>
    <p:sldId id="377" r:id="rId13"/>
    <p:sldId id="382" r:id="rId14"/>
    <p:sldId id="393" r:id="rId15"/>
    <p:sldId id="394" r:id="rId16"/>
    <p:sldId id="395" r:id="rId17"/>
    <p:sldId id="386" r:id="rId18"/>
    <p:sldId id="396" r:id="rId19"/>
    <p:sldId id="397" r:id="rId20"/>
    <p:sldId id="344" r:id="rId21"/>
    <p:sldId id="3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FF3300"/>
    <a:srgbClr val="FBC11D"/>
    <a:srgbClr val="FF3399"/>
    <a:srgbClr val="008000"/>
    <a:srgbClr val="CC3300"/>
    <a:srgbClr val="990099"/>
    <a:srgbClr val="FF660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71" autoAdjust="0"/>
  </p:normalViewPr>
  <p:slideViewPr>
    <p:cSldViewPr snapToGrid="0">
      <p:cViewPr varScale="1">
        <p:scale>
          <a:sx n="66" d="100"/>
          <a:sy n="66" d="100"/>
        </p:scale>
        <p:origin x="9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5F201-97A7-49B2-A75E-4608E52439B9}"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C4115-752E-421D-AD44-9A637486ED4F}" type="slidenum">
              <a:rPr lang="en-US" smtClean="0"/>
              <a:t>‹#›</a:t>
            </a:fld>
            <a:endParaRPr lang="en-US"/>
          </a:p>
        </p:txBody>
      </p:sp>
    </p:spTree>
    <p:extLst>
      <p:ext uri="{BB962C8B-B14F-4D97-AF65-F5344CB8AC3E}">
        <p14:creationId xmlns:p14="http://schemas.microsoft.com/office/powerpoint/2010/main" val="390383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Ai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nhớ</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Nhờ</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gắn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bè</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nâng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hiêu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ngừng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kê</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văn</a:t>
            </a:r>
            <a:r>
              <a:rPr lang="en-US" sz="1800" dirty="0">
                <a:effectLst/>
                <a:latin typeface="Times New Roman" panose="02020603050405020304" pitchFamily="18" charset="0"/>
                <a:ea typeface="Calibri" panose="020F0502020204030204" pitchFamily="34" charset="0"/>
              </a:rPr>
              <a:t> An-</a:t>
            </a:r>
            <a:r>
              <a:rPr lang="en-US" sz="1800" dirty="0" err="1">
                <a:effectLst/>
                <a:latin typeface="Times New Roman" panose="02020603050405020304" pitchFamily="18" charset="0"/>
                <a:ea typeface="Calibri" panose="020F0502020204030204" pitchFamily="34" charset="0"/>
              </a:rPr>
              <a:t>đéc</a:t>
            </a:r>
            <a:r>
              <a:rPr lang="en-US" sz="1800" dirty="0">
                <a:effectLst/>
                <a:latin typeface="Times New Roman" panose="02020603050405020304" pitchFamily="18" charset="0"/>
                <a:ea typeface="Calibri" panose="020F0502020204030204" pitchFamily="34" charset="0"/>
              </a:rPr>
              <a:t>-xen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rõ</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B3BC4115-752E-421D-AD44-9A637486ED4F}" type="slidenum">
              <a:rPr lang="en-US" smtClean="0"/>
              <a:t>1</a:t>
            </a:fld>
            <a:endParaRPr lang="en-US"/>
          </a:p>
        </p:txBody>
      </p:sp>
    </p:spTree>
    <p:extLst>
      <p:ext uri="{BB962C8B-B14F-4D97-AF65-F5344CB8AC3E}">
        <p14:creationId xmlns:p14="http://schemas.microsoft.com/office/powerpoint/2010/main" val="235515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B3BC4115-752E-421D-AD44-9A637486ED4F}" type="slidenum">
              <a:rPr lang="en-US" smtClean="0"/>
              <a:t>4</a:t>
            </a:fld>
            <a:endParaRPr lang="en-US"/>
          </a:p>
        </p:txBody>
      </p:sp>
    </p:spTree>
    <p:extLst>
      <p:ext uri="{BB962C8B-B14F-4D97-AF65-F5344CB8AC3E}">
        <p14:creationId xmlns:p14="http://schemas.microsoft.com/office/powerpoint/2010/main" val="277594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89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922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636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205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96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229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605760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95488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66086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2024/11/20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1074099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15478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657946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28385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2024/11/20</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1572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056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67039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34128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1905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67345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jpeg"/><Relationship Id="rId7" Type="http://schemas.openxmlformats.org/officeDocument/2006/relationships/image" Target="../media/image42.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3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5.jpe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5.jpe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6.sv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6.sv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6.sv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0.sv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7.png"/><Relationship Id="rId7" Type="http://schemas.openxmlformats.org/officeDocument/2006/relationships/image" Target="../media/image29.sv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audio" Target="../media/audio2.wav"/><Relationship Id="rId3" Type="http://schemas.openxmlformats.org/officeDocument/2006/relationships/image" Target="../media/image5.jpeg"/><Relationship Id="rId7" Type="http://schemas.openxmlformats.org/officeDocument/2006/relationships/image" Target="../media/image32.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6.png"/><Relationship Id="rId10" Type="http://schemas.openxmlformats.org/officeDocument/2006/relationships/image" Target="../media/image35.svg"/><Relationship Id="rId4" Type="http://schemas.openxmlformats.org/officeDocument/2006/relationships/image" Target="../media/image17.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5.jpe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5.jpe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0DAC2-7BB3-BA2C-E2F1-E99C1B7E87B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4" name="Picture 24">
            <a:extLst>
              <a:ext uri="{FF2B5EF4-FFF2-40B4-BE49-F238E27FC236}">
                <a16:creationId xmlns:a16="http://schemas.microsoft.com/office/drawing/2014/main" id="{740EE867-D308-E284-C974-182C407956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2458356" y="4063401"/>
            <a:ext cx="3699579" cy="2794599"/>
          </a:xfrm>
          <a:prstGeom prst="rect">
            <a:avLst/>
          </a:prstGeom>
        </p:spPr>
      </p:pic>
      <p:grpSp>
        <p:nvGrpSpPr>
          <p:cNvPr id="5" name="Group 4">
            <a:extLst>
              <a:ext uri="{FF2B5EF4-FFF2-40B4-BE49-F238E27FC236}">
                <a16:creationId xmlns:a16="http://schemas.microsoft.com/office/drawing/2014/main" id="{C64C778B-1CF7-8925-C3C7-B88C3FAE0353}"/>
              </a:ext>
            </a:extLst>
          </p:cNvPr>
          <p:cNvGrpSpPr/>
          <p:nvPr/>
        </p:nvGrpSpPr>
        <p:grpSpPr>
          <a:xfrm>
            <a:off x="3350558" y="311389"/>
            <a:ext cx="6487311" cy="775502"/>
            <a:chOff x="1428657" y="1118134"/>
            <a:chExt cx="6487311" cy="775502"/>
          </a:xfrm>
        </p:grpSpPr>
        <p:sp>
          <p:nvSpPr>
            <p:cNvPr id="4" name="TextBox 3">
              <a:extLst>
                <a:ext uri="{FF2B5EF4-FFF2-40B4-BE49-F238E27FC236}">
                  <a16:creationId xmlns:a16="http://schemas.microsoft.com/office/drawing/2014/main" id="{AE10BF3C-53AF-5106-BB5E-01517DCDA50F}"/>
                </a:ext>
              </a:extLst>
            </p:cNvPr>
            <p:cNvSpPr txBox="1"/>
            <p:nvPr/>
          </p:nvSpPr>
          <p:spPr>
            <a:xfrm>
              <a:off x="1428659" y="1124195"/>
              <a:ext cx="6487309" cy="769441"/>
            </a:xfrm>
            <a:prstGeom prst="rect">
              <a:avLst/>
            </a:prstGeom>
            <a:noFill/>
          </p:spPr>
          <p:txBody>
            <a:bodyPr wrap="square" rtlCol="0">
              <a:spAutoFit/>
            </a:bodyPr>
            <a:lstStyle/>
            <a:p>
              <a:r>
                <a:rPr lang="en-US" sz="4400" dirty="0" err="1">
                  <a:ln w="155575">
                    <a:solidFill>
                      <a:schemeClr val="bg1"/>
                    </a:solidFill>
                  </a:ln>
                </a:rPr>
                <a:t>Thứ</a:t>
              </a:r>
              <a:r>
                <a:rPr lang="en-US" sz="4400" dirty="0">
                  <a:ln w="155575">
                    <a:solidFill>
                      <a:schemeClr val="bg1"/>
                    </a:solidFill>
                  </a:ln>
                </a:rPr>
                <a:t> … </a:t>
              </a:r>
              <a:r>
                <a:rPr lang="en-US" sz="4400" dirty="0" err="1">
                  <a:ln w="155575">
                    <a:solidFill>
                      <a:schemeClr val="bg1"/>
                    </a:solidFill>
                  </a:ln>
                </a:rPr>
                <a:t>ngày</a:t>
              </a:r>
              <a:r>
                <a:rPr lang="en-US" sz="4400" dirty="0">
                  <a:ln w="155575">
                    <a:solidFill>
                      <a:schemeClr val="bg1"/>
                    </a:solidFill>
                  </a:ln>
                </a:rPr>
                <a:t>… </a:t>
              </a:r>
              <a:r>
                <a:rPr lang="en-US" sz="4400" dirty="0" err="1">
                  <a:ln w="155575">
                    <a:solidFill>
                      <a:schemeClr val="bg1"/>
                    </a:solidFill>
                  </a:ln>
                </a:rPr>
                <a:t>tháng</a:t>
              </a:r>
              <a:r>
                <a:rPr lang="en-US" sz="4400" dirty="0">
                  <a:ln w="155575">
                    <a:solidFill>
                      <a:schemeClr val="bg1"/>
                    </a:solidFill>
                  </a:ln>
                </a:rPr>
                <a:t>… </a:t>
              </a:r>
              <a:r>
                <a:rPr lang="en-US" sz="4400" dirty="0" err="1">
                  <a:ln w="155575">
                    <a:solidFill>
                      <a:schemeClr val="bg1"/>
                    </a:solidFill>
                  </a:ln>
                </a:rPr>
                <a:t>năm</a:t>
              </a:r>
              <a:endParaRPr lang="en-US" sz="4400" dirty="0">
                <a:ln w="155575">
                  <a:solidFill>
                    <a:schemeClr val="bg1"/>
                  </a:solidFill>
                </a:ln>
              </a:endParaRPr>
            </a:p>
          </p:txBody>
        </p:sp>
        <p:sp>
          <p:nvSpPr>
            <p:cNvPr id="21" name="TextBox 20">
              <a:extLst>
                <a:ext uri="{FF2B5EF4-FFF2-40B4-BE49-F238E27FC236}">
                  <a16:creationId xmlns:a16="http://schemas.microsoft.com/office/drawing/2014/main" id="{582DCC83-99DB-1ED0-435B-69C2DC11AC49}"/>
                </a:ext>
              </a:extLst>
            </p:cNvPr>
            <p:cNvSpPr txBox="1"/>
            <p:nvPr/>
          </p:nvSpPr>
          <p:spPr>
            <a:xfrm>
              <a:off x="1428657" y="1118134"/>
              <a:ext cx="6203942" cy="769441"/>
            </a:xfrm>
            <a:prstGeom prst="rect">
              <a:avLst/>
            </a:prstGeom>
            <a:noFill/>
          </p:spPr>
          <p:txBody>
            <a:bodyPr wrap="none" rtlCol="0">
              <a:spAutoFit/>
            </a:bodyPr>
            <a:lstStyle/>
            <a:p>
              <a:r>
                <a:rPr lang="en-US" sz="4400" dirty="0" err="1">
                  <a:ln>
                    <a:solidFill>
                      <a:schemeClr val="tx1"/>
                    </a:solidFill>
                  </a:ln>
                  <a:solidFill>
                    <a:srgbClr val="FF0000"/>
                  </a:solidFill>
                </a:rPr>
                <a:t>Thứ</a:t>
              </a:r>
              <a:r>
                <a:rPr lang="en-US" sz="4400" dirty="0">
                  <a:ln>
                    <a:solidFill>
                      <a:schemeClr val="tx1"/>
                    </a:solidFill>
                  </a:ln>
                  <a:solidFill>
                    <a:srgbClr val="FF0000"/>
                  </a:solidFill>
                </a:rPr>
                <a:t> … </a:t>
              </a:r>
              <a:r>
                <a:rPr lang="en-US" sz="4400" dirty="0" err="1">
                  <a:ln>
                    <a:solidFill>
                      <a:schemeClr val="tx1"/>
                    </a:solidFill>
                  </a:ln>
                  <a:solidFill>
                    <a:srgbClr val="FF0000"/>
                  </a:solidFill>
                </a:rPr>
                <a:t>ngày</a:t>
              </a:r>
              <a:r>
                <a:rPr lang="en-US" sz="4400" dirty="0">
                  <a:ln>
                    <a:solidFill>
                      <a:schemeClr val="tx1"/>
                    </a:solidFill>
                  </a:ln>
                  <a:solidFill>
                    <a:srgbClr val="FF0000"/>
                  </a:solidFill>
                </a:rPr>
                <a:t>… </a:t>
              </a:r>
              <a:r>
                <a:rPr lang="en-US" sz="4400" dirty="0" err="1">
                  <a:ln>
                    <a:solidFill>
                      <a:schemeClr val="tx1"/>
                    </a:solidFill>
                  </a:ln>
                  <a:solidFill>
                    <a:srgbClr val="FF0000"/>
                  </a:solidFill>
                </a:rPr>
                <a:t>tháng</a:t>
              </a:r>
              <a:r>
                <a:rPr lang="en-US" sz="4400" dirty="0">
                  <a:ln>
                    <a:solidFill>
                      <a:schemeClr val="tx1"/>
                    </a:solidFill>
                  </a:ln>
                  <a:solidFill>
                    <a:srgbClr val="FF0000"/>
                  </a:solidFill>
                </a:rPr>
                <a:t>… </a:t>
              </a:r>
              <a:r>
                <a:rPr lang="en-US" sz="4400" dirty="0" err="1">
                  <a:ln>
                    <a:solidFill>
                      <a:schemeClr val="tx1"/>
                    </a:solidFill>
                  </a:ln>
                  <a:solidFill>
                    <a:srgbClr val="FF0000"/>
                  </a:solidFill>
                </a:rPr>
                <a:t>năm</a:t>
              </a:r>
              <a:endParaRPr lang="en-US" sz="4400" dirty="0">
                <a:ln>
                  <a:solidFill>
                    <a:schemeClr val="tx1"/>
                  </a:solidFill>
                </a:ln>
                <a:solidFill>
                  <a:srgbClr val="FF0000"/>
                </a:solidFill>
              </a:endParaRPr>
            </a:p>
          </p:txBody>
        </p:sp>
      </p:grpSp>
      <p:pic>
        <p:nvPicPr>
          <p:cNvPr id="8" name="Picture 7">
            <a:extLst>
              <a:ext uri="{FF2B5EF4-FFF2-40B4-BE49-F238E27FC236}">
                <a16:creationId xmlns:a16="http://schemas.microsoft.com/office/drawing/2014/main" id="{83D696AB-D519-D3BB-522B-8D463B0108E9}"/>
              </a:ext>
            </a:extLst>
          </p:cNvPr>
          <p:cNvPicPr>
            <a:picLocks noChangeAspect="1"/>
          </p:cNvPicPr>
          <p:nvPr/>
        </p:nvPicPr>
        <p:blipFill>
          <a:blip r:embed="rId7"/>
          <a:stretch>
            <a:fillRect/>
          </a:stretch>
        </p:blipFill>
        <p:spPr>
          <a:xfrm>
            <a:off x="4682761" y="1198561"/>
            <a:ext cx="3584759" cy="1048603"/>
          </a:xfrm>
          <a:prstGeom prst="rect">
            <a:avLst/>
          </a:prstGeom>
        </p:spPr>
      </p:pic>
      <p:pic>
        <p:nvPicPr>
          <p:cNvPr id="9" name="Picture 8">
            <a:extLst>
              <a:ext uri="{FF2B5EF4-FFF2-40B4-BE49-F238E27FC236}">
                <a16:creationId xmlns:a16="http://schemas.microsoft.com/office/drawing/2014/main" id="{F97EFA60-8EBA-766E-0051-09FDDF65FA00}"/>
              </a:ext>
            </a:extLst>
          </p:cNvPr>
          <p:cNvPicPr>
            <a:picLocks noChangeAspect="1"/>
          </p:cNvPicPr>
          <p:nvPr/>
        </p:nvPicPr>
        <p:blipFill>
          <a:blip r:embed="rId8"/>
          <a:stretch>
            <a:fillRect/>
          </a:stretch>
        </p:blipFill>
        <p:spPr>
          <a:xfrm>
            <a:off x="417739" y="2996493"/>
            <a:ext cx="11668755" cy="1444877"/>
          </a:xfrm>
          <a:prstGeom prst="rect">
            <a:avLst/>
          </a:prstGeom>
        </p:spPr>
      </p:pic>
      <p:pic>
        <p:nvPicPr>
          <p:cNvPr id="12" name="Picture 11" descr="A yellow circles with red lines&#10;&#10;Description automatically generated">
            <a:extLst>
              <a:ext uri="{FF2B5EF4-FFF2-40B4-BE49-F238E27FC236}">
                <a16:creationId xmlns:a16="http://schemas.microsoft.com/office/drawing/2014/main" id="{E390790D-45D6-12C4-9D9A-057D2EE11D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522" y="1189812"/>
            <a:ext cx="2817541" cy="1686672"/>
          </a:xfrm>
          <a:prstGeom prst="rect">
            <a:avLst/>
          </a:prstGeom>
        </p:spPr>
      </p:pic>
    </p:spTree>
    <p:extLst>
      <p:ext uri="{BB962C8B-B14F-4D97-AF65-F5344CB8AC3E}">
        <p14:creationId xmlns:p14="http://schemas.microsoft.com/office/powerpoint/2010/main" val="135416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67578 3.7037E-6 L -0.68438 3.7037E-6 " pathEditMode="relative" rAng="0" ptsTypes="AA">
                                      <p:cBhvr>
                                        <p:cTn id="6" dur="100" fill="hold"/>
                                        <p:tgtEl>
                                          <p:spTgt spid="14"/>
                                        </p:tgtEl>
                                        <p:attrNameLst>
                                          <p:attrName>ppt_x</p:attrName>
                                          <p:attrName>ppt_y</p:attrName>
                                        </p:attrNameLst>
                                      </p:cBhvr>
                                      <p:rCtr x="-68008" y="0"/>
                                    </p:animMotion>
                                  </p:childTnLst>
                                </p:cTn>
                              </p:par>
                              <p:par>
                                <p:cTn id="7" presetID="32" presetClass="emph" presetSubtype="0" fill="hold" nodeType="withEffect">
                                  <p:stCondLst>
                                    <p:cond delay="0"/>
                                  </p:stCondLst>
                                  <p:childTnLst>
                                    <p:animRot by="120000">
                                      <p:cBhvr>
                                        <p:cTn id="8" dur="100" fill="hold">
                                          <p:stCondLst>
                                            <p:cond delay="0"/>
                                          </p:stCondLst>
                                        </p:cTn>
                                        <p:tgtEl>
                                          <p:spTgt spid="14"/>
                                        </p:tgtEl>
                                        <p:attrNameLst>
                                          <p:attrName>r</p:attrName>
                                        </p:attrNameLst>
                                      </p:cBhvr>
                                    </p:animRot>
                                    <p:animRot by="-240000">
                                      <p:cBhvr>
                                        <p:cTn id="9" dur="200" fill="hold">
                                          <p:stCondLst>
                                            <p:cond delay="200"/>
                                          </p:stCondLst>
                                        </p:cTn>
                                        <p:tgtEl>
                                          <p:spTgt spid="14"/>
                                        </p:tgtEl>
                                        <p:attrNameLst>
                                          <p:attrName>r</p:attrName>
                                        </p:attrNameLst>
                                      </p:cBhvr>
                                    </p:animRot>
                                    <p:animRot by="240000">
                                      <p:cBhvr>
                                        <p:cTn id="10" dur="200" fill="hold">
                                          <p:stCondLst>
                                            <p:cond delay="400"/>
                                          </p:stCondLst>
                                        </p:cTn>
                                        <p:tgtEl>
                                          <p:spTgt spid="14"/>
                                        </p:tgtEl>
                                        <p:attrNameLst>
                                          <p:attrName>r</p:attrName>
                                        </p:attrNameLst>
                                      </p:cBhvr>
                                    </p:animRot>
                                    <p:animRot by="-240000">
                                      <p:cBhvr>
                                        <p:cTn id="11" dur="200" fill="hold">
                                          <p:stCondLst>
                                            <p:cond delay="600"/>
                                          </p:stCondLst>
                                        </p:cTn>
                                        <p:tgtEl>
                                          <p:spTgt spid="14"/>
                                        </p:tgtEl>
                                        <p:attrNameLst>
                                          <p:attrName>r</p:attrName>
                                        </p:attrNameLst>
                                      </p:cBhvr>
                                    </p:animRot>
                                    <p:animRot by="120000">
                                      <p:cBhvr>
                                        <p:cTn id="12" dur="200" fill="hold">
                                          <p:stCondLst>
                                            <p:cond delay="800"/>
                                          </p:stCondLst>
                                        </p:cTn>
                                        <p:tgtEl>
                                          <p:spTgt spid="1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pic>
        <p:nvPicPr>
          <p:cNvPr id="8" name="Picture 8">
            <a:extLst>
              <a:ext uri="{FF2B5EF4-FFF2-40B4-BE49-F238E27FC236}">
                <a16:creationId xmlns:a16="http://schemas.microsoft.com/office/drawing/2014/main" id="{BA27D8C3-D499-1335-E6FA-37CA0963D71B}"/>
              </a:ext>
            </a:extLst>
          </p:cNvPr>
          <p:cNvPicPr>
            <a:picLocks noChangeAspect="1"/>
          </p:cNvPicPr>
          <p:nvPr/>
        </p:nvPicPr>
        <p:blipFill>
          <a:blip r:embed="rId5"/>
          <a:srcRect/>
          <a:stretch>
            <a:fillRect/>
          </a:stretch>
        </p:blipFill>
        <p:spPr>
          <a:xfrm>
            <a:off x="4533" y="3007433"/>
            <a:ext cx="2598398" cy="3523252"/>
          </a:xfrm>
          <a:prstGeom prst="rect">
            <a:avLst/>
          </a:prstGeom>
        </p:spPr>
      </p:pic>
      <p:pic>
        <p:nvPicPr>
          <p:cNvPr id="12" name="Picture 7">
            <a:extLst>
              <a:ext uri="{FF2B5EF4-FFF2-40B4-BE49-F238E27FC236}">
                <a16:creationId xmlns:a16="http://schemas.microsoft.com/office/drawing/2014/main" id="{A461920E-C0D9-057D-675D-E6758C801FD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50006" y="-32617"/>
            <a:ext cx="11491986" cy="1599914"/>
          </a:xfrm>
          <a:prstGeom prst="rect">
            <a:avLst/>
          </a:prstGeom>
        </p:spPr>
      </p:pic>
      <p:sp>
        <p:nvSpPr>
          <p:cNvPr id="13" name="TextBox 12">
            <a:extLst>
              <a:ext uri="{FF2B5EF4-FFF2-40B4-BE49-F238E27FC236}">
                <a16:creationId xmlns:a16="http://schemas.microsoft.com/office/drawing/2014/main" id="{87D3ABF7-CF34-CA4D-8FDC-2F612099C436}"/>
              </a:ext>
            </a:extLst>
          </p:cNvPr>
          <p:cNvSpPr txBox="1"/>
          <p:nvPr/>
        </p:nvSpPr>
        <p:spPr>
          <a:xfrm>
            <a:off x="588298" y="167181"/>
            <a:ext cx="1084303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300" normalizeH="0" baseline="0" noProof="0" dirty="0">
                <a:ln w="28575">
                  <a:solidFill>
                    <a:prstClr val="white"/>
                  </a:solidFill>
                </a:ln>
                <a:solidFill>
                  <a:srgbClr val="00B050"/>
                </a:solidFill>
                <a:effectLst>
                  <a:glow rad="63500">
                    <a:srgbClr val="FFC000">
                      <a:satMod val="175000"/>
                      <a:alpha val="40000"/>
                    </a:srgbClr>
                  </a:glow>
                </a:effectLst>
                <a:uLnTx/>
                <a:uFillTx/>
                <a:latin typeface="SVN-Poky's" panose="020B0606040200020203" pitchFamily="34" charset="0"/>
                <a:ea typeface="+mn-ea"/>
                <a:cs typeface="+mn-cs"/>
              </a:rPr>
              <a:t>Giải thích nghĩa từ khó hiểu</a:t>
            </a:r>
          </a:p>
        </p:txBody>
      </p:sp>
      <p:grpSp>
        <p:nvGrpSpPr>
          <p:cNvPr id="9" name="Group 8">
            <a:extLst>
              <a:ext uri="{FF2B5EF4-FFF2-40B4-BE49-F238E27FC236}">
                <a16:creationId xmlns:a16="http://schemas.microsoft.com/office/drawing/2014/main" id="{F816BD11-8DDC-49B5-8EBA-5037C1EA450C}"/>
              </a:ext>
            </a:extLst>
          </p:cNvPr>
          <p:cNvGrpSpPr/>
          <p:nvPr/>
        </p:nvGrpSpPr>
        <p:grpSpPr>
          <a:xfrm>
            <a:off x="2700291" y="1567297"/>
            <a:ext cx="9336422" cy="4516103"/>
            <a:chOff x="2632933" y="1617230"/>
            <a:chExt cx="8819750" cy="5040439"/>
          </a:xfrm>
        </p:grpSpPr>
        <p:grpSp>
          <p:nvGrpSpPr>
            <p:cNvPr id="3" name="Group 2">
              <a:extLst>
                <a:ext uri="{FF2B5EF4-FFF2-40B4-BE49-F238E27FC236}">
                  <a16:creationId xmlns:a16="http://schemas.microsoft.com/office/drawing/2014/main" id="{B11EE659-AD94-110F-D136-19ADDB097139}"/>
                </a:ext>
              </a:extLst>
            </p:cNvPr>
            <p:cNvGrpSpPr/>
            <p:nvPr/>
          </p:nvGrpSpPr>
          <p:grpSpPr>
            <a:xfrm>
              <a:off x="2632933" y="1617230"/>
              <a:ext cx="7889232" cy="5040439"/>
              <a:chOff x="2272630" y="2231261"/>
              <a:chExt cx="5133445" cy="2311201"/>
            </a:xfrm>
          </p:grpSpPr>
          <p:sp>
            <p:nvSpPr>
              <p:cNvPr id="4" name="Rectangle: Diagonal Corners Rounded 3">
                <a:extLst>
                  <a:ext uri="{FF2B5EF4-FFF2-40B4-BE49-F238E27FC236}">
                    <a16:creationId xmlns:a16="http://schemas.microsoft.com/office/drawing/2014/main" id="{B6C1C549-683F-C3BD-DCB6-9D9DE227FF01}"/>
                  </a:ext>
                </a:extLst>
              </p:cNvPr>
              <p:cNvSpPr/>
              <p:nvPr/>
            </p:nvSpPr>
            <p:spPr>
              <a:xfrm>
                <a:off x="2469885" y="2231261"/>
                <a:ext cx="4936190" cy="1881145"/>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id="{013EB2A4-7E47-9107-86C4-6DC5896D014B}"/>
                  </a:ext>
                </a:extLst>
              </p:cNvPr>
              <p:cNvSpPr/>
              <p:nvPr/>
            </p:nvSpPr>
            <p:spPr>
              <a:xfrm>
                <a:off x="2272630" y="2418977"/>
                <a:ext cx="4891904" cy="1962360"/>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B569A38-6BD0-318B-41DB-920824720871}"/>
                  </a:ext>
                </a:extLst>
              </p:cNvPr>
              <p:cNvSpPr txBox="1"/>
              <p:nvPr/>
            </p:nvSpPr>
            <p:spPr>
              <a:xfrm>
                <a:off x="2371958" y="2576300"/>
                <a:ext cx="4660114" cy="19661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990099"/>
                    </a:solidFill>
                    <a:effectLst/>
                    <a:uLnTx/>
                    <a:uFillTx/>
                    <a:latin typeface="Calibri" panose="020F0502020204030204"/>
                    <a:ea typeface="+mn-ea"/>
                    <a:cs typeface="+mn-cs"/>
                  </a:rPr>
                  <a:t>Mực</a:t>
                </a:r>
                <a:r>
                  <a:rPr kumimoji="0" lang="en-US" sz="4000" b="1" i="0" u="none" strike="noStrike" kern="1200" cap="none" spc="0" normalizeH="0" baseline="0" noProof="0" dirty="0">
                    <a:ln>
                      <a:noFill/>
                    </a:ln>
                    <a:solidFill>
                      <a:srgbClr val="990099"/>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990099"/>
                    </a:solidFill>
                    <a:effectLst/>
                    <a:uLnTx/>
                    <a:uFillTx/>
                    <a:latin typeface="Calibri" panose="020F0502020204030204"/>
                    <a:ea typeface="+mn-ea"/>
                    <a:cs typeface="+mn-cs"/>
                  </a:rPr>
                  <a:t>nước</a:t>
                </a:r>
                <a:r>
                  <a:rPr kumimoji="0" lang="en-US" sz="4000" b="1" i="0" u="none" strike="noStrike" kern="1200" cap="none" spc="0" normalizeH="0" baseline="0" noProof="0" dirty="0">
                    <a:ln>
                      <a:noFill/>
                    </a:ln>
                    <a:solidFill>
                      <a:srgbClr val="990099"/>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990099"/>
                    </a:solidFill>
                    <a:effectLst/>
                    <a:uLnTx/>
                    <a:uFillTx/>
                    <a:latin typeface="Calibri" panose="020F0502020204030204"/>
                    <a:ea typeface="+mn-ea"/>
                    <a:cs typeface="+mn-cs"/>
                  </a:rPr>
                  <a:t>biển</a:t>
                </a:r>
                <a:r>
                  <a:rPr kumimoji="0" lang="vi-VN" sz="4000" b="1" i="0" u="none" strike="noStrike" kern="1200" cap="none" spc="0" normalizeH="0" baseline="0" noProof="0" dirty="0">
                    <a:ln>
                      <a:noFill/>
                    </a:ln>
                    <a:solidFill>
                      <a:srgbClr val="990099"/>
                    </a:solidFill>
                    <a:effectLst/>
                    <a:uLnTx/>
                    <a:uFillTx/>
                    <a:latin typeface="Calibri" panose="020F0502020204030204"/>
                    <a:ea typeface="+mn-ea"/>
                    <a:cs typeface="+mn-cs"/>
                  </a:rPr>
                  <a:t>:</a:t>
                </a:r>
                <a:r>
                  <a:rPr kumimoji="0" lang="vi-VN"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là mức trung bình của bề mặt của một hoặc nhiều đại</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dương của Trái Đất, nhằm xác định ra độ cao bằng 0 và từ đó có thể đo được độ cao của</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điểm trên Trái Đất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8"/>
            <a:srcRect/>
            <a:stretch>
              <a:fillRect/>
            </a:stretch>
          </p:blipFill>
          <p:spPr>
            <a:xfrm>
              <a:off x="9809684" y="4670462"/>
              <a:ext cx="1642999" cy="1674393"/>
            </a:xfrm>
            <a:prstGeom prst="rect">
              <a:avLst/>
            </a:prstGeom>
          </p:spPr>
        </p:pic>
      </p:grpSp>
    </p:spTree>
    <p:extLst>
      <p:ext uri="{BB962C8B-B14F-4D97-AF65-F5344CB8AC3E}">
        <p14:creationId xmlns:p14="http://schemas.microsoft.com/office/powerpoint/2010/main" val="3333960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id="{BA27D8C3-D499-1335-E6FA-37CA0963D71B}"/>
              </a:ext>
            </a:extLst>
          </p:cNvPr>
          <p:cNvPicPr>
            <a:picLocks noChangeAspect="1"/>
          </p:cNvPicPr>
          <p:nvPr/>
        </p:nvPicPr>
        <p:blipFill>
          <a:blip r:embed="rId5"/>
          <a:srcRect/>
          <a:stretch>
            <a:fillRect/>
          </a:stretch>
        </p:blipFill>
        <p:spPr>
          <a:xfrm>
            <a:off x="-98754" y="2691779"/>
            <a:ext cx="2825751" cy="3831527"/>
          </a:xfrm>
          <a:prstGeom prst="rect">
            <a:avLst/>
          </a:prstGeom>
        </p:spPr>
      </p:pic>
      <p:grpSp>
        <p:nvGrpSpPr>
          <p:cNvPr id="9" name="Group 8">
            <a:extLst>
              <a:ext uri="{FF2B5EF4-FFF2-40B4-BE49-F238E27FC236}">
                <a16:creationId xmlns:a16="http://schemas.microsoft.com/office/drawing/2014/main" id="{F816BD11-8DDC-49B5-8EBA-5037C1EA450C}"/>
              </a:ext>
            </a:extLst>
          </p:cNvPr>
          <p:cNvGrpSpPr/>
          <p:nvPr/>
        </p:nvGrpSpPr>
        <p:grpSpPr>
          <a:xfrm>
            <a:off x="2822964" y="1593701"/>
            <a:ext cx="8702939" cy="1495188"/>
            <a:chOff x="2632933" y="1617230"/>
            <a:chExt cx="8702939" cy="4224765"/>
          </a:xfrm>
        </p:grpSpPr>
        <p:grpSp>
          <p:nvGrpSpPr>
            <p:cNvPr id="3" name="Group 2">
              <a:extLst>
                <a:ext uri="{FF2B5EF4-FFF2-40B4-BE49-F238E27FC236}">
                  <a16:creationId xmlns:a16="http://schemas.microsoft.com/office/drawing/2014/main" id="{B11EE659-AD94-110F-D136-19ADDB097139}"/>
                </a:ext>
              </a:extLst>
            </p:cNvPr>
            <p:cNvGrpSpPr/>
            <p:nvPr/>
          </p:nvGrpSpPr>
          <p:grpSpPr>
            <a:xfrm>
              <a:off x="2632933" y="1617230"/>
              <a:ext cx="7889232" cy="4195038"/>
              <a:chOff x="2272630" y="2231261"/>
              <a:chExt cx="5133445" cy="1923558"/>
            </a:xfrm>
          </p:grpSpPr>
          <p:sp>
            <p:nvSpPr>
              <p:cNvPr id="4" name="Rectangle: Diagonal Corners Rounded 3">
                <a:extLst>
                  <a:ext uri="{FF2B5EF4-FFF2-40B4-BE49-F238E27FC236}">
                    <a16:creationId xmlns:a16="http://schemas.microsoft.com/office/drawing/2014/main"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B569A38-6BD0-318B-41DB-920824720871}"/>
                  </a:ext>
                </a:extLst>
              </p:cNvPr>
              <p:cNvSpPr txBox="1"/>
              <p:nvPr/>
            </p:nvSpPr>
            <p:spPr>
              <a:xfrm>
                <a:off x="2307581" y="2664643"/>
                <a:ext cx="4607772" cy="977793"/>
              </a:xfrm>
              <a:prstGeom prst="rect">
                <a:avLst/>
              </a:prstGeom>
              <a:noFill/>
            </p:spPr>
            <p:txBody>
              <a:bodyPr wrap="square" rtlCol="0">
                <a:spAutoFit/>
              </a:bodyPr>
              <a:lstStyle/>
              <a:p>
                <a:pPr marL="0" marR="0" algn="ctr">
                  <a:lnSpc>
                    <a:spcPct val="150000"/>
                  </a:lnSpc>
                  <a:spcBef>
                    <a:spcPts val="0"/>
                  </a:spcBef>
                  <a:spcAft>
                    <a:spcPts val="0"/>
                  </a:spcAft>
                </a:pPr>
                <a:r>
                  <a:rPr lang="en-US" sz="32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Côpen</a:t>
                </a:r>
                <a:r>
                  <a:rPr lang="en-US"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a:t>
                </a:r>
                <a:r>
                  <a:rPr lang="en-US" sz="32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ghen</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Thủ</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đô</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Đan</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Mạch</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6"/>
            <a:srcRect/>
            <a:stretch>
              <a:fillRect/>
            </a:stretch>
          </p:blipFill>
          <p:spPr>
            <a:xfrm>
              <a:off x="9692873" y="4167602"/>
              <a:ext cx="1642999" cy="1674393"/>
            </a:xfrm>
            <a:prstGeom prst="rect">
              <a:avLst/>
            </a:prstGeom>
          </p:spPr>
        </p:pic>
      </p:grpSp>
      <p:pic>
        <p:nvPicPr>
          <p:cNvPr id="7" name="Picture 6">
            <a:extLst>
              <a:ext uri="{FF2B5EF4-FFF2-40B4-BE49-F238E27FC236}">
                <a16:creationId xmlns:a16="http://schemas.microsoft.com/office/drawing/2014/main" id="{8DFABC5F-069C-49C0-BC47-B5340D5A0992}"/>
              </a:ext>
            </a:extLst>
          </p:cNvPr>
          <p:cNvPicPr>
            <a:picLocks noChangeAspect="1"/>
          </p:cNvPicPr>
          <p:nvPr/>
        </p:nvPicPr>
        <p:blipFill>
          <a:blip r:embed="rId7"/>
          <a:stretch>
            <a:fillRect/>
          </a:stretch>
        </p:blipFill>
        <p:spPr>
          <a:xfrm>
            <a:off x="413880" y="143633"/>
            <a:ext cx="11498053" cy="1597290"/>
          </a:xfrm>
          <a:prstGeom prst="rect">
            <a:avLst/>
          </a:prstGeom>
        </p:spPr>
      </p:pic>
      <p:pic>
        <p:nvPicPr>
          <p:cNvPr id="3074" name="Picture 2" descr="Bạn có biết Copenhagen là thủ đô của nước nào?">
            <a:extLst>
              <a:ext uri="{FF2B5EF4-FFF2-40B4-BE49-F238E27FC236}">
                <a16:creationId xmlns:a16="http://schemas.microsoft.com/office/drawing/2014/main" id="{139D1B45-E6F1-0D6D-30CB-42AA5AA586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6244" y="3204735"/>
            <a:ext cx="4850780" cy="323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772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id="{BA27D8C3-D499-1335-E6FA-37CA0963D71B}"/>
              </a:ext>
            </a:extLst>
          </p:cNvPr>
          <p:cNvPicPr>
            <a:picLocks noChangeAspect="1"/>
          </p:cNvPicPr>
          <p:nvPr/>
        </p:nvPicPr>
        <p:blipFill>
          <a:blip r:embed="rId5"/>
          <a:srcRect/>
          <a:stretch>
            <a:fillRect/>
          </a:stretch>
        </p:blipFill>
        <p:spPr>
          <a:xfrm>
            <a:off x="-98754" y="2691779"/>
            <a:ext cx="2825751" cy="3831527"/>
          </a:xfrm>
          <a:prstGeom prst="rect">
            <a:avLst/>
          </a:prstGeom>
        </p:spPr>
      </p:pic>
      <p:grpSp>
        <p:nvGrpSpPr>
          <p:cNvPr id="9" name="Group 8">
            <a:extLst>
              <a:ext uri="{FF2B5EF4-FFF2-40B4-BE49-F238E27FC236}">
                <a16:creationId xmlns:a16="http://schemas.microsoft.com/office/drawing/2014/main" id="{F816BD11-8DDC-49B5-8EBA-5037C1EA450C}"/>
              </a:ext>
            </a:extLst>
          </p:cNvPr>
          <p:cNvGrpSpPr/>
          <p:nvPr/>
        </p:nvGrpSpPr>
        <p:grpSpPr>
          <a:xfrm>
            <a:off x="2822964" y="1593701"/>
            <a:ext cx="8702939" cy="1495188"/>
            <a:chOff x="2632933" y="1617230"/>
            <a:chExt cx="8702939" cy="4224765"/>
          </a:xfrm>
        </p:grpSpPr>
        <p:grpSp>
          <p:nvGrpSpPr>
            <p:cNvPr id="3" name="Group 2">
              <a:extLst>
                <a:ext uri="{FF2B5EF4-FFF2-40B4-BE49-F238E27FC236}">
                  <a16:creationId xmlns:a16="http://schemas.microsoft.com/office/drawing/2014/main" id="{B11EE659-AD94-110F-D136-19ADDB097139}"/>
                </a:ext>
              </a:extLst>
            </p:cNvPr>
            <p:cNvGrpSpPr/>
            <p:nvPr/>
          </p:nvGrpSpPr>
          <p:grpSpPr>
            <a:xfrm>
              <a:off x="2632933" y="1617230"/>
              <a:ext cx="7889232" cy="4195038"/>
              <a:chOff x="2272630" y="2231261"/>
              <a:chExt cx="5133445" cy="1923558"/>
            </a:xfrm>
          </p:grpSpPr>
          <p:sp>
            <p:nvSpPr>
              <p:cNvPr id="4" name="Rectangle: Diagonal Corners Rounded 3">
                <a:extLst>
                  <a:ext uri="{FF2B5EF4-FFF2-40B4-BE49-F238E27FC236}">
                    <a16:creationId xmlns:a16="http://schemas.microsoft.com/office/drawing/2014/main"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B569A38-6BD0-318B-41DB-920824720871}"/>
                  </a:ext>
                </a:extLst>
              </p:cNvPr>
              <p:cNvSpPr txBox="1"/>
              <p:nvPr/>
            </p:nvSpPr>
            <p:spPr>
              <a:xfrm>
                <a:off x="2307581" y="2664643"/>
                <a:ext cx="4607772" cy="977793"/>
              </a:xfrm>
              <a:prstGeom prst="rect">
                <a:avLst/>
              </a:prstGeom>
              <a:noFill/>
            </p:spPr>
            <p:txBody>
              <a:bodyPr wrap="square" rtlCol="0">
                <a:spAutoFit/>
              </a:bodyPr>
              <a:lstStyle/>
              <a:p>
                <a:pPr marL="0" marR="0" algn="ctr">
                  <a:lnSpc>
                    <a:spcPct val="150000"/>
                  </a:lnSpc>
                  <a:spcBef>
                    <a:spcPts val="0"/>
                  </a:spcBef>
                  <a:spcAft>
                    <a:spcPts val="0"/>
                  </a:spcAft>
                </a:pPr>
                <a:r>
                  <a:rPr lang="en-US"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chu du: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đi</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chơi</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đi</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du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lịch</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nhiều</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xa.</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6"/>
            <a:srcRect/>
            <a:stretch>
              <a:fillRect/>
            </a:stretch>
          </p:blipFill>
          <p:spPr>
            <a:xfrm>
              <a:off x="9692873" y="4167602"/>
              <a:ext cx="1642999" cy="1674393"/>
            </a:xfrm>
            <a:prstGeom prst="rect">
              <a:avLst/>
            </a:prstGeom>
          </p:spPr>
        </p:pic>
      </p:grpSp>
      <p:pic>
        <p:nvPicPr>
          <p:cNvPr id="7" name="Picture 6">
            <a:extLst>
              <a:ext uri="{FF2B5EF4-FFF2-40B4-BE49-F238E27FC236}">
                <a16:creationId xmlns:a16="http://schemas.microsoft.com/office/drawing/2014/main" id="{8DFABC5F-069C-49C0-BC47-B5340D5A0992}"/>
              </a:ext>
            </a:extLst>
          </p:cNvPr>
          <p:cNvPicPr>
            <a:picLocks noChangeAspect="1"/>
          </p:cNvPicPr>
          <p:nvPr/>
        </p:nvPicPr>
        <p:blipFill>
          <a:blip r:embed="rId7"/>
          <a:stretch>
            <a:fillRect/>
          </a:stretch>
        </p:blipFill>
        <p:spPr>
          <a:xfrm>
            <a:off x="413880" y="143633"/>
            <a:ext cx="11498053" cy="1597290"/>
          </a:xfrm>
          <a:prstGeom prst="rect">
            <a:avLst/>
          </a:prstGeom>
        </p:spPr>
      </p:pic>
      <p:pic>
        <p:nvPicPr>
          <p:cNvPr id="4098" name="Picture 2" descr="Lợi ích của việc đi du lịch | Ngành Du lịch">
            <a:extLst>
              <a:ext uri="{FF2B5EF4-FFF2-40B4-BE49-F238E27FC236}">
                <a16:creationId xmlns:a16="http://schemas.microsoft.com/office/drawing/2014/main" id="{348CFF3F-3CCC-40F2-2D4B-F768847B98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2721" y="3256156"/>
            <a:ext cx="4140819" cy="310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665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id="{BA27D8C3-D499-1335-E6FA-37CA0963D71B}"/>
              </a:ext>
            </a:extLst>
          </p:cNvPr>
          <p:cNvPicPr>
            <a:picLocks noChangeAspect="1"/>
          </p:cNvPicPr>
          <p:nvPr/>
        </p:nvPicPr>
        <p:blipFill>
          <a:blip r:embed="rId5"/>
          <a:srcRect/>
          <a:stretch>
            <a:fillRect/>
          </a:stretch>
        </p:blipFill>
        <p:spPr>
          <a:xfrm>
            <a:off x="-98754" y="2691779"/>
            <a:ext cx="2825751" cy="3831527"/>
          </a:xfrm>
          <a:prstGeom prst="rect">
            <a:avLst/>
          </a:prstGeom>
        </p:spPr>
      </p:pic>
      <p:grpSp>
        <p:nvGrpSpPr>
          <p:cNvPr id="9" name="Group 8">
            <a:extLst>
              <a:ext uri="{FF2B5EF4-FFF2-40B4-BE49-F238E27FC236}">
                <a16:creationId xmlns:a16="http://schemas.microsoft.com/office/drawing/2014/main" id="{F816BD11-8DDC-49B5-8EBA-5037C1EA450C}"/>
              </a:ext>
            </a:extLst>
          </p:cNvPr>
          <p:cNvGrpSpPr/>
          <p:nvPr/>
        </p:nvGrpSpPr>
        <p:grpSpPr>
          <a:xfrm>
            <a:off x="2834115" y="1827877"/>
            <a:ext cx="8702939" cy="1796270"/>
            <a:chOff x="2632933" y="1617230"/>
            <a:chExt cx="8702939" cy="4224765"/>
          </a:xfrm>
        </p:grpSpPr>
        <p:grpSp>
          <p:nvGrpSpPr>
            <p:cNvPr id="3" name="Group 2">
              <a:extLst>
                <a:ext uri="{FF2B5EF4-FFF2-40B4-BE49-F238E27FC236}">
                  <a16:creationId xmlns:a16="http://schemas.microsoft.com/office/drawing/2014/main" id="{B11EE659-AD94-110F-D136-19ADDB097139}"/>
                </a:ext>
              </a:extLst>
            </p:cNvPr>
            <p:cNvGrpSpPr/>
            <p:nvPr/>
          </p:nvGrpSpPr>
          <p:grpSpPr>
            <a:xfrm>
              <a:off x="2632933" y="1617230"/>
              <a:ext cx="7889232" cy="4195039"/>
              <a:chOff x="2272630" y="2231261"/>
              <a:chExt cx="5133445" cy="1923558"/>
            </a:xfrm>
          </p:grpSpPr>
          <p:sp>
            <p:nvSpPr>
              <p:cNvPr id="4" name="Rectangle: Diagonal Corners Rounded 3">
                <a:extLst>
                  <a:ext uri="{FF2B5EF4-FFF2-40B4-BE49-F238E27FC236}">
                    <a16:creationId xmlns:a16="http://schemas.microsoft.com/office/drawing/2014/main"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B569A38-6BD0-318B-41DB-920824720871}"/>
                  </a:ext>
                </a:extLst>
              </p:cNvPr>
              <p:cNvSpPr txBox="1"/>
              <p:nvPr/>
            </p:nvSpPr>
            <p:spPr>
              <a:xfrm>
                <a:off x="2307581" y="2664643"/>
                <a:ext cx="4607772" cy="1427264"/>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4000" b="1" i="1" kern="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tâm</a:t>
                </a:r>
                <a:r>
                  <a:rPr lang="en-US" sz="4000" b="1" i="1" kern="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kern="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nguyện</a:t>
                </a:r>
                <a:r>
                  <a:rPr lang="en-US" sz="4000" b="1" i="1" kern="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mong</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muốn</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ước</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nguyện</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từ</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tận</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đáy</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lòng</a:t>
                </a:r>
                <a:endParaRPr kumimoji="0" lang="en-US" sz="6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6"/>
            <a:srcRect/>
            <a:stretch>
              <a:fillRect/>
            </a:stretch>
          </p:blipFill>
          <p:spPr>
            <a:xfrm>
              <a:off x="9692873" y="4167602"/>
              <a:ext cx="1642999" cy="1674393"/>
            </a:xfrm>
            <a:prstGeom prst="rect">
              <a:avLst/>
            </a:prstGeom>
          </p:spPr>
        </p:pic>
      </p:grpSp>
      <p:pic>
        <p:nvPicPr>
          <p:cNvPr id="7" name="Picture 6">
            <a:extLst>
              <a:ext uri="{FF2B5EF4-FFF2-40B4-BE49-F238E27FC236}">
                <a16:creationId xmlns:a16="http://schemas.microsoft.com/office/drawing/2014/main" id="{8DFABC5F-069C-49C0-BC47-B5340D5A0992}"/>
              </a:ext>
            </a:extLst>
          </p:cNvPr>
          <p:cNvPicPr>
            <a:picLocks noChangeAspect="1"/>
          </p:cNvPicPr>
          <p:nvPr/>
        </p:nvPicPr>
        <p:blipFill>
          <a:blip r:embed="rId7"/>
          <a:stretch>
            <a:fillRect/>
          </a:stretch>
        </p:blipFill>
        <p:spPr>
          <a:xfrm>
            <a:off x="413880" y="143633"/>
            <a:ext cx="11498053" cy="1597290"/>
          </a:xfrm>
          <a:prstGeom prst="rect">
            <a:avLst/>
          </a:prstGeom>
        </p:spPr>
      </p:pic>
    </p:spTree>
    <p:extLst>
      <p:ext uri="{BB962C8B-B14F-4D97-AF65-F5344CB8AC3E}">
        <p14:creationId xmlns:p14="http://schemas.microsoft.com/office/powerpoint/2010/main" val="1081685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1277276" y="2813702"/>
            <a:ext cx="9985456" cy="3324459"/>
            <a:chOff x="3039853" y="2528814"/>
            <a:chExt cx="8824122" cy="3324459"/>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039853" y="2528814"/>
              <a:ext cx="8824122" cy="3324459"/>
            </a:xfrm>
            <a:custGeom>
              <a:avLst/>
              <a:gdLst>
                <a:gd name="connsiteX0" fmla="*/ 0 w 8824122"/>
                <a:gd name="connsiteY0" fmla="*/ 554088 h 3324459"/>
                <a:gd name="connsiteX1" fmla="*/ 554088 w 8824122"/>
                <a:gd name="connsiteY1" fmla="*/ 0 h 3324459"/>
                <a:gd name="connsiteX2" fmla="*/ 8270034 w 8824122"/>
                <a:gd name="connsiteY2" fmla="*/ 0 h 3324459"/>
                <a:gd name="connsiteX3" fmla="*/ 8824122 w 8824122"/>
                <a:gd name="connsiteY3" fmla="*/ 554088 h 3324459"/>
                <a:gd name="connsiteX4" fmla="*/ 8824122 w 8824122"/>
                <a:gd name="connsiteY4" fmla="*/ 2770371 h 3324459"/>
                <a:gd name="connsiteX5" fmla="*/ 8270034 w 8824122"/>
                <a:gd name="connsiteY5" fmla="*/ 3324459 h 3324459"/>
                <a:gd name="connsiteX6" fmla="*/ 554088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21949" y="297291"/>
                    <a:pt x="255419" y="-54961"/>
                    <a:pt x="554088" y="0"/>
                  </a:cubicBezTo>
                  <a:cubicBezTo>
                    <a:pt x="3694385" y="66358"/>
                    <a:pt x="6574069" y="132452"/>
                    <a:pt x="8270034" y="0"/>
                  </a:cubicBezTo>
                  <a:cubicBezTo>
                    <a:pt x="8584993" y="7107"/>
                    <a:pt x="8824460" y="286622"/>
                    <a:pt x="8824122" y="554088"/>
                  </a:cubicBezTo>
                  <a:cubicBezTo>
                    <a:pt x="8788019" y="1221544"/>
                    <a:pt x="8883728" y="1867015"/>
                    <a:pt x="8824122" y="2770371"/>
                  </a:cubicBezTo>
                  <a:cubicBezTo>
                    <a:pt x="8857438" y="3093198"/>
                    <a:pt x="8550699" y="3306779"/>
                    <a:pt x="8270034" y="3324459"/>
                  </a:cubicBezTo>
                  <a:cubicBezTo>
                    <a:pt x="6271986" y="3218989"/>
                    <a:pt x="3915627" y="3228761"/>
                    <a:pt x="554088" y="3324459"/>
                  </a:cubicBezTo>
                  <a:cubicBezTo>
                    <a:pt x="219448" y="3346909"/>
                    <a:pt x="-3692" y="3032710"/>
                    <a:pt x="0" y="2770371"/>
                  </a:cubicBezTo>
                  <a:cubicBezTo>
                    <a:pt x="145605" y="1818097"/>
                    <a:pt x="95325" y="1609908"/>
                    <a:pt x="0" y="554088"/>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9985456"/>
                        <a:gd name="connsiteY0" fmla="*/ 554088 h 3324459"/>
                        <a:gd name="connsiteX1" fmla="*/ 554088 w 9985456"/>
                        <a:gd name="connsiteY1" fmla="*/ 0 h 3324459"/>
                        <a:gd name="connsiteX2" fmla="*/ 9431368 w 9985456"/>
                        <a:gd name="connsiteY2" fmla="*/ 0 h 3324459"/>
                        <a:gd name="connsiteX3" fmla="*/ 9985456 w 9985456"/>
                        <a:gd name="connsiteY3" fmla="*/ 554088 h 3324459"/>
                        <a:gd name="connsiteX4" fmla="*/ 9985456 w 9985456"/>
                        <a:gd name="connsiteY4" fmla="*/ 2770371 h 3324459"/>
                        <a:gd name="connsiteX5" fmla="*/ 9431368 w 9985456"/>
                        <a:gd name="connsiteY5" fmla="*/ 3324459 h 3324459"/>
                        <a:gd name="connsiteX6" fmla="*/ 554088 w 9985456"/>
                        <a:gd name="connsiteY6" fmla="*/ 3324459 h 3324459"/>
                        <a:gd name="connsiteX7" fmla="*/ 0 w 9985456"/>
                        <a:gd name="connsiteY7" fmla="*/ 2770371 h 3324459"/>
                        <a:gd name="connsiteX8" fmla="*/ 0 w 9985456"/>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5456" h="3324459" extrusionOk="0">
                          <a:moveTo>
                            <a:pt x="0" y="554088"/>
                          </a:moveTo>
                          <a:cubicBezTo>
                            <a:pt x="21949" y="297291"/>
                            <a:pt x="255419" y="-54961"/>
                            <a:pt x="554088" y="0"/>
                          </a:cubicBezTo>
                          <a:cubicBezTo>
                            <a:pt x="4163504" y="66358"/>
                            <a:pt x="6783231" y="132452"/>
                            <a:pt x="9431368" y="0"/>
                          </a:cubicBezTo>
                          <a:cubicBezTo>
                            <a:pt x="9746327" y="7107"/>
                            <a:pt x="9985794" y="286622"/>
                            <a:pt x="9985456" y="554088"/>
                          </a:cubicBezTo>
                          <a:cubicBezTo>
                            <a:pt x="9949353" y="1221544"/>
                            <a:pt x="10045062" y="1867015"/>
                            <a:pt x="9985456" y="2770371"/>
                          </a:cubicBezTo>
                          <a:cubicBezTo>
                            <a:pt x="10018772" y="3093198"/>
                            <a:pt x="9712033" y="3306779"/>
                            <a:pt x="9431368" y="3324459"/>
                          </a:cubicBezTo>
                          <a:cubicBezTo>
                            <a:pt x="7451795" y="3218989"/>
                            <a:pt x="4010273" y="3228761"/>
                            <a:pt x="554088" y="3324459"/>
                          </a:cubicBezTo>
                          <a:cubicBezTo>
                            <a:pt x="219448" y="3346909"/>
                            <a:pt x="-3692" y="3032710"/>
                            <a:pt x="0" y="2770371"/>
                          </a:cubicBezTo>
                          <a:cubicBezTo>
                            <a:pt x="145605" y="1818097"/>
                            <a:pt x="95325" y="1609908"/>
                            <a:pt x="0" y="55408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273075" y="2607057"/>
              <a:ext cx="8461981" cy="2862322"/>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Tâm nguyện của An-đéc-xen: </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được đ</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ế</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n nhiều nơi đ</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ể</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 trải nghiệm cuộc s</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ố</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ng;</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Qu</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ố</a:t>
              </a: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c vương ủng hộ tâm nguyện của An-đéc-xen</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vì muôn An-đéc-xen trải nghiệm nhiều sẽ sáng tác được nhiều tác ph</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ẩ</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m hay.</a:t>
              </a:r>
              <a:endPar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21" name="Group 20">
            <a:extLst>
              <a:ext uri="{FF2B5EF4-FFF2-40B4-BE49-F238E27FC236}">
                <a16:creationId xmlns:a16="http://schemas.microsoft.com/office/drawing/2014/main" id="{B88AC1AE-CCC7-446B-BCD5-7CE1BAE36B23}"/>
              </a:ext>
            </a:extLst>
          </p:cNvPr>
          <p:cNvGrpSpPr/>
          <p:nvPr/>
        </p:nvGrpSpPr>
        <p:grpSpPr>
          <a:xfrm>
            <a:off x="397095" y="317166"/>
            <a:ext cx="10932544" cy="2608646"/>
            <a:chOff x="5407246" y="4046829"/>
            <a:chExt cx="5611822" cy="3105835"/>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2666832"/>
              <a:chOff x="433701" y="3373625"/>
              <a:chExt cx="5133995" cy="3310389"/>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79"/>
                <a:ext cx="5018039" cy="2317596"/>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66572" y="3636422"/>
                <a:ext cx="4681090" cy="30475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6600FF"/>
                    </a:solidFill>
                    <a:effectLst/>
                    <a:uLnTx/>
                    <a:uFillTx/>
                    <a:latin typeface="Calibri" panose="020F0502020204030204"/>
                    <a:ea typeface="+mn-ea"/>
                    <a:cs typeface="+mn-cs"/>
                  </a:rPr>
                  <a:t>An-đéc-xen đã bày tỏ tâm nguyện gì với Quốc vương Đan Mạch? Theo em, vì sao Quốc vương Đan Mạch ủng hộ tâm nguyện của An-đéc-xen? </a:t>
                </a: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39195"/>
              <a:chOff x="8157314" y="-1133339"/>
              <a:chExt cx="3592856" cy="3070285"/>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2716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3</a:t>
                </a:r>
              </a:p>
            </p:txBody>
          </p:sp>
        </p:grpSp>
      </p:grpSp>
    </p:spTree>
    <p:extLst>
      <p:ext uri="{BB962C8B-B14F-4D97-AF65-F5344CB8AC3E}">
        <p14:creationId xmlns:p14="http://schemas.microsoft.com/office/powerpoint/2010/main" val="2082102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1277276" y="2118732"/>
            <a:ext cx="9985456" cy="4126472"/>
            <a:chOff x="3039853" y="2528814"/>
            <a:chExt cx="8824122" cy="3412994"/>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039853" y="2528814"/>
              <a:ext cx="8824122" cy="3324459"/>
            </a:xfrm>
            <a:custGeom>
              <a:avLst/>
              <a:gdLst>
                <a:gd name="connsiteX0" fmla="*/ 0 w 8824122"/>
                <a:gd name="connsiteY0" fmla="*/ 554088 h 3324459"/>
                <a:gd name="connsiteX1" fmla="*/ 554088 w 8824122"/>
                <a:gd name="connsiteY1" fmla="*/ 0 h 3324459"/>
                <a:gd name="connsiteX2" fmla="*/ 8270034 w 8824122"/>
                <a:gd name="connsiteY2" fmla="*/ 0 h 3324459"/>
                <a:gd name="connsiteX3" fmla="*/ 8824122 w 8824122"/>
                <a:gd name="connsiteY3" fmla="*/ 554088 h 3324459"/>
                <a:gd name="connsiteX4" fmla="*/ 8824122 w 8824122"/>
                <a:gd name="connsiteY4" fmla="*/ 2770371 h 3324459"/>
                <a:gd name="connsiteX5" fmla="*/ 8270034 w 8824122"/>
                <a:gd name="connsiteY5" fmla="*/ 3324459 h 3324459"/>
                <a:gd name="connsiteX6" fmla="*/ 554088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21949" y="297291"/>
                    <a:pt x="255419" y="-54961"/>
                    <a:pt x="554088" y="0"/>
                  </a:cubicBezTo>
                  <a:cubicBezTo>
                    <a:pt x="3694385" y="66358"/>
                    <a:pt x="6574069" y="132452"/>
                    <a:pt x="8270034" y="0"/>
                  </a:cubicBezTo>
                  <a:cubicBezTo>
                    <a:pt x="8584993" y="7107"/>
                    <a:pt x="8824460" y="286622"/>
                    <a:pt x="8824122" y="554088"/>
                  </a:cubicBezTo>
                  <a:cubicBezTo>
                    <a:pt x="8788019" y="1221544"/>
                    <a:pt x="8883728" y="1867015"/>
                    <a:pt x="8824122" y="2770371"/>
                  </a:cubicBezTo>
                  <a:cubicBezTo>
                    <a:pt x="8857438" y="3093198"/>
                    <a:pt x="8550699" y="3306779"/>
                    <a:pt x="8270034" y="3324459"/>
                  </a:cubicBezTo>
                  <a:cubicBezTo>
                    <a:pt x="6271986" y="3218989"/>
                    <a:pt x="3915627" y="3228761"/>
                    <a:pt x="554088" y="3324459"/>
                  </a:cubicBezTo>
                  <a:cubicBezTo>
                    <a:pt x="219448" y="3346909"/>
                    <a:pt x="-3692" y="3032710"/>
                    <a:pt x="0" y="2770371"/>
                  </a:cubicBezTo>
                  <a:cubicBezTo>
                    <a:pt x="145605" y="1818097"/>
                    <a:pt x="95325" y="1609908"/>
                    <a:pt x="0" y="554088"/>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9985456"/>
                        <a:gd name="connsiteY0" fmla="*/ 669918 h 4019429"/>
                        <a:gd name="connsiteX1" fmla="*/ 627010 w 9985456"/>
                        <a:gd name="connsiteY1" fmla="*/ 0 h 4019429"/>
                        <a:gd name="connsiteX2" fmla="*/ 9358445 w 9985456"/>
                        <a:gd name="connsiteY2" fmla="*/ 0 h 4019429"/>
                        <a:gd name="connsiteX3" fmla="*/ 9985456 w 9985456"/>
                        <a:gd name="connsiteY3" fmla="*/ 669918 h 4019429"/>
                        <a:gd name="connsiteX4" fmla="*/ 9985456 w 9985456"/>
                        <a:gd name="connsiteY4" fmla="*/ 3349510 h 4019429"/>
                        <a:gd name="connsiteX5" fmla="*/ 9358445 w 9985456"/>
                        <a:gd name="connsiteY5" fmla="*/ 4019429 h 4019429"/>
                        <a:gd name="connsiteX6" fmla="*/ 627010 w 9985456"/>
                        <a:gd name="connsiteY6" fmla="*/ 4019429 h 4019429"/>
                        <a:gd name="connsiteX7" fmla="*/ 0 w 9985456"/>
                        <a:gd name="connsiteY7" fmla="*/ 3349510 h 4019429"/>
                        <a:gd name="connsiteX8" fmla="*/ 0 w 9985456"/>
                        <a:gd name="connsiteY8" fmla="*/ 669918 h 401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5456" h="4019429" extrusionOk="0">
                          <a:moveTo>
                            <a:pt x="0" y="669918"/>
                          </a:moveTo>
                          <a:cubicBezTo>
                            <a:pt x="48936" y="413475"/>
                            <a:pt x="290979" y="-81004"/>
                            <a:pt x="627010" y="0"/>
                          </a:cubicBezTo>
                          <a:cubicBezTo>
                            <a:pt x="4127264" y="78215"/>
                            <a:pt x="7566486" y="36733"/>
                            <a:pt x="9358445" y="0"/>
                          </a:cubicBezTo>
                          <a:cubicBezTo>
                            <a:pt x="9759584" y="44133"/>
                            <a:pt x="9986232" y="391395"/>
                            <a:pt x="9985456" y="669918"/>
                          </a:cubicBezTo>
                          <a:cubicBezTo>
                            <a:pt x="9911462" y="1335759"/>
                            <a:pt x="10042143" y="2123432"/>
                            <a:pt x="9985456" y="3349510"/>
                          </a:cubicBezTo>
                          <a:cubicBezTo>
                            <a:pt x="10030937" y="3743750"/>
                            <a:pt x="9668192" y="3992574"/>
                            <a:pt x="9358445" y="4019429"/>
                          </a:cubicBezTo>
                          <a:cubicBezTo>
                            <a:pt x="7387634" y="4193547"/>
                            <a:pt x="4157696" y="3863230"/>
                            <a:pt x="627010" y="4019429"/>
                          </a:cubicBezTo>
                          <a:cubicBezTo>
                            <a:pt x="242138" y="4051427"/>
                            <a:pt x="-8193" y="3619190"/>
                            <a:pt x="0" y="3349510"/>
                          </a:cubicBezTo>
                          <a:cubicBezTo>
                            <a:pt x="159296" y="2192902"/>
                            <a:pt x="71025" y="1982277"/>
                            <a:pt x="0" y="6699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273075" y="2607057"/>
              <a:ext cx="8461981" cy="3334751"/>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An-đéc-xen viết được nhiều tác phẩm hay là nhờ trải nghiệm nhiều/ nhờ hiểu biết nhiều về cuộc sống/ nhờ trí tưởng tượng phong phú/ nhờ khả năng quan sát thực tế/ nhờ tâm hồn trong sáng/ nhờ tình yêu thương trẻ em/ nhờ tuổi thơ gắn với nhiều trải nghiệm/ nhờ người cha luôn quan tâm, chăm sóc/ nhờ Quốc vương Đan Mạch ủng hộ, động viên /...</a:t>
              </a:r>
              <a:endPar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21" name="Group 20">
            <a:extLst>
              <a:ext uri="{FF2B5EF4-FFF2-40B4-BE49-F238E27FC236}">
                <a16:creationId xmlns:a16="http://schemas.microsoft.com/office/drawing/2014/main" id="{B88AC1AE-CCC7-446B-BCD5-7CE1BAE36B23}"/>
              </a:ext>
            </a:extLst>
          </p:cNvPr>
          <p:cNvGrpSpPr/>
          <p:nvPr/>
        </p:nvGrpSpPr>
        <p:grpSpPr>
          <a:xfrm>
            <a:off x="319037" y="0"/>
            <a:ext cx="10932544" cy="2485535"/>
            <a:chOff x="5407246" y="4046829"/>
            <a:chExt cx="5611822" cy="2959260"/>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2520257"/>
              <a:chOff x="433701" y="3373625"/>
              <a:chExt cx="5133995" cy="3128443"/>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79"/>
                <a:ext cx="5018039" cy="1905586"/>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66572" y="3636422"/>
                <a:ext cx="4681090" cy="28656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6600FF"/>
                    </a:solidFill>
                    <a:effectLst/>
                    <a:uLnTx/>
                    <a:uFillTx/>
                    <a:latin typeface="Calibri" panose="020F0502020204030204"/>
                    <a:ea typeface="+mn-ea"/>
                    <a:cs typeface="+mn-cs"/>
                  </a:rPr>
                  <a:t>Nhờ đâu An-đéc-xen viết được nhiều tác phẩm hay?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srgbClr val="6600FF"/>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4</a:t>
                </a:r>
              </a:p>
            </p:txBody>
          </p:sp>
        </p:grpSp>
      </p:grpSp>
    </p:spTree>
    <p:extLst>
      <p:ext uri="{BB962C8B-B14F-4D97-AF65-F5344CB8AC3E}">
        <p14:creationId xmlns:p14="http://schemas.microsoft.com/office/powerpoint/2010/main" val="2897901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id="{B88AC1AE-CCC7-446B-BCD5-7CE1BAE36B23}"/>
              </a:ext>
            </a:extLst>
          </p:cNvPr>
          <p:cNvGrpSpPr/>
          <p:nvPr/>
        </p:nvGrpSpPr>
        <p:grpSpPr>
          <a:xfrm>
            <a:off x="319037" y="0"/>
            <a:ext cx="10932544" cy="5624857"/>
            <a:chOff x="5407246" y="4046829"/>
            <a:chExt cx="5611822" cy="6696914"/>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6257911"/>
              <a:chOff x="433701" y="3373625"/>
              <a:chExt cx="5133995" cy="7768064"/>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79"/>
                <a:ext cx="5018039" cy="7367903"/>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27823" y="3636422"/>
                <a:ext cx="4762427" cy="750526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6600FF"/>
                    </a:solidFill>
                    <a:effectLst/>
                    <a:uLnTx/>
                    <a:uFillTx/>
                    <a:latin typeface="Calibri" panose="020F0502020204030204"/>
                    <a:ea typeface="+mn-ea"/>
                    <a:cs typeface="+mn-cs"/>
                  </a:rPr>
                  <a:t>Câu chuyện “Trải nghiệm để sáng tạo” muốn nói với chúng ta điều gì? Chọn câu trả lời dưới đây hoặc nêu </a:t>
                </a:r>
                <a:r>
                  <a:rPr lang="en-US" sz="3600" b="1" dirty="0">
                    <a:solidFill>
                      <a:srgbClr val="6600FF"/>
                    </a:solidFill>
                    <a:latin typeface="Calibri" panose="020F0502020204030204"/>
                  </a:rPr>
                  <a:t>ý</a:t>
                </a:r>
                <a:r>
                  <a:rPr kumimoji="0" lang="vi-VN" sz="3600" b="1" i="0" u="none" strike="noStrike" kern="1200" cap="none" spc="0" normalizeH="0" baseline="0" noProof="0" dirty="0">
                    <a:ln>
                      <a:noFill/>
                    </a:ln>
                    <a:solidFill>
                      <a:srgbClr val="6600FF"/>
                    </a:solidFill>
                    <a:effectLst/>
                    <a:uLnTx/>
                    <a:uFillTx/>
                    <a:latin typeface="Calibri" panose="020F0502020204030204"/>
                    <a:ea typeface="+mn-ea"/>
                    <a:cs typeface="+mn-cs"/>
                  </a:rPr>
                  <a:t> kiến của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A. Muốn sáng tạo nghệ thuật, phải có nhiều trải nghiệm thực tế.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B. Thành công sẽ đến khi chúng ta biết nỗ lực vượt qua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C. Càng trải nghiệm thực tế, chúng ta càng mở rộng hi</a:t>
                </a:r>
                <a:r>
                  <a:rPr kumimoji="0" lang="en-US" sz="3600" b="0" i="0" u="none" strike="noStrike" kern="1200" cap="none" spc="0" normalizeH="0" baseline="0" noProof="0" dirty="0">
                    <a:ln>
                      <a:noFill/>
                    </a:ln>
                    <a:solidFill>
                      <a:srgbClr val="6600FF"/>
                    </a:solidFill>
                    <a:effectLst/>
                    <a:uLnTx/>
                    <a:uFillTx/>
                    <a:latin typeface="Calibri" panose="020F0502020204030204"/>
                    <a:ea typeface="+mn-ea"/>
                    <a:cs typeface="+mn-cs"/>
                  </a:rPr>
                  <a:t>ể</a:t>
                </a: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u biết.</a:t>
                </a: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5</a:t>
                </a:r>
              </a:p>
            </p:txBody>
          </p:sp>
        </p:grpSp>
      </p:grpSp>
    </p:spTree>
    <p:extLst>
      <p:ext uri="{BB962C8B-B14F-4D97-AF65-F5344CB8AC3E}">
        <p14:creationId xmlns:p14="http://schemas.microsoft.com/office/powerpoint/2010/main" val="197496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26" y="3727559"/>
            <a:ext cx="3132760" cy="2944795"/>
          </a:xfrm>
          <a:prstGeom prst="rect">
            <a:avLst/>
          </a:prstGeom>
        </p:spPr>
      </p:pic>
      <p:pic>
        <p:nvPicPr>
          <p:cNvPr id="9" name="Picture 4">
            <a:extLst>
              <a:ext uri="{FF2B5EF4-FFF2-40B4-BE49-F238E27FC236}">
                <a16:creationId xmlns:a16="http://schemas.microsoft.com/office/drawing/2014/main" id="{E76A83AC-D36C-8B19-A99C-0CBC5C16125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00110" y="416897"/>
            <a:ext cx="4337662" cy="3533978"/>
          </a:xfrm>
          <a:prstGeom prst="rect">
            <a:avLst/>
          </a:prstGeom>
        </p:spPr>
      </p:pic>
      <p:sp>
        <p:nvSpPr>
          <p:cNvPr id="11" name="TextBox 10">
            <a:extLst>
              <a:ext uri="{FF2B5EF4-FFF2-40B4-BE49-F238E27FC236}">
                <a16:creationId xmlns:a16="http://schemas.microsoft.com/office/drawing/2014/main" id="{B2D709D6-E34C-A283-BDB5-122528CDCC6F}"/>
              </a:ext>
            </a:extLst>
          </p:cNvPr>
          <p:cNvSpPr txBox="1"/>
          <p:nvPr/>
        </p:nvSpPr>
        <p:spPr>
          <a:xfrm>
            <a:off x="1632557" y="783502"/>
            <a:ext cx="3472768" cy="2800767"/>
          </a:xfrm>
          <a:prstGeom prst="rect">
            <a:avLst/>
          </a:prstGeom>
          <a:noFill/>
        </p:spPr>
        <p:txBody>
          <a:bodyPr wrap="square" rtlCol="0">
            <a:spAutoFit/>
          </a:bodyPr>
          <a:lstStyle/>
          <a:p>
            <a:pPr algn="ctr"/>
            <a:r>
              <a:rPr lang="en-US" sz="4400" b="1" i="1" dirty="0"/>
              <a:t>Theo em nội dung chính của bài học là gì?</a:t>
            </a:r>
          </a:p>
        </p:txBody>
      </p:sp>
      <p:grpSp>
        <p:nvGrpSpPr>
          <p:cNvPr id="25" name="Group 24">
            <a:extLst>
              <a:ext uri="{FF2B5EF4-FFF2-40B4-BE49-F238E27FC236}">
                <a16:creationId xmlns:a16="http://schemas.microsoft.com/office/drawing/2014/main" id="{6B162634-D472-6CA6-2218-137B6610EFCD}"/>
              </a:ext>
            </a:extLst>
          </p:cNvPr>
          <p:cNvGrpSpPr/>
          <p:nvPr/>
        </p:nvGrpSpPr>
        <p:grpSpPr>
          <a:xfrm>
            <a:off x="5732493" y="783502"/>
            <a:ext cx="5833130"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757438" cy="4264454"/>
            </a:xfrm>
            <a:prstGeom prst="rect">
              <a:avLst/>
            </a:prstGeom>
            <a:noFill/>
          </p:spPr>
          <p:txBody>
            <a:bodyPr wrap="square">
              <a:spAutoFit/>
            </a:bodyPr>
            <a:lstStyle/>
            <a:p>
              <a:pPr marL="0" marR="0" algn="just"/>
              <a:r>
                <a:rPr lang="vi-VN" sz="3200" b="1" i="1" dirty="0">
                  <a:solidFill>
                    <a:srgbClr val="FF3399"/>
                  </a:solidFill>
                  <a:effectLst/>
                  <a:ea typeface="Times New Roman" panose="02020603050405020304" pitchFamily="18" charset="0"/>
                </a:rPr>
                <a:t>Câu chuyện kể về những trải nghiệm quý báu đã giúp An-đéc-xen có thể trở thành một nhà văn nổi tiếng. Qua đó, câu chuyện cũng khuyên bạn đọc hiểu rằng những trải nghiệm thực tế có vai trò rất quan trọng đối với con người.</a:t>
              </a:r>
            </a:p>
          </p:txBody>
        </p:sp>
      </p:grpSp>
    </p:spTree>
    <p:extLst>
      <p:ext uri="{BB962C8B-B14F-4D97-AF65-F5344CB8AC3E}">
        <p14:creationId xmlns:p14="http://schemas.microsoft.com/office/powerpoint/2010/main" val="168170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61">
                                          <p:stCondLst>
                                            <p:cond delay="0"/>
                                          </p:stCondLst>
                                        </p:cTn>
                                        <p:tgtEl>
                                          <p:spTgt spid="11"/>
                                        </p:tgtEl>
                                      </p:cBhvr>
                                    </p:animEffect>
                                    <p:anim calcmode="lin" valueType="num">
                                      <p:cBhvr>
                                        <p:cTn id="24" dur="82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11"/>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11"/>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11"/>
                                        </p:tgtEl>
                                        <p:attrNameLst>
                                          <p:attrName>ppt_y</p:attrName>
                                        </p:attrNameLst>
                                      </p:cBhvr>
                                      <p:tavLst>
                                        <p:tav tm="0" fmla="#ppt_y-sin(pi*$)/81">
                                          <p:val>
                                            <p:fltVal val="0"/>
                                          </p:val>
                                        </p:tav>
                                        <p:tav tm="100000">
                                          <p:val>
                                            <p:fltVal val="1"/>
                                          </p:val>
                                        </p:tav>
                                      </p:tavLst>
                                    </p:anim>
                                    <p:animScale>
                                      <p:cBhvr>
                                        <p:cTn id="29" dur="12">
                                          <p:stCondLst>
                                            <p:cond delay="293"/>
                                          </p:stCondLst>
                                        </p:cTn>
                                        <p:tgtEl>
                                          <p:spTgt spid="11"/>
                                        </p:tgtEl>
                                      </p:cBhvr>
                                      <p:to x="100000" y="60000"/>
                                    </p:animScale>
                                    <p:animScale>
                                      <p:cBhvr>
                                        <p:cTn id="30" dur="75" decel="50000">
                                          <p:stCondLst>
                                            <p:cond delay="304"/>
                                          </p:stCondLst>
                                        </p:cTn>
                                        <p:tgtEl>
                                          <p:spTgt spid="11"/>
                                        </p:tgtEl>
                                      </p:cBhvr>
                                      <p:to x="100000" y="100000"/>
                                    </p:animScale>
                                    <p:animScale>
                                      <p:cBhvr>
                                        <p:cTn id="31" dur="12">
                                          <p:stCondLst>
                                            <p:cond delay="590"/>
                                          </p:stCondLst>
                                        </p:cTn>
                                        <p:tgtEl>
                                          <p:spTgt spid="11"/>
                                        </p:tgtEl>
                                      </p:cBhvr>
                                      <p:to x="100000" y="80000"/>
                                    </p:animScale>
                                    <p:animScale>
                                      <p:cBhvr>
                                        <p:cTn id="32" dur="75" decel="50000">
                                          <p:stCondLst>
                                            <p:cond delay="602"/>
                                          </p:stCondLst>
                                        </p:cTn>
                                        <p:tgtEl>
                                          <p:spTgt spid="11"/>
                                        </p:tgtEl>
                                      </p:cBhvr>
                                      <p:to x="100000" y="100000"/>
                                    </p:animScale>
                                    <p:animScale>
                                      <p:cBhvr>
                                        <p:cTn id="33" dur="12">
                                          <p:stCondLst>
                                            <p:cond delay="739"/>
                                          </p:stCondLst>
                                        </p:cTn>
                                        <p:tgtEl>
                                          <p:spTgt spid="11"/>
                                        </p:tgtEl>
                                      </p:cBhvr>
                                      <p:to x="100000" y="90000"/>
                                    </p:animScale>
                                    <p:animScale>
                                      <p:cBhvr>
                                        <p:cTn id="34" dur="75" decel="50000">
                                          <p:stCondLst>
                                            <p:cond delay="751"/>
                                          </p:stCondLst>
                                        </p:cTn>
                                        <p:tgtEl>
                                          <p:spTgt spid="11"/>
                                        </p:tgtEl>
                                      </p:cBhvr>
                                      <p:to x="100000" y="100000"/>
                                    </p:animScale>
                                    <p:animScale>
                                      <p:cBhvr>
                                        <p:cTn id="35" dur="12">
                                          <p:stCondLst>
                                            <p:cond delay="814"/>
                                          </p:stCondLst>
                                        </p:cTn>
                                        <p:tgtEl>
                                          <p:spTgt spid="11"/>
                                        </p:tgtEl>
                                      </p:cBhvr>
                                      <p:to x="100000" y="95000"/>
                                    </p:animScale>
                                    <p:animScale>
                                      <p:cBhvr>
                                        <p:cTn id="36" dur="75" decel="50000">
                                          <p:stCondLst>
                                            <p:cond delay="825"/>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261">
                                          <p:stCondLst>
                                            <p:cond delay="0"/>
                                          </p:stCondLst>
                                        </p:cTn>
                                        <p:tgtEl>
                                          <p:spTgt spid="9"/>
                                        </p:tgtEl>
                                      </p:cBhvr>
                                    </p:animEffect>
                                    <p:anim calcmode="lin" valueType="num">
                                      <p:cBhvr>
                                        <p:cTn id="40" dur="820"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29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299" tmFilter="0, 0; 0.125,0.2665; 0.25,0.4; 0.375,0.465; 0.5,0.5;  0.625,0.535; 0.75,0.6; 0.875,0.7335; 1,1">
                                          <p:stCondLst>
                                            <p:cond delay="299"/>
                                          </p:stCondLst>
                                        </p:cTn>
                                        <p:tgtEl>
                                          <p:spTgt spid="9"/>
                                        </p:tgtEl>
                                        <p:attrNameLst>
                                          <p:attrName>ppt_y</p:attrName>
                                        </p:attrNameLst>
                                      </p:cBhvr>
                                      <p:tavLst>
                                        <p:tav tm="0" fmla="#ppt_y-sin(pi*$)/9">
                                          <p:val>
                                            <p:fltVal val="0"/>
                                          </p:val>
                                        </p:tav>
                                        <p:tav tm="100000">
                                          <p:val>
                                            <p:fltVal val="1"/>
                                          </p:val>
                                        </p:tav>
                                      </p:tavLst>
                                    </p:anim>
                                    <p:anim calcmode="lin" valueType="num">
                                      <p:cBhvr>
                                        <p:cTn id="43" dur="149" tmFilter="0, 0; 0.125,0.2665; 0.25,0.4; 0.375,0.465; 0.5,0.5;  0.625,0.535; 0.75,0.6; 0.875,0.7335; 1,1">
                                          <p:stCondLst>
                                            <p:cond delay="596"/>
                                          </p:stCondLst>
                                        </p:cTn>
                                        <p:tgtEl>
                                          <p:spTgt spid="9"/>
                                        </p:tgtEl>
                                        <p:attrNameLst>
                                          <p:attrName>ppt_y</p:attrName>
                                        </p:attrNameLst>
                                      </p:cBhvr>
                                      <p:tavLst>
                                        <p:tav tm="0" fmla="#ppt_y-sin(pi*$)/27">
                                          <p:val>
                                            <p:fltVal val="0"/>
                                          </p:val>
                                        </p:tav>
                                        <p:tav tm="100000">
                                          <p:val>
                                            <p:fltVal val="1"/>
                                          </p:val>
                                        </p:tav>
                                      </p:tavLst>
                                    </p:anim>
                                    <p:anim calcmode="lin" valueType="num">
                                      <p:cBhvr>
                                        <p:cTn id="44" dur="74" tmFilter="0, 0; 0.125,0.2665; 0.25,0.4; 0.375,0.465; 0.5,0.5;  0.625,0.535; 0.75,0.6; 0.875,0.7335; 1,1">
                                          <p:stCondLst>
                                            <p:cond delay="745"/>
                                          </p:stCondLst>
                                        </p:cTn>
                                        <p:tgtEl>
                                          <p:spTgt spid="9"/>
                                        </p:tgtEl>
                                        <p:attrNameLst>
                                          <p:attrName>ppt_y</p:attrName>
                                        </p:attrNameLst>
                                      </p:cBhvr>
                                      <p:tavLst>
                                        <p:tav tm="0" fmla="#ppt_y-sin(pi*$)/81">
                                          <p:val>
                                            <p:fltVal val="0"/>
                                          </p:val>
                                        </p:tav>
                                        <p:tav tm="100000">
                                          <p:val>
                                            <p:fltVal val="1"/>
                                          </p:val>
                                        </p:tav>
                                      </p:tavLst>
                                    </p:anim>
                                    <p:animScale>
                                      <p:cBhvr>
                                        <p:cTn id="45" dur="12">
                                          <p:stCondLst>
                                            <p:cond delay="293"/>
                                          </p:stCondLst>
                                        </p:cTn>
                                        <p:tgtEl>
                                          <p:spTgt spid="9"/>
                                        </p:tgtEl>
                                      </p:cBhvr>
                                      <p:to x="100000" y="60000"/>
                                    </p:animScale>
                                    <p:animScale>
                                      <p:cBhvr>
                                        <p:cTn id="46" dur="75" decel="50000">
                                          <p:stCondLst>
                                            <p:cond delay="304"/>
                                          </p:stCondLst>
                                        </p:cTn>
                                        <p:tgtEl>
                                          <p:spTgt spid="9"/>
                                        </p:tgtEl>
                                      </p:cBhvr>
                                      <p:to x="100000" y="100000"/>
                                    </p:animScale>
                                    <p:animScale>
                                      <p:cBhvr>
                                        <p:cTn id="47" dur="12">
                                          <p:stCondLst>
                                            <p:cond delay="590"/>
                                          </p:stCondLst>
                                        </p:cTn>
                                        <p:tgtEl>
                                          <p:spTgt spid="9"/>
                                        </p:tgtEl>
                                      </p:cBhvr>
                                      <p:to x="100000" y="80000"/>
                                    </p:animScale>
                                    <p:animScale>
                                      <p:cBhvr>
                                        <p:cTn id="48" dur="75" decel="50000">
                                          <p:stCondLst>
                                            <p:cond delay="602"/>
                                          </p:stCondLst>
                                        </p:cTn>
                                        <p:tgtEl>
                                          <p:spTgt spid="9"/>
                                        </p:tgtEl>
                                      </p:cBhvr>
                                      <p:to x="100000" y="100000"/>
                                    </p:animScale>
                                    <p:animScale>
                                      <p:cBhvr>
                                        <p:cTn id="49" dur="12">
                                          <p:stCondLst>
                                            <p:cond delay="739"/>
                                          </p:stCondLst>
                                        </p:cTn>
                                        <p:tgtEl>
                                          <p:spTgt spid="9"/>
                                        </p:tgtEl>
                                      </p:cBhvr>
                                      <p:to x="100000" y="90000"/>
                                    </p:animScale>
                                    <p:animScale>
                                      <p:cBhvr>
                                        <p:cTn id="50" dur="75" decel="50000">
                                          <p:stCondLst>
                                            <p:cond delay="751"/>
                                          </p:stCondLst>
                                        </p:cTn>
                                        <p:tgtEl>
                                          <p:spTgt spid="9"/>
                                        </p:tgtEl>
                                      </p:cBhvr>
                                      <p:to x="100000" y="100000"/>
                                    </p:animScale>
                                    <p:animScale>
                                      <p:cBhvr>
                                        <p:cTn id="51" dur="12">
                                          <p:stCondLst>
                                            <p:cond delay="814"/>
                                          </p:stCondLst>
                                        </p:cTn>
                                        <p:tgtEl>
                                          <p:spTgt spid="9"/>
                                        </p:tgtEl>
                                      </p:cBhvr>
                                      <p:to x="100000" y="95000"/>
                                    </p:animScale>
                                    <p:animScale>
                                      <p:cBhvr>
                                        <p:cTn id="52" dur="75" decel="50000">
                                          <p:stCondLst>
                                            <p:cond delay="825"/>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6854"/>
            <a:ext cx="11367914" cy="6321884"/>
          </a:xfrm>
          <a:prstGeom prst="round2DiagRect">
            <a:avLst>
              <a:gd name="adj1" fmla="val 7986"/>
              <a:gd name="adj2" fmla="val 7698"/>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17EC548-DCD5-AE37-CEF1-A37CF96B06C6}"/>
              </a:ext>
            </a:extLst>
          </p:cNvPr>
          <p:cNvSpPr txBox="1"/>
          <p:nvPr/>
        </p:nvSpPr>
        <p:spPr>
          <a:xfrm>
            <a:off x="531370" y="940645"/>
            <a:ext cx="11099352" cy="56477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An-đéc-xen sinh ra trong một gia đình thợ giày ở Đan Mạch. Khi An-đéc-xen còn nhỏ, cha thường đưa cậu tới đồng cỏ chơi. Cha làm cho cậu chiếc kính có thể nhìn ra xa. Thế là cậu thấy được chim chóc trên trời, thiên nga trong hồ nước, dãy núi cuối làng,... Quan sát mỗi sự vật, cậu lại liên tưởng đến một câu chuyện kì diệu, rồi kể cho cha nghe.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Lên năm tuổi, An-đéc-xen được cha làm cho mấy con rối gỗ. An-đéc-xen vui sướng cho chúng di chuyển, lắc lư cái đầu và trò chuyện cùng nhau. Cha An-đéc-xen thấy vậy liền dựng một cái sân khấu ngoài sân. Cậu bé may quần áo cho rối gỗ, đưa rối lên biểu diễn. Tối nọ, An-đéc-xen đứng trên sân khấu, ca hát và đọc thơ. Đột nhiên, có ngôi sao chổi vụt qua bầu trời. Xúc động bởi hiện tượng độc đáo ấy, cậu viết câu chuyện </a:t>
            </a:r>
            <a:r>
              <a:rPr kumimoji="0" lang="vi-VN" sz="19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Sao chổi</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ngày lên Cô-pen-ha-ghen kiếm việc làm, An-đéc-xen luôn say mê sáng tác. Cuốn sách đầu tiên của ông đã được xuất bản. Đọc cuốn sách, Quốc vương Đan Mạch rất thích thú, cho gọi An-đéc-xen đến và hỏi ông có tâm nguyện gì. Ông nói rằng mình muốn đến nhiều nơi để trải nghiệm cuộc sống. Quốc vương bèn tặng ông một số tiền để giúp ông thoả nguyện.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Trong những ngày chu du khắp các nước, An-đéc-xen quen biết nhiều người thuộc các tầng lớp khác nhau. Ông bất bình trước những kẻ coi thường dân nghèo. Ông thương cảm với bao thân phận bé nhỏ, thiếu may mắn. Ông trân trọng những tâm hồn trong sáng, cao thượng. Bằng những trải nghiệm phong phú và một trái tim nhân hậu, ông đã cho ra đời một loạt tác phẩm: </a:t>
            </a:r>
            <a:r>
              <a:rPr kumimoji="0" lang="vi-VN" sz="19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Vịt con xấu xí, Cô bé bán diêm, Nàng tiên cá, Chú lính chì dũng cảm</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Đây là những câu chuyện đã làm xúc động hàng triệu trẻ em trên thế giới.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(Phan Thế Quân </a:t>
            </a:r>
            <a:r>
              <a:rPr kumimoji="0" lang="vi-VN" sz="19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tổng hợp</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2" name="Picture 1">
            <a:extLst>
              <a:ext uri="{FF2B5EF4-FFF2-40B4-BE49-F238E27FC236}">
                <a16:creationId xmlns:a16="http://schemas.microsoft.com/office/drawing/2014/main" id="{EDA76EF3-23C8-2041-2E28-2E18D20E3235}"/>
              </a:ext>
            </a:extLst>
          </p:cNvPr>
          <p:cNvPicPr>
            <a:picLocks noChangeAspect="1"/>
          </p:cNvPicPr>
          <p:nvPr/>
        </p:nvPicPr>
        <p:blipFill>
          <a:blip r:embed="rId4"/>
          <a:stretch>
            <a:fillRect/>
          </a:stretch>
        </p:blipFill>
        <p:spPr>
          <a:xfrm>
            <a:off x="1842243" y="212431"/>
            <a:ext cx="8864352" cy="835224"/>
          </a:xfrm>
          <a:prstGeom prst="rect">
            <a:avLst/>
          </a:prstGeom>
        </p:spPr>
      </p:pic>
    </p:spTree>
    <p:extLst>
      <p:ext uri="{BB962C8B-B14F-4D97-AF65-F5344CB8AC3E}">
        <p14:creationId xmlns:p14="http://schemas.microsoft.com/office/powerpoint/2010/main" val="2344286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F61D43-8D5C-175C-2B7D-D97F8B957392}"/>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5" name="Picture 16">
            <a:extLst>
              <a:ext uri="{FF2B5EF4-FFF2-40B4-BE49-F238E27FC236}">
                <a16:creationId xmlns:a16="http://schemas.microsoft.com/office/drawing/2014/main" id="{FD3C2E5E-B37F-4058-96C2-609A2815B6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8983" y="4495004"/>
            <a:ext cx="2949414" cy="2643412"/>
          </a:xfrm>
          <a:prstGeom prst="rect">
            <a:avLst/>
          </a:prstGeom>
        </p:spPr>
      </p:pic>
      <p:pic>
        <p:nvPicPr>
          <p:cNvPr id="16" name="Picture 16">
            <a:extLst>
              <a:ext uri="{FF2B5EF4-FFF2-40B4-BE49-F238E27FC236}">
                <a16:creationId xmlns:a16="http://schemas.microsoft.com/office/drawing/2014/main" id="{979E970D-81CC-477A-BB8E-7ED05748E6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27367" y="3807714"/>
            <a:ext cx="3522417" cy="3156966"/>
          </a:xfrm>
          <a:prstGeom prst="rect">
            <a:avLst/>
          </a:prstGeom>
        </p:spPr>
      </p:pic>
      <p:sp>
        <p:nvSpPr>
          <p:cNvPr id="4" name="TextBox 3">
            <a:extLst>
              <a:ext uri="{FF2B5EF4-FFF2-40B4-BE49-F238E27FC236}">
                <a16:creationId xmlns:a16="http://schemas.microsoft.com/office/drawing/2014/main" id="{494602FA-6B1C-5C44-2BDB-0C7FFAAD16BF}"/>
              </a:ext>
            </a:extLst>
          </p:cNvPr>
          <p:cNvSpPr txBox="1"/>
          <p:nvPr/>
        </p:nvSpPr>
        <p:spPr>
          <a:xfrm>
            <a:off x="654598" y="2014481"/>
            <a:ext cx="55976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p>
        </p:txBody>
      </p:sp>
      <p:pic>
        <p:nvPicPr>
          <p:cNvPr id="18" name="Picture 12">
            <a:extLst>
              <a:ext uri="{FF2B5EF4-FFF2-40B4-BE49-F238E27FC236}">
                <a16:creationId xmlns:a16="http://schemas.microsoft.com/office/drawing/2014/main" id="{C20589A3-8F10-D826-A8DF-A1F2B89CBF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2560" y="262658"/>
            <a:ext cx="10311315" cy="6332683"/>
          </a:xfrm>
          <a:prstGeom prst="rect">
            <a:avLst/>
          </a:prstGeom>
        </p:spPr>
      </p:pic>
      <p:sp>
        <p:nvSpPr>
          <p:cNvPr id="17" name="TextBox 16">
            <a:extLst>
              <a:ext uri="{FF2B5EF4-FFF2-40B4-BE49-F238E27FC236}">
                <a16:creationId xmlns:a16="http://schemas.microsoft.com/office/drawing/2014/main" id="{35C9ECD3-CB2B-AF76-C2D7-AE1611532C16}"/>
              </a:ext>
            </a:extLst>
          </p:cNvPr>
          <p:cNvSpPr txBox="1"/>
          <p:nvPr/>
        </p:nvSpPr>
        <p:spPr>
          <a:xfrm>
            <a:off x="1539300" y="1791641"/>
            <a:ext cx="9113399" cy="3933384"/>
          </a:xfrm>
          <a:prstGeom prst="rect">
            <a:avLst/>
          </a:prstGeom>
          <a:noFill/>
        </p:spPr>
        <p:txBody>
          <a:bodyPr wrap="square">
            <a:spAutoFit/>
          </a:bodyPr>
          <a:lstStyle/>
          <a:p>
            <a:pPr lvl="0" indent="228600" algn="just">
              <a:lnSpc>
                <a:spcPct val="120000"/>
              </a:lnSpc>
              <a:defRPr/>
            </a:pPr>
            <a:r>
              <a:rPr lang="vi-VN"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Đọc đúng từ ngữ, câu, đoạn và toàn bộ câu chuyện Trải nghiệm đê sáng tạo. Biết đọc diễn cảm phủ họp với những tình tiết sinh động kế về nhà văn An-đéc-xen.</a:t>
            </a:r>
          </a:p>
          <a:p>
            <a:pPr lvl="0" indent="228600" algn="just">
              <a:lnSpc>
                <a:spcPct val="120000"/>
              </a:lnSpc>
              <a:defRPr/>
            </a:pPr>
            <a:r>
              <a:rPr lang="vi-VN"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Đọc hiểu: Nhận biết được đặc điểm của nhân vật thế hiện qua suy nghĩ, việc làm,... của nhân vật. Hiểu điều tác giả muốn nói qua câu chuyện Trải nghiệm để sáng tạo: Để sáng tạo, cần có nhiều trải nghiệm thực tế.</a:t>
            </a:r>
          </a:p>
        </p:txBody>
      </p:sp>
      <p:pic>
        <p:nvPicPr>
          <p:cNvPr id="2" name="Picture 1">
            <a:extLst>
              <a:ext uri="{FF2B5EF4-FFF2-40B4-BE49-F238E27FC236}">
                <a16:creationId xmlns:a16="http://schemas.microsoft.com/office/drawing/2014/main" id="{75463AA3-BB68-15BD-7876-7A3C3702D3E4}"/>
              </a:ext>
            </a:extLst>
          </p:cNvPr>
          <p:cNvPicPr>
            <a:picLocks noChangeAspect="1"/>
          </p:cNvPicPr>
          <p:nvPr/>
        </p:nvPicPr>
        <p:blipFill>
          <a:blip r:embed="rId7"/>
          <a:stretch>
            <a:fillRect/>
          </a:stretch>
        </p:blipFill>
        <p:spPr>
          <a:xfrm>
            <a:off x="3275274" y="802328"/>
            <a:ext cx="6578154" cy="926672"/>
          </a:xfrm>
          <a:prstGeom prst="rect">
            <a:avLst/>
          </a:prstGeom>
        </p:spPr>
      </p:pic>
    </p:spTree>
    <p:extLst>
      <p:ext uri="{BB962C8B-B14F-4D97-AF65-F5344CB8AC3E}">
        <p14:creationId xmlns:p14="http://schemas.microsoft.com/office/powerpoint/2010/main" val="15112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3" name="Picture 6">
            <a:extLst>
              <a:ext uri="{FF2B5EF4-FFF2-40B4-BE49-F238E27FC236}">
                <a16:creationId xmlns:a16="http://schemas.microsoft.com/office/drawing/2014/main" id="{C742B2BB-34FE-C9FA-975C-BBFF1F78EA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11871" y="226320"/>
            <a:ext cx="6305099" cy="1692632"/>
          </a:xfrm>
          <a:prstGeom prst="rect">
            <a:avLst/>
          </a:prstGeom>
        </p:spPr>
      </p:pic>
      <p:grpSp>
        <p:nvGrpSpPr>
          <p:cNvPr id="22" name="Group 21">
            <a:extLst>
              <a:ext uri="{FF2B5EF4-FFF2-40B4-BE49-F238E27FC236}">
                <a16:creationId xmlns:a16="http://schemas.microsoft.com/office/drawing/2014/main" id="{9EFC64D9-672C-2636-84A3-D0613BFDB086}"/>
              </a:ext>
            </a:extLst>
          </p:cNvPr>
          <p:cNvGrpSpPr/>
          <p:nvPr/>
        </p:nvGrpSpPr>
        <p:grpSpPr>
          <a:xfrm>
            <a:off x="1017838" y="2045157"/>
            <a:ext cx="3977007" cy="1636095"/>
            <a:chOff x="139959" y="1387023"/>
            <a:chExt cx="3977007" cy="1636095"/>
          </a:xfrm>
        </p:grpSpPr>
        <p:sp>
          <p:nvSpPr>
            <p:cNvPr id="23" name="Rectangle: Rounded Corners 22">
              <a:extLst>
                <a:ext uri="{FF2B5EF4-FFF2-40B4-BE49-F238E27FC236}">
                  <a16:creationId xmlns:a16="http://schemas.microsoft.com/office/drawing/2014/main" id="{8D5A0D38-F6E6-D3D1-248C-516F5009150B}"/>
                </a:ext>
              </a:extLst>
            </p:cNvPr>
            <p:cNvSpPr/>
            <p:nvPr/>
          </p:nvSpPr>
          <p:spPr>
            <a:xfrm>
              <a:off x="456732" y="1858431"/>
              <a:ext cx="3660234" cy="1164687"/>
            </a:xfrm>
            <a:custGeom>
              <a:avLst/>
              <a:gdLst>
                <a:gd name="connsiteX0" fmla="*/ 0 w 3660234"/>
                <a:gd name="connsiteY0" fmla="*/ 284428 h 1164687"/>
                <a:gd name="connsiteX1" fmla="*/ 284428 w 3660234"/>
                <a:gd name="connsiteY1" fmla="*/ 0 h 1164687"/>
                <a:gd name="connsiteX2" fmla="*/ 3375806 w 3660234"/>
                <a:gd name="connsiteY2" fmla="*/ 0 h 1164687"/>
                <a:gd name="connsiteX3" fmla="*/ 3660234 w 3660234"/>
                <a:gd name="connsiteY3" fmla="*/ 284428 h 1164687"/>
                <a:gd name="connsiteX4" fmla="*/ 3660234 w 3660234"/>
                <a:gd name="connsiteY4" fmla="*/ 880259 h 1164687"/>
                <a:gd name="connsiteX5" fmla="*/ 3375806 w 3660234"/>
                <a:gd name="connsiteY5" fmla="*/ 1164687 h 1164687"/>
                <a:gd name="connsiteX6" fmla="*/ 284428 w 3660234"/>
                <a:gd name="connsiteY6" fmla="*/ 1164687 h 1164687"/>
                <a:gd name="connsiteX7" fmla="*/ 0 w 3660234"/>
                <a:gd name="connsiteY7" fmla="*/ 880259 h 1164687"/>
                <a:gd name="connsiteX8" fmla="*/ 0 w 3660234"/>
                <a:gd name="connsiteY8" fmla="*/ 284428 h 116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234" h="1164687" fill="none" extrusionOk="0">
                  <a:moveTo>
                    <a:pt x="0" y="284428"/>
                  </a:moveTo>
                  <a:cubicBezTo>
                    <a:pt x="-1727" y="133396"/>
                    <a:pt x="124152" y="-2144"/>
                    <a:pt x="284428" y="0"/>
                  </a:cubicBezTo>
                  <a:cubicBezTo>
                    <a:pt x="826118" y="-35273"/>
                    <a:pt x="2343259" y="-144294"/>
                    <a:pt x="3375806" y="0"/>
                  </a:cubicBezTo>
                  <a:cubicBezTo>
                    <a:pt x="3553888" y="6391"/>
                    <a:pt x="3639370" y="109752"/>
                    <a:pt x="3660234" y="284428"/>
                  </a:cubicBezTo>
                  <a:cubicBezTo>
                    <a:pt x="3692437" y="433592"/>
                    <a:pt x="3614587" y="651597"/>
                    <a:pt x="3660234" y="880259"/>
                  </a:cubicBezTo>
                  <a:cubicBezTo>
                    <a:pt x="3669383" y="1030425"/>
                    <a:pt x="3535866" y="1161462"/>
                    <a:pt x="3375806" y="1164687"/>
                  </a:cubicBezTo>
                  <a:cubicBezTo>
                    <a:pt x="2412751" y="1242212"/>
                    <a:pt x="1745053" y="1120984"/>
                    <a:pt x="284428" y="1164687"/>
                  </a:cubicBezTo>
                  <a:cubicBezTo>
                    <a:pt x="108818" y="1159554"/>
                    <a:pt x="-24241" y="1037013"/>
                    <a:pt x="0" y="880259"/>
                  </a:cubicBezTo>
                  <a:cubicBezTo>
                    <a:pt x="-961" y="757477"/>
                    <a:pt x="40824" y="579385"/>
                    <a:pt x="0" y="284428"/>
                  </a:cubicBezTo>
                  <a:close/>
                </a:path>
                <a:path w="3660234" h="1164687" stroke="0" extrusionOk="0">
                  <a:moveTo>
                    <a:pt x="0" y="284428"/>
                  </a:moveTo>
                  <a:cubicBezTo>
                    <a:pt x="-715" y="124872"/>
                    <a:pt x="116154" y="9062"/>
                    <a:pt x="284428" y="0"/>
                  </a:cubicBezTo>
                  <a:cubicBezTo>
                    <a:pt x="1203811" y="-95379"/>
                    <a:pt x="2499631" y="58096"/>
                    <a:pt x="3375806" y="0"/>
                  </a:cubicBezTo>
                  <a:cubicBezTo>
                    <a:pt x="3521151" y="-8264"/>
                    <a:pt x="3641715" y="114033"/>
                    <a:pt x="3660234" y="284428"/>
                  </a:cubicBezTo>
                  <a:cubicBezTo>
                    <a:pt x="3627835" y="400107"/>
                    <a:pt x="3676704" y="775414"/>
                    <a:pt x="3660234" y="880259"/>
                  </a:cubicBezTo>
                  <a:cubicBezTo>
                    <a:pt x="3662876" y="1034203"/>
                    <a:pt x="3527780" y="1159596"/>
                    <a:pt x="3375806" y="1164687"/>
                  </a:cubicBezTo>
                  <a:cubicBezTo>
                    <a:pt x="2514242" y="1104781"/>
                    <a:pt x="797986" y="1247201"/>
                    <a:pt x="284428" y="1164687"/>
                  </a:cubicBezTo>
                  <a:cubicBezTo>
                    <a:pt x="116711" y="1167315"/>
                    <a:pt x="-3360" y="1040754"/>
                    <a:pt x="0" y="880259"/>
                  </a:cubicBezTo>
                  <a:cubicBezTo>
                    <a:pt x="40966" y="713881"/>
                    <a:pt x="-38136" y="485139"/>
                    <a:pt x="0" y="284428"/>
                  </a:cubicBezTo>
                  <a:close/>
                </a:path>
              </a:pathLst>
            </a:custGeom>
            <a:solidFill>
              <a:schemeClr val="bg1">
                <a:alpha val="82000"/>
              </a:schemeClr>
            </a:solidFill>
            <a:ln w="28575">
              <a:solidFill>
                <a:srgbClr val="FF66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UTM Duepuntozero" panose="02040603050506020204" pitchFamily="18" charset="0"/>
                  <a:ea typeface="+mn-ea"/>
                  <a:cs typeface="+mn-cs"/>
                </a:rPr>
                <a:t>Mắt</a:t>
              </a:r>
              <a:r>
                <a:rPr kumimoji="0" lang="en-US" sz="6600" b="1"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rPr>
                <a:t> </a:t>
              </a:r>
              <a:r>
                <a:rPr kumimoji="0" lang="en-US" sz="6600" b="1" i="0" u="none" strike="noStrike" kern="1200" cap="none" spc="0" normalizeH="0" baseline="0" noProof="0" dirty="0" err="1">
                  <a:ln>
                    <a:noFill/>
                  </a:ln>
                  <a:solidFill>
                    <a:srgbClr val="FF0000"/>
                  </a:solidFill>
                  <a:effectLst/>
                  <a:uLnTx/>
                  <a:uFillTx/>
                  <a:latin typeface="UTM Duepuntozero" panose="02040603050506020204" pitchFamily="18" charset="0"/>
                  <a:ea typeface="+mn-ea"/>
                  <a:cs typeface="+mn-cs"/>
                </a:rPr>
                <a:t>dõi</a:t>
              </a:r>
              <a:endParaRPr kumimoji="0" lang="en-US" sz="6600" b="1"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endParaRPr>
            </a:p>
          </p:txBody>
        </p:sp>
        <p:pic>
          <p:nvPicPr>
            <p:cNvPr id="30" name="Picture 29">
              <a:extLst>
                <a:ext uri="{FF2B5EF4-FFF2-40B4-BE49-F238E27FC236}">
                  <a16:creationId xmlns:a16="http://schemas.microsoft.com/office/drawing/2014/main" id="{7F00543C-A569-F7D3-82F2-7C2E2E84A225}"/>
                </a:ext>
              </a:extLst>
            </p:cNvPr>
            <p:cNvPicPr>
              <a:picLocks noChangeAspect="1"/>
            </p:cNvPicPr>
            <p:nvPr/>
          </p:nvPicPr>
          <p:blipFill>
            <a:blip r:embed="rId7"/>
            <a:stretch>
              <a:fillRect/>
            </a:stretch>
          </p:blipFill>
          <p:spPr>
            <a:xfrm>
              <a:off x="139959" y="1387023"/>
              <a:ext cx="947057" cy="947057"/>
            </a:xfrm>
            <a:prstGeom prst="rect">
              <a:avLst/>
            </a:prstGeom>
          </p:spPr>
        </p:pic>
      </p:grpSp>
      <p:grpSp>
        <p:nvGrpSpPr>
          <p:cNvPr id="31" name="Group 30">
            <a:extLst>
              <a:ext uri="{FF2B5EF4-FFF2-40B4-BE49-F238E27FC236}">
                <a16:creationId xmlns:a16="http://schemas.microsoft.com/office/drawing/2014/main" id="{9F2BC7A6-8B16-814C-7580-BE12FBA97A1F}"/>
              </a:ext>
            </a:extLst>
          </p:cNvPr>
          <p:cNvGrpSpPr/>
          <p:nvPr/>
        </p:nvGrpSpPr>
        <p:grpSpPr>
          <a:xfrm>
            <a:off x="3979497" y="4095794"/>
            <a:ext cx="4156697" cy="1559458"/>
            <a:chOff x="4424729" y="3902060"/>
            <a:chExt cx="4156697" cy="1559458"/>
          </a:xfrm>
        </p:grpSpPr>
        <p:sp>
          <p:nvSpPr>
            <p:cNvPr id="32" name="Rectangle: Rounded Corners 31">
              <a:extLst>
                <a:ext uri="{FF2B5EF4-FFF2-40B4-BE49-F238E27FC236}">
                  <a16:creationId xmlns:a16="http://schemas.microsoft.com/office/drawing/2014/main" id="{7E1354D9-A3A5-7DA6-E815-EB5EE9EB7F32}"/>
                </a:ext>
              </a:extLst>
            </p:cNvPr>
            <p:cNvSpPr/>
            <p:nvPr/>
          </p:nvSpPr>
          <p:spPr>
            <a:xfrm>
              <a:off x="4966528" y="4335442"/>
              <a:ext cx="3614898" cy="1126076"/>
            </a:xfrm>
            <a:custGeom>
              <a:avLst/>
              <a:gdLst>
                <a:gd name="connsiteX0" fmla="*/ 0 w 3614898"/>
                <a:gd name="connsiteY0" fmla="*/ 274999 h 1126076"/>
                <a:gd name="connsiteX1" fmla="*/ 274999 w 3614898"/>
                <a:gd name="connsiteY1" fmla="*/ 0 h 1126076"/>
                <a:gd name="connsiteX2" fmla="*/ 3339899 w 3614898"/>
                <a:gd name="connsiteY2" fmla="*/ 0 h 1126076"/>
                <a:gd name="connsiteX3" fmla="*/ 3614898 w 3614898"/>
                <a:gd name="connsiteY3" fmla="*/ 274999 h 1126076"/>
                <a:gd name="connsiteX4" fmla="*/ 3614898 w 3614898"/>
                <a:gd name="connsiteY4" fmla="*/ 851077 h 1126076"/>
                <a:gd name="connsiteX5" fmla="*/ 3339899 w 3614898"/>
                <a:gd name="connsiteY5" fmla="*/ 1126076 h 1126076"/>
                <a:gd name="connsiteX6" fmla="*/ 274999 w 3614898"/>
                <a:gd name="connsiteY6" fmla="*/ 1126076 h 1126076"/>
                <a:gd name="connsiteX7" fmla="*/ 0 w 3614898"/>
                <a:gd name="connsiteY7" fmla="*/ 851077 h 1126076"/>
                <a:gd name="connsiteX8" fmla="*/ 0 w 3614898"/>
                <a:gd name="connsiteY8" fmla="*/ 274999 h 11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4898" h="1126076" fill="none" extrusionOk="0">
                  <a:moveTo>
                    <a:pt x="0" y="274999"/>
                  </a:moveTo>
                  <a:cubicBezTo>
                    <a:pt x="-7555" y="149596"/>
                    <a:pt x="98552" y="-16511"/>
                    <a:pt x="274999" y="0"/>
                  </a:cubicBezTo>
                  <a:cubicBezTo>
                    <a:pt x="734548" y="-35273"/>
                    <a:pt x="2243479" y="-144294"/>
                    <a:pt x="3339899" y="0"/>
                  </a:cubicBezTo>
                  <a:cubicBezTo>
                    <a:pt x="3497567" y="1762"/>
                    <a:pt x="3596883" y="107932"/>
                    <a:pt x="3614898" y="274999"/>
                  </a:cubicBezTo>
                  <a:cubicBezTo>
                    <a:pt x="3576903" y="365506"/>
                    <a:pt x="3592057" y="654701"/>
                    <a:pt x="3614898" y="851077"/>
                  </a:cubicBezTo>
                  <a:cubicBezTo>
                    <a:pt x="3631868" y="990122"/>
                    <a:pt x="3508518" y="1107927"/>
                    <a:pt x="3339899" y="1126076"/>
                  </a:cubicBezTo>
                  <a:cubicBezTo>
                    <a:pt x="1950607" y="1203601"/>
                    <a:pt x="1333958" y="1082373"/>
                    <a:pt x="274999" y="1126076"/>
                  </a:cubicBezTo>
                  <a:cubicBezTo>
                    <a:pt x="113255" y="1123342"/>
                    <a:pt x="-26122" y="1002598"/>
                    <a:pt x="0" y="851077"/>
                  </a:cubicBezTo>
                  <a:cubicBezTo>
                    <a:pt x="-36478" y="680719"/>
                    <a:pt x="25806" y="409878"/>
                    <a:pt x="0" y="274999"/>
                  </a:cubicBezTo>
                  <a:close/>
                </a:path>
                <a:path w="3614898" h="1126076" stroke="0" extrusionOk="0">
                  <a:moveTo>
                    <a:pt x="0" y="274999"/>
                  </a:moveTo>
                  <a:cubicBezTo>
                    <a:pt x="-6350" y="101179"/>
                    <a:pt x="120138" y="2416"/>
                    <a:pt x="274999" y="0"/>
                  </a:cubicBezTo>
                  <a:cubicBezTo>
                    <a:pt x="1747476" y="-95379"/>
                    <a:pt x="2309885" y="58096"/>
                    <a:pt x="3339899" y="0"/>
                  </a:cubicBezTo>
                  <a:cubicBezTo>
                    <a:pt x="3477796" y="-9842"/>
                    <a:pt x="3605602" y="116440"/>
                    <a:pt x="3614898" y="274999"/>
                  </a:cubicBezTo>
                  <a:cubicBezTo>
                    <a:pt x="3621799" y="532910"/>
                    <a:pt x="3622124" y="608322"/>
                    <a:pt x="3614898" y="851077"/>
                  </a:cubicBezTo>
                  <a:cubicBezTo>
                    <a:pt x="3630236" y="984724"/>
                    <a:pt x="3482343" y="1116678"/>
                    <a:pt x="3339899" y="1126076"/>
                  </a:cubicBezTo>
                  <a:cubicBezTo>
                    <a:pt x="2396727" y="1066170"/>
                    <a:pt x="1334507" y="1208590"/>
                    <a:pt x="274999" y="1126076"/>
                  </a:cubicBezTo>
                  <a:cubicBezTo>
                    <a:pt x="116919" y="1127609"/>
                    <a:pt x="-7695" y="1010764"/>
                    <a:pt x="0" y="851077"/>
                  </a:cubicBezTo>
                  <a:cubicBezTo>
                    <a:pt x="-14890" y="736739"/>
                    <a:pt x="26940" y="522762"/>
                    <a:pt x="0" y="274999"/>
                  </a:cubicBezTo>
                  <a:close/>
                </a:path>
              </a:pathLst>
            </a:custGeom>
            <a:solidFill>
              <a:schemeClr val="bg1">
                <a:alpha val="82000"/>
              </a:schemeClr>
            </a:solidFill>
            <a:ln w="28575">
              <a:solidFill>
                <a:srgbClr val="00B05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8000"/>
                  </a:solidFill>
                  <a:effectLst/>
                  <a:uLnTx/>
                  <a:uFillTx/>
                  <a:latin typeface="UTM Duepuntozero" panose="02040603050506020204" pitchFamily="18" charset="0"/>
                  <a:ea typeface="+mn-ea"/>
                  <a:cs typeface="+mn-cs"/>
                </a:rPr>
                <a:t>Tai </a:t>
              </a:r>
              <a:r>
                <a:rPr kumimoji="0" lang="en-US" sz="6600" b="1" i="0" u="none" strike="noStrike" kern="1200" cap="none" spc="0" normalizeH="0" baseline="0" noProof="0" dirty="0" err="1">
                  <a:ln>
                    <a:noFill/>
                  </a:ln>
                  <a:solidFill>
                    <a:srgbClr val="008000"/>
                  </a:solidFill>
                  <a:effectLst/>
                  <a:uLnTx/>
                  <a:uFillTx/>
                  <a:latin typeface="UTM Duepuntozero" panose="02040603050506020204" pitchFamily="18" charset="0"/>
                  <a:ea typeface="+mn-ea"/>
                  <a:cs typeface="+mn-cs"/>
                </a:rPr>
                <a:t>nghe</a:t>
              </a:r>
              <a:endParaRPr kumimoji="0" lang="en-US" sz="6600" b="1" i="0" u="none" strike="noStrike" kern="1200" cap="none" spc="0" normalizeH="0" baseline="0" noProof="0" dirty="0">
                <a:ln>
                  <a:noFill/>
                </a:ln>
                <a:solidFill>
                  <a:srgbClr val="008000"/>
                </a:solidFill>
                <a:effectLst/>
                <a:uLnTx/>
                <a:uFillTx/>
                <a:latin typeface="UTM Duepuntozero" panose="02040603050506020204" pitchFamily="18" charset="0"/>
                <a:ea typeface="+mn-ea"/>
                <a:cs typeface="+mn-cs"/>
              </a:endParaRPr>
            </a:p>
          </p:txBody>
        </p:sp>
        <p:pic>
          <p:nvPicPr>
            <p:cNvPr id="35" name="Picture 34">
              <a:extLst>
                <a:ext uri="{FF2B5EF4-FFF2-40B4-BE49-F238E27FC236}">
                  <a16:creationId xmlns:a16="http://schemas.microsoft.com/office/drawing/2014/main" id="{A5A0CCBF-67E2-4DDA-706A-805492823DF6}"/>
                </a:ext>
              </a:extLst>
            </p:cNvPr>
            <p:cNvPicPr>
              <a:picLocks noChangeAspect="1"/>
            </p:cNvPicPr>
            <p:nvPr/>
          </p:nvPicPr>
          <p:blipFill>
            <a:blip r:embed="rId8"/>
            <a:stretch>
              <a:fillRect/>
            </a:stretch>
          </p:blipFill>
          <p:spPr>
            <a:xfrm>
              <a:off x="4424729" y="3902060"/>
              <a:ext cx="1083597" cy="1083597"/>
            </a:xfrm>
            <a:prstGeom prst="rect">
              <a:avLst/>
            </a:prstGeom>
          </p:spPr>
        </p:pic>
      </p:grpSp>
      <p:grpSp>
        <p:nvGrpSpPr>
          <p:cNvPr id="36" name="Group 35">
            <a:extLst>
              <a:ext uri="{FF2B5EF4-FFF2-40B4-BE49-F238E27FC236}">
                <a16:creationId xmlns:a16="http://schemas.microsoft.com/office/drawing/2014/main" id="{B938420C-704B-4F5D-1B4A-43D3B33250F5}"/>
              </a:ext>
            </a:extLst>
          </p:cNvPr>
          <p:cNvGrpSpPr/>
          <p:nvPr/>
        </p:nvGrpSpPr>
        <p:grpSpPr>
          <a:xfrm>
            <a:off x="6601841" y="2145272"/>
            <a:ext cx="4257145" cy="1502348"/>
            <a:chOff x="8110962" y="1828720"/>
            <a:chExt cx="3920646" cy="1371679"/>
          </a:xfrm>
        </p:grpSpPr>
        <p:sp>
          <p:nvSpPr>
            <p:cNvPr id="37" name="Rectangle: Rounded Corners 36">
              <a:extLst>
                <a:ext uri="{FF2B5EF4-FFF2-40B4-BE49-F238E27FC236}">
                  <a16:creationId xmlns:a16="http://schemas.microsoft.com/office/drawing/2014/main" id="{D9C591CC-B4C8-0722-0ACB-CA8C76CB93EF}"/>
                </a:ext>
              </a:extLst>
            </p:cNvPr>
            <p:cNvSpPr/>
            <p:nvPr/>
          </p:nvSpPr>
          <p:spPr>
            <a:xfrm>
              <a:off x="8584491" y="2060420"/>
              <a:ext cx="3447117" cy="1139979"/>
            </a:xfrm>
            <a:custGeom>
              <a:avLst/>
              <a:gdLst>
                <a:gd name="connsiteX0" fmla="*/ 0 w 3447117"/>
                <a:gd name="connsiteY0" fmla="*/ 278394 h 1139979"/>
                <a:gd name="connsiteX1" fmla="*/ 278394 w 3447117"/>
                <a:gd name="connsiteY1" fmla="*/ 0 h 1139979"/>
                <a:gd name="connsiteX2" fmla="*/ 3168723 w 3447117"/>
                <a:gd name="connsiteY2" fmla="*/ 0 h 1139979"/>
                <a:gd name="connsiteX3" fmla="*/ 3447117 w 3447117"/>
                <a:gd name="connsiteY3" fmla="*/ 278394 h 1139979"/>
                <a:gd name="connsiteX4" fmla="*/ 3447117 w 3447117"/>
                <a:gd name="connsiteY4" fmla="*/ 861585 h 1139979"/>
                <a:gd name="connsiteX5" fmla="*/ 3168723 w 3447117"/>
                <a:gd name="connsiteY5" fmla="*/ 1139979 h 1139979"/>
                <a:gd name="connsiteX6" fmla="*/ 278394 w 3447117"/>
                <a:gd name="connsiteY6" fmla="*/ 1139979 h 1139979"/>
                <a:gd name="connsiteX7" fmla="*/ 0 w 3447117"/>
                <a:gd name="connsiteY7" fmla="*/ 861585 h 1139979"/>
                <a:gd name="connsiteX8" fmla="*/ 0 w 3447117"/>
                <a:gd name="connsiteY8" fmla="*/ 278394 h 113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7117" h="1139979" fill="none" extrusionOk="0">
                  <a:moveTo>
                    <a:pt x="0" y="278394"/>
                  </a:moveTo>
                  <a:cubicBezTo>
                    <a:pt x="-2118" y="132063"/>
                    <a:pt x="102849" y="-14645"/>
                    <a:pt x="278394" y="0"/>
                  </a:cubicBezTo>
                  <a:cubicBezTo>
                    <a:pt x="1471980" y="-35273"/>
                    <a:pt x="2308245" y="-144294"/>
                    <a:pt x="3168723" y="0"/>
                  </a:cubicBezTo>
                  <a:cubicBezTo>
                    <a:pt x="3326098" y="1102"/>
                    <a:pt x="3436154" y="115398"/>
                    <a:pt x="3447117" y="278394"/>
                  </a:cubicBezTo>
                  <a:cubicBezTo>
                    <a:pt x="3496641" y="561610"/>
                    <a:pt x="3481718" y="788852"/>
                    <a:pt x="3447117" y="861585"/>
                  </a:cubicBezTo>
                  <a:cubicBezTo>
                    <a:pt x="3463379" y="1003041"/>
                    <a:pt x="3336218" y="1125082"/>
                    <a:pt x="3168723" y="1139979"/>
                  </a:cubicBezTo>
                  <a:cubicBezTo>
                    <a:pt x="2318161" y="1217504"/>
                    <a:pt x="1700892" y="1096276"/>
                    <a:pt x="278394" y="1139979"/>
                  </a:cubicBezTo>
                  <a:cubicBezTo>
                    <a:pt x="99160" y="1132919"/>
                    <a:pt x="-8530" y="1015221"/>
                    <a:pt x="0" y="861585"/>
                  </a:cubicBezTo>
                  <a:cubicBezTo>
                    <a:pt x="-18567" y="670419"/>
                    <a:pt x="40001" y="507234"/>
                    <a:pt x="0" y="278394"/>
                  </a:cubicBezTo>
                  <a:close/>
                </a:path>
                <a:path w="3447117" h="1139979" stroke="0" extrusionOk="0">
                  <a:moveTo>
                    <a:pt x="0" y="278394"/>
                  </a:moveTo>
                  <a:cubicBezTo>
                    <a:pt x="-7475" y="98811"/>
                    <a:pt x="107557" y="13837"/>
                    <a:pt x="278394" y="0"/>
                  </a:cubicBezTo>
                  <a:cubicBezTo>
                    <a:pt x="1370249" y="-95379"/>
                    <a:pt x="2818167" y="58096"/>
                    <a:pt x="3168723" y="0"/>
                  </a:cubicBezTo>
                  <a:cubicBezTo>
                    <a:pt x="3319522" y="-2079"/>
                    <a:pt x="3438483" y="118435"/>
                    <a:pt x="3447117" y="278394"/>
                  </a:cubicBezTo>
                  <a:cubicBezTo>
                    <a:pt x="3462227" y="362386"/>
                    <a:pt x="3448129" y="633914"/>
                    <a:pt x="3447117" y="861585"/>
                  </a:cubicBezTo>
                  <a:cubicBezTo>
                    <a:pt x="3466731" y="992024"/>
                    <a:pt x="3317209" y="1134733"/>
                    <a:pt x="3168723" y="1139979"/>
                  </a:cubicBezTo>
                  <a:cubicBezTo>
                    <a:pt x="1887914" y="1080073"/>
                    <a:pt x="1609662" y="1222493"/>
                    <a:pt x="278394" y="1139979"/>
                  </a:cubicBezTo>
                  <a:cubicBezTo>
                    <a:pt x="113889" y="1142637"/>
                    <a:pt x="-4748" y="1020157"/>
                    <a:pt x="0" y="861585"/>
                  </a:cubicBezTo>
                  <a:cubicBezTo>
                    <a:pt x="38330" y="724525"/>
                    <a:pt x="-4358" y="392354"/>
                    <a:pt x="0" y="278394"/>
                  </a:cubicBezTo>
                  <a:close/>
                </a:path>
              </a:pathLst>
            </a:custGeom>
            <a:solidFill>
              <a:schemeClr val="bg1">
                <a:alpha val="82000"/>
              </a:schemeClr>
            </a:solidFill>
            <a:ln w="28575">
              <a:solidFill>
                <a:srgbClr val="00B0F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UTM Duepuntozero" panose="02040603050506020204" pitchFamily="18" charset="0"/>
                  <a:ea typeface="+mn-ea"/>
                  <a:cs typeface="+mn-cs"/>
                </a:rPr>
                <a:t>Tay </a:t>
              </a:r>
              <a:r>
                <a:rPr kumimoji="0" lang="en-US" sz="6600" b="1" i="0" u="none" strike="noStrike" kern="1200" cap="none" spc="0" normalizeH="0" baseline="0" noProof="0" dirty="0" err="1">
                  <a:ln>
                    <a:noFill/>
                  </a:ln>
                  <a:solidFill>
                    <a:srgbClr val="0070C0"/>
                  </a:solidFill>
                  <a:effectLst/>
                  <a:uLnTx/>
                  <a:uFillTx/>
                  <a:latin typeface="UTM Duepuntozero" panose="02040603050506020204" pitchFamily="18" charset="0"/>
                  <a:ea typeface="+mn-ea"/>
                  <a:cs typeface="+mn-cs"/>
                </a:rPr>
                <a:t>dò</a:t>
              </a:r>
              <a:endParaRPr kumimoji="0" lang="en-US" sz="6600" b="1" i="0" u="none" strike="noStrike" kern="1200" cap="none" spc="0" normalizeH="0" baseline="0" noProof="0" dirty="0">
                <a:ln>
                  <a:noFill/>
                </a:ln>
                <a:solidFill>
                  <a:srgbClr val="0070C0"/>
                </a:solidFill>
                <a:effectLst/>
                <a:uLnTx/>
                <a:uFillTx/>
                <a:latin typeface="UTM Duepuntozero" panose="02040603050506020204" pitchFamily="18" charset="0"/>
                <a:ea typeface="+mn-ea"/>
                <a:cs typeface="+mn-cs"/>
              </a:endParaRPr>
            </a:p>
          </p:txBody>
        </p:sp>
        <p:pic>
          <p:nvPicPr>
            <p:cNvPr id="39" name="Picture 38">
              <a:extLst>
                <a:ext uri="{FF2B5EF4-FFF2-40B4-BE49-F238E27FC236}">
                  <a16:creationId xmlns:a16="http://schemas.microsoft.com/office/drawing/2014/main" id="{AB6E6D9D-05D2-C6F7-FC2A-07053E911FBC}"/>
                </a:ext>
              </a:extLst>
            </p:cNvPr>
            <p:cNvPicPr>
              <a:picLocks noChangeAspect="1"/>
            </p:cNvPicPr>
            <p:nvPr/>
          </p:nvPicPr>
          <p:blipFill>
            <a:blip r:embed="rId9"/>
            <a:stretch>
              <a:fillRect/>
            </a:stretch>
          </p:blipFill>
          <p:spPr>
            <a:xfrm>
              <a:off x="8110962" y="1828720"/>
              <a:ext cx="1023707" cy="1023707"/>
            </a:xfrm>
            <a:prstGeom prst="rect">
              <a:avLst/>
            </a:prstGeom>
          </p:spPr>
        </p:pic>
      </p:grpSp>
      <p:pic>
        <p:nvPicPr>
          <p:cNvPr id="2" name="Picture 1">
            <a:extLst>
              <a:ext uri="{FF2B5EF4-FFF2-40B4-BE49-F238E27FC236}">
                <a16:creationId xmlns:a16="http://schemas.microsoft.com/office/drawing/2014/main" id="{79F8EBB8-14C7-DCE7-7156-AFEBCF385D7E}"/>
              </a:ext>
            </a:extLst>
          </p:cNvPr>
          <p:cNvPicPr>
            <a:picLocks noChangeAspect="1"/>
          </p:cNvPicPr>
          <p:nvPr/>
        </p:nvPicPr>
        <p:blipFill>
          <a:blip r:embed="rId10"/>
          <a:stretch>
            <a:fillRect/>
          </a:stretch>
        </p:blipFill>
        <p:spPr>
          <a:xfrm>
            <a:off x="4369505" y="347886"/>
            <a:ext cx="6578154" cy="1115665"/>
          </a:xfrm>
          <a:prstGeom prst="rect">
            <a:avLst/>
          </a:prstGeom>
        </p:spPr>
      </p:pic>
    </p:spTree>
    <p:extLst>
      <p:ext uri="{BB962C8B-B14F-4D97-AF65-F5344CB8AC3E}">
        <p14:creationId xmlns:p14="http://schemas.microsoft.com/office/powerpoint/2010/main" val="722438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66000">
                                          <p:cBhvr additive="base">
                                            <p:cTn id="7"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14:bounceEnd="66000">
                                          <p:cBhvr additive="base">
                                            <p:cTn id="12"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14:bounceEnd="66000">
                                          <p:cBhvr additive="base">
                                            <p:cTn id="17" dur="1000" fill="hold"/>
                                            <p:tgtEl>
                                              <p:spTgt spid="36"/>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fill="hold"/>
                                            <p:tgtEl>
                                              <p:spTgt spid="31"/>
                                            </p:tgtEl>
                                            <p:attrNameLst>
                                              <p:attrName>ppt_x</p:attrName>
                                            </p:attrNameLst>
                                          </p:cBhvr>
                                          <p:tavLst>
                                            <p:tav tm="0">
                                              <p:val>
                                                <p:strVal val="#ppt_x"/>
                                              </p:val>
                                            </p:tav>
                                            <p:tav tm="100000">
                                              <p:val>
                                                <p:strVal val="#ppt_x"/>
                                              </p:val>
                                            </p:tav>
                                          </p:tavLst>
                                        </p:anim>
                                        <p:anim calcmode="lin" valueType="num">
                                          <p:cBhvr additive="base">
                                            <p:cTn id="13" dur="10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1000" fill="hold"/>
                                            <p:tgtEl>
                                              <p:spTgt spid="36"/>
                                            </p:tgtEl>
                                            <p:attrNameLst>
                                              <p:attrName>ppt_x</p:attrName>
                                            </p:attrNameLst>
                                          </p:cBhvr>
                                          <p:tavLst>
                                            <p:tav tm="0">
                                              <p:val>
                                                <p:strVal val="#ppt_x"/>
                                              </p:val>
                                            </p:tav>
                                            <p:tav tm="100000">
                                              <p:val>
                                                <p:strVal val="#ppt_x"/>
                                              </p:val>
                                            </p:tav>
                                          </p:tavLst>
                                        </p:anim>
                                        <p:anim calcmode="lin" valueType="num">
                                          <p:cBhvr additive="base">
                                            <p:cTn id="1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6854"/>
            <a:ext cx="11367914" cy="6321884"/>
          </a:xfrm>
          <a:prstGeom prst="round2DiagRect">
            <a:avLst>
              <a:gd name="adj1" fmla="val 7986"/>
              <a:gd name="adj2" fmla="val 7698"/>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17EC548-DCD5-AE37-CEF1-A37CF96B06C6}"/>
              </a:ext>
            </a:extLst>
          </p:cNvPr>
          <p:cNvSpPr txBox="1"/>
          <p:nvPr/>
        </p:nvSpPr>
        <p:spPr>
          <a:xfrm>
            <a:off x="531370" y="940645"/>
            <a:ext cx="11099352" cy="5647700"/>
          </a:xfrm>
          <a:prstGeom prst="rect">
            <a:avLst/>
          </a:prstGeom>
          <a:noFill/>
        </p:spPr>
        <p:txBody>
          <a:bodyPr wrap="square" rtlCol="0">
            <a:spAutoFit/>
          </a:bodyPr>
          <a:lstStyle/>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An-đéc-xen sinh ra trong một gia đình thợ giày ở Đan Mạch. Khi An-đéc-xen còn nhỏ, cha thường đưa cậu tới đồng cỏ chơi. Cha làm cho cậu chiếc kính có thể nhìn ra xa. Thế là cậu thấy được chim chóc trên trời, thiên nga trong hồ nước, dãy núi cuối làng,... Quan sát mỗi sự vật, cậu lại liên tưởng đến một câu chuyện kì diệu, rồi kể cho cha nghe.</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Lên năm tuổi, An-đéc-xen được cha làm cho mấy con rối gỗ. An-đéc-xen vui sướng cho chúng di chuyển, lắc lư cái đầu và trò chuyện cùng nhau. Cha An-đéc-xen thấy vậy liền dựng một cái sân khấu ngoài sân. Cậu bé may quần áo cho rối gỗ, đưa rối lên biểu diễn. Tối nọ, An-đéc-xen đứng trên sân khấu, ca hát và đọc thơ. Đột nhiên, có ngôi sao chổi vụt qua bầu trời. Xúc động bởi hiện tượng độc đáo ấy, cậu viết câu chuyện </a:t>
            </a:r>
            <a:r>
              <a:rPr lang="vi-VN" sz="1900" i="1" dirty="0">
                <a:latin typeface="Cambria" panose="02040503050406030204" pitchFamily="18" charset="0"/>
                <a:ea typeface="Cambria" panose="02040503050406030204" pitchFamily="18" charset="0"/>
              </a:rPr>
              <a:t>Sao chổi</a:t>
            </a:r>
            <a:r>
              <a:rPr lang="vi-VN" sz="1900" dirty="0">
                <a:latin typeface="Cambria" panose="02040503050406030204" pitchFamily="18" charset="0"/>
                <a:ea typeface="Cambria" panose="02040503050406030204" pitchFamily="18" charset="0"/>
              </a:rPr>
              <a:t>.</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Những ngày lên Cô-pen-ha-ghen kiếm việc làm, An-đéc-xen luôn say mê sáng tác. Cuốn sách đầu tiên của ông đã được xuất bản. Đọc cuốn sách, Quốc vương Đan Mạch rất thích thú, cho gọi An-đéc-xen đến và hỏi ông có tâm nguyện gì. Ông nói rằng mình muốn đến nhiều nơi để trải nghiệm cuộc sống. Quốc vương bèn tặng ông một số tiền để giúp ông thoả nguyện.</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Trong những ngày chu du khắp các nước, An-đéc-xen quen biết nhiều người thuộc các tầng lớp khác nhau. Ông bất bình trước những kẻ coi thường dân nghèo. Ông thương cảm với bao thân phận bé nhỏ, thiếu may mắn. Ông trân trọng những tâm hồn trong sáng, cao thượng. Bằng những trải nghiệm phong phú và một trái tim nhân hậu, ông đã cho ra đời một loạt tác phẩm: </a:t>
            </a:r>
            <a:r>
              <a:rPr lang="vi-VN" sz="1900" i="1" dirty="0">
                <a:latin typeface="Cambria" panose="02040503050406030204" pitchFamily="18" charset="0"/>
                <a:ea typeface="Cambria" panose="02040503050406030204" pitchFamily="18" charset="0"/>
              </a:rPr>
              <a:t>Vịt con xấu xí, Cô bé bán diêm, Nàng tiên cá, Chú lính chì dũng cảm</a:t>
            </a:r>
            <a:r>
              <a:rPr lang="vi-VN" sz="1900" dirty="0">
                <a:latin typeface="Cambria" panose="02040503050406030204" pitchFamily="18" charset="0"/>
                <a:ea typeface="Cambria" panose="02040503050406030204" pitchFamily="18" charset="0"/>
              </a:rPr>
              <a:t>,... Đây là những câu chuyện đã làm xúc động hàng triệu trẻ em trên thế giới.</a:t>
            </a:r>
          </a:p>
          <a:p>
            <a:pPr algn="r"/>
            <a:r>
              <a:rPr lang="vi-VN" sz="1900" dirty="0">
                <a:latin typeface="Cambria" panose="02040503050406030204" pitchFamily="18" charset="0"/>
                <a:ea typeface="Cambria" panose="02040503050406030204" pitchFamily="18" charset="0"/>
              </a:rPr>
              <a:t>(Phan Thế Quân </a:t>
            </a:r>
            <a:r>
              <a:rPr lang="vi-VN" sz="1900" i="1" dirty="0">
                <a:latin typeface="Cambria" panose="02040503050406030204" pitchFamily="18" charset="0"/>
                <a:ea typeface="Cambria" panose="02040503050406030204" pitchFamily="18" charset="0"/>
              </a:rPr>
              <a:t>tổng hợp</a:t>
            </a:r>
            <a:r>
              <a:rPr lang="vi-VN" sz="1900" dirty="0">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EDA76EF3-23C8-2041-2E28-2E18D20E3235}"/>
              </a:ext>
            </a:extLst>
          </p:cNvPr>
          <p:cNvPicPr>
            <a:picLocks noChangeAspect="1"/>
          </p:cNvPicPr>
          <p:nvPr/>
        </p:nvPicPr>
        <p:blipFill>
          <a:blip r:embed="rId5"/>
          <a:stretch>
            <a:fillRect/>
          </a:stretch>
        </p:blipFill>
        <p:spPr>
          <a:xfrm>
            <a:off x="1842243" y="212431"/>
            <a:ext cx="8864352" cy="835224"/>
          </a:xfrm>
          <a:prstGeom prst="rect">
            <a:avLst/>
          </a:prstGeom>
        </p:spPr>
      </p:pic>
    </p:spTree>
    <p:extLst>
      <p:ext uri="{BB962C8B-B14F-4D97-AF65-F5344CB8AC3E}">
        <p14:creationId xmlns:p14="http://schemas.microsoft.com/office/powerpoint/2010/main" val="1615976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54A94564-20A3-B233-D9E5-78553C51C0CA}"/>
              </a:ext>
            </a:extLst>
          </p:cNvPr>
          <p:cNvSpPr/>
          <p:nvPr/>
        </p:nvSpPr>
        <p:spPr>
          <a:xfrm>
            <a:off x="191146" y="108488"/>
            <a:ext cx="11809708" cy="6641024"/>
          </a:xfrm>
          <a:prstGeom prst="roundRect">
            <a:avLst>
              <a:gd name="adj" fmla="val 9993"/>
            </a:avLst>
          </a:prstGeom>
          <a:solidFill>
            <a:schemeClr val="bg1">
              <a:alpha val="78000"/>
            </a:schemeClr>
          </a:solidFill>
          <a:ln w="190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63A7C41A-5C3A-A913-461B-BE2B8C0C2468}"/>
              </a:ext>
            </a:extLst>
          </p:cNvPr>
          <p:cNvSpPr/>
          <p:nvPr/>
        </p:nvSpPr>
        <p:spPr>
          <a:xfrm>
            <a:off x="1" y="749508"/>
            <a:ext cx="12192000" cy="830997"/>
          </a:xfrm>
          <a:prstGeom prst="rect">
            <a:avLst/>
          </a:prstGeom>
          <a:solidFill>
            <a:srgbClr val="FEE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813E715C-898F-49F5-895C-C0ABA3068944}"/>
              </a:ext>
            </a:extLst>
          </p:cNvPr>
          <p:cNvSpPr txBox="1"/>
          <p:nvPr/>
        </p:nvSpPr>
        <p:spPr>
          <a:xfrm>
            <a:off x="1431008" y="749508"/>
            <a:ext cx="9841425" cy="830997"/>
          </a:xfrm>
          <a:prstGeom prst="rect">
            <a:avLst/>
          </a:prstGeom>
          <a:noFill/>
        </p:spPr>
        <p:txBody>
          <a:bodyPr wrap="square" rtlCol="0">
            <a:spAutoFit/>
          </a:bodyPr>
          <a:lstStyle/>
          <a:p>
            <a:r>
              <a:rPr lang="en-US" sz="4800">
                <a:ln w="190500">
                  <a:solidFill>
                    <a:schemeClr val="bg1"/>
                  </a:solidFill>
                </a:ln>
                <a:solidFill>
                  <a:schemeClr val="bg1"/>
                </a:solidFill>
                <a:latin typeface="Cambria" panose="02040503050406030204" pitchFamily="18" charset="0"/>
                <a:ea typeface="Cambria" panose="02040503050406030204" pitchFamily="18" charset="0"/>
                <a:cs typeface="LNTH-LuoLuoNotangYuanTi 1" pitchFamily="2" charset="-128"/>
              </a:rPr>
              <a:t>Bài tập đọc được chia làm mấy đoạn</a:t>
            </a:r>
          </a:p>
        </p:txBody>
      </p:sp>
      <p:sp>
        <p:nvSpPr>
          <p:cNvPr id="8" name="TextBox 7">
            <a:extLst>
              <a:ext uri="{FF2B5EF4-FFF2-40B4-BE49-F238E27FC236}">
                <a16:creationId xmlns:a16="http://schemas.microsoft.com/office/drawing/2014/main" id="{DBE66C0D-02F8-A28D-1AAA-B73111E70865}"/>
              </a:ext>
            </a:extLst>
          </p:cNvPr>
          <p:cNvSpPr txBox="1"/>
          <p:nvPr/>
        </p:nvSpPr>
        <p:spPr>
          <a:xfrm>
            <a:off x="1546622" y="728488"/>
            <a:ext cx="9722393" cy="769441"/>
          </a:xfrm>
          <a:prstGeom prst="rect">
            <a:avLst/>
          </a:prstGeom>
          <a:noFill/>
        </p:spPr>
        <p:txBody>
          <a:bodyPr wrap="square" rtlCol="0">
            <a:spAutoFit/>
          </a:bodyPr>
          <a:lstStyle/>
          <a:p>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Bài</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tập</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đọc</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được</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chia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làm</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mấy</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đoạn</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a:t>
            </a:r>
          </a:p>
        </p:txBody>
      </p:sp>
      <p:cxnSp>
        <p:nvCxnSpPr>
          <p:cNvPr id="9" name="Straight Connector 8">
            <a:extLst>
              <a:ext uri="{FF2B5EF4-FFF2-40B4-BE49-F238E27FC236}">
                <a16:creationId xmlns:a16="http://schemas.microsoft.com/office/drawing/2014/main" id="{C85A923E-9B3B-5E71-DE81-5D706C57A3E1}"/>
              </a:ext>
            </a:extLst>
          </p:cNvPr>
          <p:cNvCxnSpPr/>
          <p:nvPr/>
        </p:nvCxnSpPr>
        <p:spPr>
          <a:xfrm>
            <a:off x="0" y="6445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825F5CA7-0717-692A-8D98-93A8D4547368}"/>
              </a:ext>
            </a:extLst>
          </p:cNvPr>
          <p:cNvCxnSpPr/>
          <p:nvPr/>
        </p:nvCxnSpPr>
        <p:spPr>
          <a:xfrm>
            <a:off x="-57463" y="17113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Arrow: Chevron 11">
            <a:extLst>
              <a:ext uri="{FF2B5EF4-FFF2-40B4-BE49-F238E27FC236}">
                <a16:creationId xmlns:a16="http://schemas.microsoft.com/office/drawing/2014/main" id="{5792DA67-D26B-51EF-CD09-D62C0741D24F}"/>
              </a:ext>
            </a:extLst>
          </p:cNvPr>
          <p:cNvSpPr/>
          <p:nvPr/>
        </p:nvSpPr>
        <p:spPr>
          <a:xfrm rot="10800000" flipH="1">
            <a:off x="10287677" y="542144"/>
            <a:ext cx="1274164" cy="1244176"/>
          </a:xfrm>
          <a:prstGeom prst="chevron">
            <a:avLst>
              <a:gd name="adj" fmla="val 8012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sp>
        <p:nvSpPr>
          <p:cNvPr id="13" name="Arrow: Chevron 12">
            <a:extLst>
              <a:ext uri="{FF2B5EF4-FFF2-40B4-BE49-F238E27FC236}">
                <a16:creationId xmlns:a16="http://schemas.microsoft.com/office/drawing/2014/main" id="{B46D6E31-3376-6B83-3D46-65B410CE6676}"/>
              </a:ext>
            </a:extLst>
          </p:cNvPr>
          <p:cNvSpPr/>
          <p:nvPr/>
        </p:nvSpPr>
        <p:spPr>
          <a:xfrm rot="10800000" flipH="1">
            <a:off x="10899903" y="542144"/>
            <a:ext cx="1274164" cy="1244176"/>
          </a:xfrm>
          <a:prstGeom prst="chevron">
            <a:avLst>
              <a:gd name="adj" fmla="val 789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CE65AD40-BF89-172B-C104-833DD9D4834B}"/>
              </a:ext>
            </a:extLst>
          </p:cNvPr>
          <p:cNvGrpSpPr/>
          <p:nvPr/>
        </p:nvGrpSpPr>
        <p:grpSpPr>
          <a:xfrm>
            <a:off x="3232196" y="1738342"/>
            <a:ext cx="8877612" cy="963418"/>
            <a:chOff x="3371850" y="2328463"/>
            <a:chExt cx="8877612" cy="963418"/>
          </a:xfrm>
        </p:grpSpPr>
        <p:sp>
          <p:nvSpPr>
            <p:cNvPr id="15" name="Rectangle: Rounded Corners 14">
              <a:extLst>
                <a:ext uri="{FF2B5EF4-FFF2-40B4-BE49-F238E27FC236}">
                  <a16:creationId xmlns:a16="http://schemas.microsoft.com/office/drawing/2014/main" id="{9F8EF0DC-03DC-5240-D5A3-4EBBD19837C9}"/>
                </a:ext>
              </a:extLst>
            </p:cNvPr>
            <p:cNvSpPr/>
            <p:nvPr/>
          </p:nvSpPr>
          <p:spPr>
            <a:xfrm>
              <a:off x="3371850" y="232846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1A5B6643-2F53-3718-44FF-16CFB8B54B86}"/>
                </a:ext>
              </a:extLst>
            </p:cNvPr>
            <p:cNvSpPr txBox="1"/>
            <p:nvPr/>
          </p:nvSpPr>
          <p:spPr>
            <a:xfrm>
              <a:off x="3611262" y="2510403"/>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1: Từ đầu đến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kể</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cha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nghe</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95ECAF6D-E395-DBAF-EE6E-459222A0AE91}"/>
              </a:ext>
            </a:extLst>
          </p:cNvPr>
          <p:cNvGrpSpPr/>
          <p:nvPr/>
        </p:nvGrpSpPr>
        <p:grpSpPr>
          <a:xfrm>
            <a:off x="3252144" y="2936048"/>
            <a:ext cx="8877612" cy="963418"/>
            <a:chOff x="3371850" y="3848047"/>
            <a:chExt cx="8877612" cy="963418"/>
          </a:xfrm>
        </p:grpSpPr>
        <p:sp>
          <p:nvSpPr>
            <p:cNvPr id="18" name="Rectangle: Rounded Corners 17">
              <a:extLst>
                <a:ext uri="{FF2B5EF4-FFF2-40B4-BE49-F238E27FC236}">
                  <a16:creationId xmlns:a16="http://schemas.microsoft.com/office/drawing/2014/main" id="{F8EEFF06-868D-A50B-6EDF-1ED61B2CC35D}"/>
                </a:ext>
              </a:extLst>
            </p:cNvPr>
            <p:cNvSpPr/>
            <p:nvPr/>
          </p:nvSpPr>
          <p:spPr>
            <a:xfrm>
              <a:off x="3371850" y="3848047"/>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BE79362E-2F00-9BA9-2840-7B41C6A82907}"/>
                </a:ext>
              </a:extLst>
            </p:cNvPr>
            <p:cNvSpPr txBox="1"/>
            <p:nvPr/>
          </p:nvSpPr>
          <p:spPr>
            <a:xfrm>
              <a:off x="3611262" y="4049537"/>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2: Tiếp theo đến “</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sao</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chổi</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ED5640E3-5BF1-2452-C44C-B5C8288A523E}"/>
              </a:ext>
            </a:extLst>
          </p:cNvPr>
          <p:cNvGrpSpPr/>
          <p:nvPr/>
        </p:nvGrpSpPr>
        <p:grpSpPr>
          <a:xfrm>
            <a:off x="3314388" y="5352438"/>
            <a:ext cx="8877612" cy="963418"/>
            <a:chOff x="3371850" y="5334533"/>
            <a:chExt cx="8877612" cy="963418"/>
          </a:xfrm>
        </p:grpSpPr>
        <p:sp>
          <p:nvSpPr>
            <p:cNvPr id="21" name="Rectangle: Rounded Corners 20">
              <a:extLst>
                <a:ext uri="{FF2B5EF4-FFF2-40B4-BE49-F238E27FC236}">
                  <a16:creationId xmlns:a16="http://schemas.microsoft.com/office/drawing/2014/main" id="{20D289C7-CD57-996B-F8E2-64E28A04B666}"/>
                </a:ext>
              </a:extLst>
            </p:cNvPr>
            <p:cNvSpPr/>
            <p:nvPr/>
          </p:nvSpPr>
          <p:spPr>
            <a:xfrm>
              <a:off x="3371850" y="533453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3584A3A8-4608-CAF8-25C4-59FAEFAEF14F}"/>
                </a:ext>
              </a:extLst>
            </p:cNvPr>
            <p:cNvSpPr txBox="1"/>
            <p:nvPr/>
          </p:nvSpPr>
          <p:spPr>
            <a:xfrm>
              <a:off x="3611262" y="5536023"/>
              <a:ext cx="8638200" cy="643894"/>
            </a:xfrm>
            <a:prstGeom prst="rect">
              <a:avLst/>
            </a:prstGeom>
            <a:noFill/>
          </p:spPr>
          <p:txBody>
            <a:bodyPr wrap="square" rtlCol="0">
              <a:spAutoFit/>
            </a:bodyPr>
            <a:lstStyle/>
            <a:p>
              <a:pPr marL="0" marR="0" algn="just">
                <a:lnSpc>
                  <a:spcPct val="120000"/>
                </a:lnSpc>
                <a:spcBef>
                  <a:spcPts val="0"/>
                </a:spcBef>
                <a:spcAft>
                  <a:spcPts val="0"/>
                </a:spcAft>
              </a:pPr>
              <a:r>
                <a:rPr lang="en-US" sz="3200" dirty="0" err="1">
                  <a:effectLst/>
                  <a:latin typeface="Cambria" panose="02040503050406030204" pitchFamily="18" charset="0"/>
                  <a:ea typeface="Cambria" panose="02040503050406030204" pitchFamily="18" charset="0"/>
                </a:rPr>
                <a:t>Đoạn</a:t>
              </a:r>
              <a:r>
                <a:rPr lang="en-US" sz="3200" dirty="0">
                  <a:effectLst/>
                  <a:latin typeface="Cambria" panose="02040503050406030204" pitchFamily="18" charset="0"/>
                  <a:ea typeface="Cambria" panose="02040503050406030204" pitchFamily="18" charset="0"/>
                </a:rPr>
                <a:t> 4: </a:t>
              </a:r>
              <a:r>
                <a:rPr lang="en-US" sz="3200" dirty="0" err="1">
                  <a:effectLst/>
                  <a:latin typeface="Cambria" panose="02040503050406030204" pitchFamily="18" charset="0"/>
                  <a:ea typeface="Cambria" panose="02040503050406030204" pitchFamily="18" charset="0"/>
                </a:rPr>
                <a:t>Phần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còn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lại</a:t>
              </a:r>
              <a:r>
                <a:rPr lang="en-US" sz="3200" dirty="0">
                  <a:effectLst/>
                  <a:latin typeface="Cambria" panose="02040503050406030204" pitchFamily="18" charset="0"/>
                  <a:ea typeface="Cambria" panose="02040503050406030204" pitchFamily="18" charset="0"/>
                </a:rPr>
                <a:t>.</a:t>
              </a:r>
            </a:p>
          </p:txBody>
        </p:sp>
      </p:grpSp>
      <p:pic>
        <p:nvPicPr>
          <p:cNvPr id="23" name="Picture 22">
            <a:extLst>
              <a:ext uri="{FF2B5EF4-FFF2-40B4-BE49-F238E27FC236}">
                <a16:creationId xmlns:a16="http://schemas.microsoft.com/office/drawing/2014/main" id="{92B758DC-C36D-5D3B-E54F-D81BE45345C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5046" y1="20380" x2="47706" y2="26074"/>
                      </a14:backgroundRemoval>
                    </a14:imgEffect>
                  </a14:imgLayer>
                </a14:imgProps>
              </a:ext>
              <a:ext uri="{28A0092B-C50C-407E-A947-70E740481C1C}">
                <a14:useLocalDpi xmlns:a14="http://schemas.microsoft.com/office/drawing/2010/main" val="0"/>
              </a:ext>
            </a:extLst>
          </a:blip>
          <a:srcRect/>
          <a:stretch>
            <a:fillRect/>
          </a:stretch>
        </p:blipFill>
        <p:spPr bwMode="auto">
          <a:xfrm>
            <a:off x="36242" y="2165729"/>
            <a:ext cx="3335608" cy="510624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FC10DF49-D401-34D9-20C5-6C2FEC5C6862}"/>
              </a:ext>
            </a:extLst>
          </p:cNvPr>
          <p:cNvGrpSpPr/>
          <p:nvPr/>
        </p:nvGrpSpPr>
        <p:grpSpPr>
          <a:xfrm>
            <a:off x="3252144" y="4237144"/>
            <a:ext cx="8877612" cy="963418"/>
            <a:chOff x="3371850" y="3848047"/>
            <a:chExt cx="8877612" cy="963418"/>
          </a:xfrm>
        </p:grpSpPr>
        <p:sp>
          <p:nvSpPr>
            <p:cNvPr id="26" name="Rectangle: Rounded Corners 25">
              <a:extLst>
                <a:ext uri="{FF2B5EF4-FFF2-40B4-BE49-F238E27FC236}">
                  <a16:creationId xmlns:a16="http://schemas.microsoft.com/office/drawing/2014/main" id="{0211A1EF-7190-5CA7-647E-9E0267F2381E}"/>
                </a:ext>
              </a:extLst>
            </p:cNvPr>
            <p:cNvSpPr/>
            <p:nvPr/>
          </p:nvSpPr>
          <p:spPr>
            <a:xfrm>
              <a:off x="3371850" y="3848047"/>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7DC9D312-BD00-E67F-101F-F7EA6088EC72}"/>
                </a:ext>
              </a:extLst>
            </p:cNvPr>
            <p:cNvSpPr txBox="1"/>
            <p:nvPr/>
          </p:nvSpPr>
          <p:spPr>
            <a:xfrm>
              <a:off x="3611262" y="4049537"/>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3: Tiếp theo đến “</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giúp</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thỏa</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nguyện</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209495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54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decel="5400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decel="5400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6" decel="5400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32" presetClass="emph" presetSubtype="0" repeatCount="indefinite" fill="hold" nodeType="withEffect">
                                  <p:stCondLst>
                                    <p:cond delay="0"/>
                                  </p:stCondLst>
                                  <p:childTnLst>
                                    <p:animRot by="120000">
                                      <p:cBhvr>
                                        <p:cTn id="28" dur="100" fill="hold">
                                          <p:stCondLst>
                                            <p:cond delay="0"/>
                                          </p:stCondLst>
                                        </p:cTn>
                                        <p:tgtEl>
                                          <p:spTgt spid="23"/>
                                        </p:tgtEl>
                                        <p:attrNameLst>
                                          <p:attrName>r</p:attrName>
                                        </p:attrNameLst>
                                      </p:cBhvr>
                                    </p:animRot>
                                    <p:animRot by="-240000">
                                      <p:cBhvr>
                                        <p:cTn id="29" dur="200" fill="hold">
                                          <p:stCondLst>
                                            <p:cond delay="200"/>
                                          </p:stCondLst>
                                        </p:cTn>
                                        <p:tgtEl>
                                          <p:spTgt spid="23"/>
                                        </p:tgtEl>
                                        <p:attrNameLst>
                                          <p:attrName>r</p:attrName>
                                        </p:attrNameLst>
                                      </p:cBhvr>
                                    </p:animRot>
                                    <p:animRot by="240000">
                                      <p:cBhvr>
                                        <p:cTn id="30" dur="200" fill="hold">
                                          <p:stCondLst>
                                            <p:cond delay="400"/>
                                          </p:stCondLst>
                                        </p:cTn>
                                        <p:tgtEl>
                                          <p:spTgt spid="23"/>
                                        </p:tgtEl>
                                        <p:attrNameLst>
                                          <p:attrName>r</p:attrName>
                                        </p:attrNameLst>
                                      </p:cBhvr>
                                    </p:animRot>
                                    <p:animRot by="-240000">
                                      <p:cBhvr>
                                        <p:cTn id="31" dur="200" fill="hold">
                                          <p:stCondLst>
                                            <p:cond delay="600"/>
                                          </p:stCondLst>
                                        </p:cTn>
                                        <p:tgtEl>
                                          <p:spTgt spid="23"/>
                                        </p:tgtEl>
                                        <p:attrNameLst>
                                          <p:attrName>r</p:attrName>
                                        </p:attrNameLst>
                                      </p:cBhvr>
                                    </p:animRot>
                                    <p:animRot by="120000">
                                      <p:cBhvr>
                                        <p:cTn id="32"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86288" y="353216"/>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26" name="Group 25">
            <a:extLst>
              <a:ext uri="{FF2B5EF4-FFF2-40B4-BE49-F238E27FC236}">
                <a16:creationId xmlns:a16="http://schemas.microsoft.com/office/drawing/2014/main" id="{3D4F880D-5093-4E42-9D71-A4534FADCF9D}"/>
              </a:ext>
            </a:extLst>
          </p:cNvPr>
          <p:cNvGrpSpPr/>
          <p:nvPr/>
        </p:nvGrpSpPr>
        <p:grpSpPr>
          <a:xfrm>
            <a:off x="802888" y="1702738"/>
            <a:ext cx="4354397" cy="1564569"/>
            <a:chOff x="1416400" y="2071911"/>
            <a:chExt cx="6024254" cy="1352051"/>
          </a:xfrm>
        </p:grpSpPr>
        <p:sp>
          <p:nvSpPr>
            <p:cNvPr id="27" name="Rectangle: Rounded Corners 26">
              <a:extLst>
                <a:ext uri="{FF2B5EF4-FFF2-40B4-BE49-F238E27FC236}">
                  <a16:creationId xmlns:a16="http://schemas.microsoft.com/office/drawing/2014/main" id="{49399134-0AAB-4486-A189-5A14C5E2E0D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99E122B0-9D4F-4C02-B74E-A70A98A29C86}"/>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33" name="Picture 7">
              <a:extLst>
                <a:ext uri="{FF2B5EF4-FFF2-40B4-BE49-F238E27FC236}">
                  <a16:creationId xmlns:a16="http://schemas.microsoft.com/office/drawing/2014/main" id="{5A9714E0-A505-4BC3-89C2-964310E9C9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7429" y="2684543"/>
              <a:ext cx="1723225" cy="739419"/>
            </a:xfrm>
            <a:prstGeom prst="rect">
              <a:avLst/>
            </a:prstGeom>
          </p:spPr>
        </p:pic>
        <p:sp>
          <p:nvSpPr>
            <p:cNvPr id="34" name="TextBox 33">
              <a:extLst>
                <a:ext uri="{FF2B5EF4-FFF2-40B4-BE49-F238E27FC236}">
                  <a16:creationId xmlns:a16="http://schemas.microsoft.com/office/drawing/2014/main" id="{BFF6028D-C98B-4B48-BB58-C6A50890CD60}"/>
                </a:ext>
              </a:extLst>
            </p:cNvPr>
            <p:cNvSpPr txBox="1"/>
            <p:nvPr/>
          </p:nvSpPr>
          <p:spPr>
            <a:xfrm>
              <a:off x="1764422" y="2298435"/>
              <a:ext cx="5213777" cy="664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FF0000"/>
                  </a:solidFill>
                  <a:effectLst/>
                  <a:latin typeface="Cambria" panose="02040503050406030204" pitchFamily="18" charset="0"/>
                  <a:ea typeface="Cambria" panose="02040503050406030204" pitchFamily="18" charset="0"/>
                </a:rPr>
                <a:t>An-</a:t>
              </a:r>
              <a:r>
                <a:rPr lang="en-US" sz="4400" b="1" dirty="0" err="1">
                  <a:solidFill>
                    <a:srgbClr val="FF0000"/>
                  </a:solidFill>
                  <a:effectLst/>
                  <a:latin typeface="Cambria" panose="02040503050406030204" pitchFamily="18" charset="0"/>
                  <a:ea typeface="Cambria" panose="02040503050406030204" pitchFamily="18" charset="0"/>
                </a:rPr>
                <a:t>đéc</a:t>
              </a:r>
              <a:r>
                <a:rPr lang="en-US" sz="4400" b="1" dirty="0">
                  <a:solidFill>
                    <a:srgbClr val="FF0000"/>
                  </a:solidFill>
                  <a:effectLst/>
                  <a:latin typeface="Cambria" panose="02040503050406030204" pitchFamily="18" charset="0"/>
                  <a:ea typeface="Cambria" panose="02040503050406030204" pitchFamily="18" charset="0"/>
                </a:rPr>
                <a:t>-xen</a:t>
              </a:r>
              <a:endParaRPr kumimoji="0" lang="en-US" sz="88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38" name="Group 37">
            <a:extLst>
              <a:ext uri="{FF2B5EF4-FFF2-40B4-BE49-F238E27FC236}">
                <a16:creationId xmlns:a16="http://schemas.microsoft.com/office/drawing/2014/main" id="{D5E7557A-519D-4A5F-ACB4-06815C7D98BD}"/>
              </a:ext>
            </a:extLst>
          </p:cNvPr>
          <p:cNvGrpSpPr/>
          <p:nvPr/>
        </p:nvGrpSpPr>
        <p:grpSpPr>
          <a:xfrm>
            <a:off x="5638800" y="1680437"/>
            <a:ext cx="3371385" cy="1586872"/>
            <a:chOff x="391798" y="3180427"/>
            <a:chExt cx="4973823" cy="1935421"/>
          </a:xfrm>
        </p:grpSpPr>
        <p:sp>
          <p:nvSpPr>
            <p:cNvPr id="40" name="Rectangle: Rounded Corners 39">
              <a:extLst>
                <a:ext uri="{FF2B5EF4-FFF2-40B4-BE49-F238E27FC236}">
                  <a16:creationId xmlns:a16="http://schemas.microsoft.com/office/drawing/2014/main" id="{B303B58D-D861-4E2D-A54F-DEE710F0462C}"/>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E70B4CB3-D0BF-47B1-A748-0468DB31E371}"/>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42" name="Picture 32">
              <a:extLst>
                <a:ext uri="{FF2B5EF4-FFF2-40B4-BE49-F238E27FC236}">
                  <a16:creationId xmlns:a16="http://schemas.microsoft.com/office/drawing/2014/main" id="{5CA6AC05-7AE7-4C3D-9025-BDE65220B96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43" name="TextBox 42">
              <a:extLst>
                <a:ext uri="{FF2B5EF4-FFF2-40B4-BE49-F238E27FC236}">
                  <a16:creationId xmlns:a16="http://schemas.microsoft.com/office/drawing/2014/main" id="{C3F2566D-EEE4-4412-A001-E604A0CD9FBF}"/>
                </a:ext>
              </a:extLst>
            </p:cNvPr>
            <p:cNvSpPr txBox="1"/>
            <p:nvPr/>
          </p:nvSpPr>
          <p:spPr>
            <a:xfrm>
              <a:off x="391798" y="3476124"/>
              <a:ext cx="44277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FF0000"/>
                  </a:solidFill>
                  <a:latin typeface="Cambria" panose="02040503050406030204" pitchFamily="18" charset="0"/>
                  <a:ea typeface="Cambria" panose="02040503050406030204" pitchFamily="18" charset="0"/>
                </a:rPr>
                <a:t>Roi </a:t>
              </a:r>
              <a:r>
                <a:rPr lang="en-US" sz="4800" b="1" dirty="0" err="1">
                  <a:solidFill>
                    <a:srgbClr val="FF0000"/>
                  </a:solidFill>
                  <a:latin typeface="Cambria" panose="02040503050406030204" pitchFamily="18" charset="0"/>
                  <a:ea typeface="Cambria" panose="02040503050406030204" pitchFamily="18" charset="0"/>
                </a:rPr>
                <a:t>gỗ</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49" name="Group 48">
            <a:extLst>
              <a:ext uri="{FF2B5EF4-FFF2-40B4-BE49-F238E27FC236}">
                <a16:creationId xmlns:a16="http://schemas.microsoft.com/office/drawing/2014/main" id="{BC3997BF-D4D4-4201-85AB-EEF32B3C4131}"/>
              </a:ext>
            </a:extLst>
          </p:cNvPr>
          <p:cNvGrpSpPr/>
          <p:nvPr/>
        </p:nvGrpSpPr>
        <p:grpSpPr>
          <a:xfrm>
            <a:off x="1244211" y="3751603"/>
            <a:ext cx="4969222" cy="1935421"/>
            <a:chOff x="396399" y="3180427"/>
            <a:chExt cx="4969222" cy="1935421"/>
          </a:xfrm>
        </p:grpSpPr>
        <p:sp>
          <p:nvSpPr>
            <p:cNvPr id="50" name="Rectangle: Rounded Corners 49">
              <a:extLst>
                <a:ext uri="{FF2B5EF4-FFF2-40B4-BE49-F238E27FC236}">
                  <a16:creationId xmlns:a16="http://schemas.microsoft.com/office/drawing/2014/main" id="{C2B8D70E-FB94-4151-A38B-0F0285301EDC}"/>
                </a:ext>
              </a:extLst>
            </p:cNvPr>
            <p:cNvSpPr/>
            <p:nvPr/>
          </p:nvSpPr>
          <p:spPr>
            <a:xfrm>
              <a:off x="606211" y="3180427"/>
              <a:ext cx="4348499" cy="1507986"/>
            </a:xfrm>
            <a:prstGeom prst="roundRect">
              <a:avLst/>
            </a:prstGeom>
            <a:noFill/>
            <a:ln w="28575">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1" name="Rectangle: Rounded Corners 50">
              <a:extLst>
                <a:ext uri="{FF2B5EF4-FFF2-40B4-BE49-F238E27FC236}">
                  <a16:creationId xmlns:a16="http://schemas.microsoft.com/office/drawing/2014/main" id="{DAB4881C-3330-4537-9494-66D16315F2D9}"/>
                </a:ext>
              </a:extLst>
            </p:cNvPr>
            <p:cNvSpPr/>
            <p:nvPr/>
          </p:nvSpPr>
          <p:spPr>
            <a:xfrm>
              <a:off x="430442" y="3352470"/>
              <a:ext cx="4393684" cy="1370199"/>
            </a:xfrm>
            <a:prstGeom prst="roundRect">
              <a:avLst/>
            </a:prstGeom>
            <a:solidFill>
              <a:schemeClr val="bg1"/>
            </a:solidFill>
            <a:ln w="28575">
              <a:solidFill>
                <a:srgbClr val="FF33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52" name="Picture 32">
              <a:extLst>
                <a:ext uri="{FF2B5EF4-FFF2-40B4-BE49-F238E27FC236}">
                  <a16:creationId xmlns:a16="http://schemas.microsoft.com/office/drawing/2014/main" id="{312CF7F7-E164-4098-AA7A-7DE6DCAF94B8}"/>
                </a:ext>
              </a:extLst>
            </p:cNvPr>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53" name="TextBox 52">
              <a:extLst>
                <a:ext uri="{FF2B5EF4-FFF2-40B4-BE49-F238E27FC236}">
                  <a16:creationId xmlns:a16="http://schemas.microsoft.com/office/drawing/2014/main" id="{529BE783-30E6-4D47-B408-C0616B6EDC53}"/>
                </a:ext>
              </a:extLst>
            </p:cNvPr>
            <p:cNvSpPr txBox="1"/>
            <p:nvPr/>
          </p:nvSpPr>
          <p:spPr>
            <a:xfrm>
              <a:off x="396399" y="3476124"/>
              <a:ext cx="44277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400" b="1" dirty="0">
                  <a:solidFill>
                    <a:srgbClr val="008000"/>
                  </a:solidFill>
                  <a:latin typeface="Cambria" panose="02040503050406030204" pitchFamily="18" charset="0"/>
                  <a:ea typeface="Cambria" panose="02040503050406030204" pitchFamily="18" charset="0"/>
                </a:rPr>
                <a:t>Cô-pen-ha-ghen</a:t>
              </a:r>
              <a:endParaRPr kumimoji="0" lang="en-US"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endParaRPr>
            </a:p>
          </p:txBody>
        </p:sp>
      </p:grpSp>
      <p:grpSp>
        <p:nvGrpSpPr>
          <p:cNvPr id="2" name="Group 1">
            <a:extLst>
              <a:ext uri="{FF2B5EF4-FFF2-40B4-BE49-F238E27FC236}">
                <a16:creationId xmlns:a16="http://schemas.microsoft.com/office/drawing/2014/main" id="{A0B1E9CB-A0D0-B597-2DB5-3E0A70818376}"/>
              </a:ext>
            </a:extLst>
          </p:cNvPr>
          <p:cNvGrpSpPr/>
          <p:nvPr/>
        </p:nvGrpSpPr>
        <p:grpSpPr>
          <a:xfrm>
            <a:off x="6991815" y="3921831"/>
            <a:ext cx="4354397" cy="1564569"/>
            <a:chOff x="1416400" y="2071911"/>
            <a:chExt cx="6024254" cy="1352051"/>
          </a:xfrm>
        </p:grpSpPr>
        <p:sp>
          <p:nvSpPr>
            <p:cNvPr id="3" name="Rectangle: Rounded Corners 2">
              <a:extLst>
                <a:ext uri="{FF2B5EF4-FFF2-40B4-BE49-F238E27FC236}">
                  <a16:creationId xmlns:a16="http://schemas.microsoft.com/office/drawing/2014/main" id="{5C658993-FEF2-D339-4D99-AEDB18DEFFF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D1BD9F69-2E12-D108-5241-304242115FAD}"/>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F717302C-BC60-FF85-B974-9C5E5B5494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7429" y="2684543"/>
              <a:ext cx="1723225" cy="739419"/>
            </a:xfrm>
            <a:prstGeom prst="rect">
              <a:avLst/>
            </a:prstGeom>
          </p:spPr>
        </p:pic>
        <p:sp>
          <p:nvSpPr>
            <p:cNvPr id="8" name="TextBox 7">
              <a:extLst>
                <a:ext uri="{FF2B5EF4-FFF2-40B4-BE49-F238E27FC236}">
                  <a16:creationId xmlns:a16="http://schemas.microsoft.com/office/drawing/2014/main" id="{E675B6E6-C82B-5914-F571-F2B18CB4E832}"/>
                </a:ext>
              </a:extLst>
            </p:cNvPr>
            <p:cNvSpPr txBox="1"/>
            <p:nvPr/>
          </p:nvSpPr>
          <p:spPr>
            <a:xfrm>
              <a:off x="1764422" y="2298435"/>
              <a:ext cx="5213777" cy="664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effectLst/>
                  <a:latin typeface="Cambria" panose="02040503050406030204" pitchFamily="18" charset="0"/>
                  <a:ea typeface="Cambria" panose="02040503050406030204" pitchFamily="18" charset="0"/>
                </a:rPr>
                <a:t>thoả</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nguyện</a:t>
              </a:r>
              <a:endParaRPr kumimoji="0" lang="en-US" sz="88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a16="http://schemas.microsoft.com/office/drawing/2014/main" id="{9304B73B-5C69-E1A1-B6EE-0923AE30033C}"/>
              </a:ext>
            </a:extLst>
          </p:cNvPr>
          <p:cNvPicPr>
            <a:picLocks noChangeAspect="1"/>
          </p:cNvPicPr>
          <p:nvPr/>
        </p:nvPicPr>
        <p:blipFill>
          <a:blip r:embed="rId8"/>
          <a:stretch>
            <a:fillRect/>
          </a:stretch>
        </p:blipFill>
        <p:spPr>
          <a:xfrm>
            <a:off x="2424731" y="376343"/>
            <a:ext cx="8346147" cy="1109568"/>
          </a:xfrm>
          <a:prstGeom prst="rect">
            <a:avLst/>
          </a:prstGeom>
        </p:spPr>
      </p:pic>
    </p:spTree>
    <p:extLst>
      <p:ext uri="{BB962C8B-B14F-4D97-AF65-F5344CB8AC3E}">
        <p14:creationId xmlns:p14="http://schemas.microsoft.com/office/powerpoint/2010/main" val="73647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1959915" y="326364"/>
            <a:ext cx="942439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schemeClr val="accent2"/>
                </a:solidFill>
                <a:effectLst/>
                <a:uLnTx/>
                <a:uFillTx/>
                <a:ea typeface="+mn-ea"/>
                <a:cs typeface="+mn-cs"/>
              </a:rPr>
              <a:t>LUYỆN ĐỌC TRƯỚC LỚP</a:t>
            </a:r>
          </a:p>
        </p:txBody>
      </p:sp>
      <p:grpSp>
        <p:nvGrpSpPr>
          <p:cNvPr id="22" name="Group 21">
            <a:extLst>
              <a:ext uri="{FF2B5EF4-FFF2-40B4-BE49-F238E27FC236}">
                <a16:creationId xmlns:a16="http://schemas.microsoft.com/office/drawing/2014/main" id="{A15AA4CB-C889-8F6B-3AB9-3162A4F6A9EB}"/>
              </a:ext>
            </a:extLst>
          </p:cNvPr>
          <p:cNvGrpSpPr/>
          <p:nvPr/>
        </p:nvGrpSpPr>
        <p:grpSpPr>
          <a:xfrm>
            <a:off x="1541663" y="1702879"/>
            <a:ext cx="9122782" cy="3666080"/>
            <a:chOff x="4841104" y="3817600"/>
            <a:chExt cx="7073839" cy="2842692"/>
          </a:xfrm>
        </p:grpSpPr>
        <p:grpSp>
          <p:nvGrpSpPr>
            <p:cNvPr id="23" name="Group 22">
              <a:extLst>
                <a:ext uri="{FF2B5EF4-FFF2-40B4-BE49-F238E27FC236}">
                  <a16:creationId xmlns:a16="http://schemas.microsoft.com/office/drawing/2014/main" id="{BF9034A1-899E-243C-787C-6277B6609680}"/>
                </a:ext>
              </a:extLst>
            </p:cNvPr>
            <p:cNvGrpSpPr/>
            <p:nvPr/>
          </p:nvGrpSpPr>
          <p:grpSpPr>
            <a:xfrm>
              <a:off x="4841104" y="3817600"/>
              <a:ext cx="7073839" cy="2842692"/>
              <a:chOff x="2975204" y="1255651"/>
              <a:chExt cx="7073839" cy="2842692"/>
            </a:xfrm>
          </p:grpSpPr>
          <p:sp>
            <p:nvSpPr>
              <p:cNvPr id="43" name="Rectangle: Rounded Corners 42">
                <a:extLst>
                  <a:ext uri="{FF2B5EF4-FFF2-40B4-BE49-F238E27FC236}">
                    <a16:creationId xmlns:a16="http://schemas.microsoft.com/office/drawing/2014/main" id="{917188AE-CF35-2B42-33D4-8439C54C5E89}"/>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ea typeface="+mn-ea"/>
                    <a:cs typeface="+mn-cs"/>
                  </a:rPr>
                  <a:t>1.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đúng</a:t>
                </a:r>
                <a:r>
                  <a:rPr kumimoji="0" lang="en-US" sz="44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ea typeface="+mn-ea"/>
                    <a:cs typeface="+mn-cs"/>
                  </a:rPr>
                  <a:t>2.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to, </a:t>
                </a:r>
                <a:r>
                  <a:rPr kumimoji="0" lang="en-US" sz="4400" b="0" i="0" u="none" strike="noStrike" kern="1200" cap="none" spc="0" normalizeH="0" baseline="0" noProof="0" dirty="0" err="1">
                    <a:ln>
                      <a:noFill/>
                    </a:ln>
                    <a:solidFill>
                      <a:srgbClr val="000000"/>
                    </a:solidFill>
                    <a:effectLst/>
                    <a:uLnTx/>
                    <a:uFillTx/>
                    <a:ea typeface="+mn-ea"/>
                    <a:cs typeface="+mn-cs"/>
                  </a:rPr>
                  <a:t>rõ</a:t>
                </a:r>
                <a:r>
                  <a:rPr kumimoji="0" lang="en-US" sz="44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ea typeface="+mn-ea"/>
                    <a:cs typeface="+mn-cs"/>
                  </a:rPr>
                  <a:t>3.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ngắt</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nghỉ</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đúng</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chỗ</a:t>
                </a:r>
                <a:r>
                  <a:rPr kumimoji="0" lang="en-US" sz="4400" b="0" i="0" u="none" strike="noStrike" kern="1200" cap="none" spc="0" normalizeH="0" baseline="0" noProof="0" dirty="0">
                    <a:ln>
                      <a:noFill/>
                    </a:ln>
                    <a:solidFill>
                      <a:srgbClr val="000000"/>
                    </a:solidFill>
                    <a:effectLst/>
                    <a:uLnTx/>
                    <a:uFillTx/>
                    <a:ea typeface="+mn-ea"/>
                    <a:cs typeface="+mn-cs"/>
                  </a:rPr>
                  <a:t>.</a:t>
                </a:r>
              </a:p>
            </p:txBody>
          </p:sp>
          <p:sp>
            <p:nvSpPr>
              <p:cNvPr id="44" name="Rectangle: Rounded Corners 43">
                <a:extLst>
                  <a:ext uri="{FF2B5EF4-FFF2-40B4-BE49-F238E27FC236}">
                    <a16:creationId xmlns:a16="http://schemas.microsoft.com/office/drawing/2014/main" id="{6073D7AC-F53B-FB53-F11B-9CC67E55AD7D}"/>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30" name="Picture 29">
              <a:extLst>
                <a:ext uri="{FF2B5EF4-FFF2-40B4-BE49-F238E27FC236}">
                  <a16:creationId xmlns:a16="http://schemas.microsoft.com/office/drawing/2014/main" id="{7AB52D1B-23E5-0911-0CF5-CDB33C1B562D}"/>
                </a:ext>
              </a:extLst>
            </p:cNvPr>
            <p:cNvPicPr>
              <a:picLocks noChangeAspect="1"/>
            </p:cNvPicPr>
            <p:nvPr/>
          </p:nvPicPr>
          <p:blipFill>
            <a:blip r:embed="rId6"/>
            <a:stretch>
              <a:fillRect/>
            </a:stretch>
          </p:blipFill>
          <p:spPr>
            <a:xfrm>
              <a:off x="7643878" y="4914126"/>
              <a:ext cx="469963" cy="469963"/>
            </a:xfrm>
            <a:prstGeom prst="rect">
              <a:avLst/>
            </a:prstGeom>
          </p:spPr>
        </p:pic>
        <p:pic>
          <p:nvPicPr>
            <p:cNvPr id="31" name="Picture 30">
              <a:extLst>
                <a:ext uri="{FF2B5EF4-FFF2-40B4-BE49-F238E27FC236}">
                  <a16:creationId xmlns:a16="http://schemas.microsoft.com/office/drawing/2014/main" id="{E239CA3C-53AB-4E9D-607A-43C15DEDEC25}"/>
                </a:ext>
              </a:extLst>
            </p:cNvPr>
            <p:cNvPicPr>
              <a:picLocks noChangeAspect="1"/>
            </p:cNvPicPr>
            <p:nvPr/>
          </p:nvPicPr>
          <p:blipFill>
            <a:blip r:embed="rId7"/>
            <a:stretch>
              <a:fillRect/>
            </a:stretch>
          </p:blipFill>
          <p:spPr>
            <a:xfrm>
              <a:off x="7087204" y="4914126"/>
              <a:ext cx="469963" cy="469963"/>
            </a:xfrm>
            <a:prstGeom prst="rect">
              <a:avLst/>
            </a:prstGeom>
          </p:spPr>
        </p:pic>
        <p:pic>
          <p:nvPicPr>
            <p:cNvPr id="32" name="Picture 31">
              <a:extLst>
                <a:ext uri="{FF2B5EF4-FFF2-40B4-BE49-F238E27FC236}">
                  <a16:creationId xmlns:a16="http://schemas.microsoft.com/office/drawing/2014/main" id="{F03F02F3-95FD-03A7-5180-23E68C4B526C}"/>
                </a:ext>
              </a:extLst>
            </p:cNvPr>
            <p:cNvPicPr>
              <a:picLocks noChangeAspect="1"/>
            </p:cNvPicPr>
            <p:nvPr/>
          </p:nvPicPr>
          <p:blipFill>
            <a:blip r:embed="rId8"/>
            <a:stretch>
              <a:fillRect/>
            </a:stretch>
          </p:blipFill>
          <p:spPr>
            <a:xfrm>
              <a:off x="8200552" y="4914126"/>
              <a:ext cx="469963" cy="469963"/>
            </a:xfrm>
            <a:prstGeom prst="rect">
              <a:avLst/>
            </a:prstGeom>
          </p:spPr>
        </p:pic>
        <p:pic>
          <p:nvPicPr>
            <p:cNvPr id="35" name="Picture 34">
              <a:extLst>
                <a:ext uri="{FF2B5EF4-FFF2-40B4-BE49-F238E27FC236}">
                  <a16:creationId xmlns:a16="http://schemas.microsoft.com/office/drawing/2014/main" id="{151D0A0E-4F05-E828-4156-A9B20AECAF1F}"/>
                </a:ext>
              </a:extLst>
            </p:cNvPr>
            <p:cNvPicPr>
              <a:picLocks noChangeAspect="1"/>
            </p:cNvPicPr>
            <p:nvPr/>
          </p:nvPicPr>
          <p:blipFill>
            <a:blip r:embed="rId6"/>
            <a:stretch>
              <a:fillRect/>
            </a:stretch>
          </p:blipFill>
          <p:spPr>
            <a:xfrm>
              <a:off x="7775343" y="5558022"/>
              <a:ext cx="469963" cy="469963"/>
            </a:xfrm>
            <a:prstGeom prst="rect">
              <a:avLst/>
            </a:prstGeom>
          </p:spPr>
        </p:pic>
        <p:pic>
          <p:nvPicPr>
            <p:cNvPr id="36" name="Picture 35">
              <a:extLst>
                <a:ext uri="{FF2B5EF4-FFF2-40B4-BE49-F238E27FC236}">
                  <a16:creationId xmlns:a16="http://schemas.microsoft.com/office/drawing/2014/main" id="{99B48BF0-E910-D6CF-0E51-5F465189E26B}"/>
                </a:ext>
              </a:extLst>
            </p:cNvPr>
            <p:cNvPicPr>
              <a:picLocks noChangeAspect="1"/>
            </p:cNvPicPr>
            <p:nvPr/>
          </p:nvPicPr>
          <p:blipFill>
            <a:blip r:embed="rId7"/>
            <a:stretch>
              <a:fillRect/>
            </a:stretch>
          </p:blipFill>
          <p:spPr>
            <a:xfrm>
              <a:off x="7218668" y="5558022"/>
              <a:ext cx="469963" cy="469963"/>
            </a:xfrm>
            <a:prstGeom prst="rect">
              <a:avLst/>
            </a:prstGeom>
          </p:spPr>
        </p:pic>
        <p:pic>
          <p:nvPicPr>
            <p:cNvPr id="37" name="Picture 36">
              <a:extLst>
                <a:ext uri="{FF2B5EF4-FFF2-40B4-BE49-F238E27FC236}">
                  <a16:creationId xmlns:a16="http://schemas.microsoft.com/office/drawing/2014/main" id="{02AF9027-9C0D-CC13-5628-469BB450DF03}"/>
                </a:ext>
              </a:extLst>
            </p:cNvPr>
            <p:cNvPicPr>
              <a:picLocks noChangeAspect="1"/>
            </p:cNvPicPr>
            <p:nvPr/>
          </p:nvPicPr>
          <p:blipFill>
            <a:blip r:embed="rId8"/>
            <a:stretch>
              <a:fillRect/>
            </a:stretch>
          </p:blipFill>
          <p:spPr>
            <a:xfrm>
              <a:off x="8332016" y="5558022"/>
              <a:ext cx="469963" cy="469963"/>
            </a:xfrm>
            <a:prstGeom prst="rect">
              <a:avLst/>
            </a:prstGeom>
          </p:spPr>
        </p:pic>
        <p:pic>
          <p:nvPicPr>
            <p:cNvPr id="39" name="Picture 38">
              <a:extLst>
                <a:ext uri="{FF2B5EF4-FFF2-40B4-BE49-F238E27FC236}">
                  <a16:creationId xmlns:a16="http://schemas.microsoft.com/office/drawing/2014/main" id="{43A4A6BA-E2B2-16F4-76BB-CAC98CDDF1E9}"/>
                </a:ext>
              </a:extLst>
            </p:cNvPr>
            <p:cNvPicPr>
              <a:picLocks noChangeAspect="1"/>
            </p:cNvPicPr>
            <p:nvPr/>
          </p:nvPicPr>
          <p:blipFill>
            <a:blip r:embed="rId6"/>
            <a:stretch>
              <a:fillRect/>
            </a:stretch>
          </p:blipFill>
          <p:spPr>
            <a:xfrm>
              <a:off x="10272793" y="6124143"/>
              <a:ext cx="469963" cy="469963"/>
            </a:xfrm>
            <a:prstGeom prst="rect">
              <a:avLst/>
            </a:prstGeom>
          </p:spPr>
        </p:pic>
        <p:pic>
          <p:nvPicPr>
            <p:cNvPr id="41" name="Picture 40">
              <a:extLst>
                <a:ext uri="{FF2B5EF4-FFF2-40B4-BE49-F238E27FC236}">
                  <a16:creationId xmlns:a16="http://schemas.microsoft.com/office/drawing/2014/main" id="{424827E7-843B-91C5-862B-4ED4F35EED71}"/>
                </a:ext>
              </a:extLst>
            </p:cNvPr>
            <p:cNvPicPr>
              <a:picLocks noChangeAspect="1"/>
            </p:cNvPicPr>
            <p:nvPr/>
          </p:nvPicPr>
          <p:blipFill>
            <a:blip r:embed="rId7"/>
            <a:stretch>
              <a:fillRect/>
            </a:stretch>
          </p:blipFill>
          <p:spPr>
            <a:xfrm>
              <a:off x="9716119" y="6124143"/>
              <a:ext cx="469963" cy="469963"/>
            </a:xfrm>
            <a:prstGeom prst="rect">
              <a:avLst/>
            </a:prstGeom>
          </p:spPr>
        </p:pic>
        <p:pic>
          <p:nvPicPr>
            <p:cNvPr id="42" name="Picture 41">
              <a:extLst>
                <a:ext uri="{FF2B5EF4-FFF2-40B4-BE49-F238E27FC236}">
                  <a16:creationId xmlns:a16="http://schemas.microsoft.com/office/drawing/2014/main" id="{521137E2-1802-F88F-8116-235E5D442960}"/>
                </a:ext>
              </a:extLst>
            </p:cNvPr>
            <p:cNvPicPr>
              <a:picLocks noChangeAspect="1"/>
            </p:cNvPicPr>
            <p:nvPr/>
          </p:nvPicPr>
          <p:blipFill>
            <a:blip r:embed="rId8"/>
            <a:stretch>
              <a:fillRect/>
            </a:stretch>
          </p:blipFill>
          <p:spPr>
            <a:xfrm>
              <a:off x="10829468" y="6124143"/>
              <a:ext cx="469963" cy="469963"/>
            </a:xfrm>
            <a:prstGeom prst="rect">
              <a:avLst/>
            </a:prstGeom>
          </p:spPr>
        </p:pic>
      </p:grpSp>
      <p:pic>
        <p:nvPicPr>
          <p:cNvPr id="2" name="Picture 17">
            <a:extLst>
              <a:ext uri="{FF2B5EF4-FFF2-40B4-BE49-F238E27FC236}">
                <a16:creationId xmlns:a16="http://schemas.microsoft.com/office/drawing/2014/main" id="{FFEC8041-2A96-20BC-0AA1-9D403F13C4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845129" y="1766502"/>
            <a:ext cx="2028074" cy="5172560"/>
          </a:xfrm>
          <a:prstGeom prst="rect">
            <a:avLst/>
          </a:prstGeom>
        </p:spPr>
      </p:pic>
    </p:spTree>
    <p:extLst>
      <p:ext uri="{BB962C8B-B14F-4D97-AF65-F5344CB8AC3E}">
        <p14:creationId xmlns:p14="http://schemas.microsoft.com/office/powerpoint/2010/main" val="34646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2" presetClass="entr" presetSubtype="4" fill="hold" nodeType="afterEffect" p14:presetBounceEnd="66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66000">
                                          <p:cBhvr additive="base">
                                            <p:cTn id="16"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13" name="chimes.wav"/>
                                            </p:tgtEl>
                                          </p:cMediaNode>
                                        </p:audio>
                                      </p:sub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pic>
        <p:nvPicPr>
          <p:cNvPr id="8" name="Picture 8">
            <a:extLst>
              <a:ext uri="{FF2B5EF4-FFF2-40B4-BE49-F238E27FC236}">
                <a16:creationId xmlns:a16="http://schemas.microsoft.com/office/drawing/2014/main" id="{BA27D8C3-D499-1335-E6FA-37CA0963D71B}"/>
              </a:ext>
            </a:extLst>
          </p:cNvPr>
          <p:cNvPicPr>
            <a:picLocks noChangeAspect="1"/>
          </p:cNvPicPr>
          <p:nvPr/>
        </p:nvPicPr>
        <p:blipFill>
          <a:blip r:embed="rId6"/>
          <a:srcRect/>
          <a:stretch>
            <a:fillRect/>
          </a:stretch>
        </p:blipFill>
        <p:spPr>
          <a:xfrm>
            <a:off x="349321" y="2126877"/>
            <a:ext cx="3177531" cy="4308516"/>
          </a:xfrm>
          <a:prstGeom prst="rect">
            <a:avLst/>
          </a:prstGeom>
        </p:spPr>
      </p:pic>
      <p:pic>
        <p:nvPicPr>
          <p:cNvPr id="9" name="Picture 7">
            <a:extLst>
              <a:ext uri="{FF2B5EF4-FFF2-40B4-BE49-F238E27FC236}">
                <a16:creationId xmlns:a16="http://schemas.microsoft.com/office/drawing/2014/main" id="{D577E005-73A5-ABA0-CA5D-B6CED8C2964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67544" y="1321421"/>
            <a:ext cx="7356210" cy="5205579"/>
          </a:xfrm>
          <a:prstGeom prst="rect">
            <a:avLst/>
          </a:prstGeom>
        </p:spPr>
      </p:pic>
      <p:sp>
        <p:nvSpPr>
          <p:cNvPr id="11" name="TextBox 10">
            <a:extLst>
              <a:ext uri="{FF2B5EF4-FFF2-40B4-BE49-F238E27FC236}">
                <a16:creationId xmlns:a16="http://schemas.microsoft.com/office/drawing/2014/main" id="{CA2CEE0E-40FE-F6AD-734F-4F5D615036CF}"/>
              </a:ext>
            </a:extLst>
          </p:cNvPr>
          <p:cNvSpPr txBox="1"/>
          <p:nvPr/>
        </p:nvSpPr>
        <p:spPr>
          <a:xfrm>
            <a:off x="4570093" y="2319299"/>
            <a:ext cx="4974295"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Arial" panose="020B0604020202020204" pitchFamily="34" charset="0"/>
              </a:rPr>
              <a:t>Trong bài đọc, có từ nào em chưa hiểu nghĩa? </a:t>
            </a:r>
          </a:p>
        </p:txBody>
      </p:sp>
    </p:spTree>
    <p:extLst>
      <p:ext uri="{BB962C8B-B14F-4D97-AF65-F5344CB8AC3E}">
        <p14:creationId xmlns:p14="http://schemas.microsoft.com/office/powerpoint/2010/main" val="1509113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id="{BA27D8C3-D499-1335-E6FA-37CA0963D71B}"/>
              </a:ext>
            </a:extLst>
          </p:cNvPr>
          <p:cNvPicPr>
            <a:picLocks noChangeAspect="1"/>
          </p:cNvPicPr>
          <p:nvPr/>
        </p:nvPicPr>
        <p:blipFill>
          <a:blip r:embed="rId5"/>
          <a:srcRect/>
          <a:stretch>
            <a:fillRect/>
          </a:stretch>
        </p:blipFill>
        <p:spPr>
          <a:xfrm>
            <a:off x="-98754" y="2691779"/>
            <a:ext cx="2825751" cy="3831527"/>
          </a:xfrm>
          <a:prstGeom prst="rect">
            <a:avLst/>
          </a:prstGeom>
        </p:spPr>
      </p:pic>
      <p:grpSp>
        <p:nvGrpSpPr>
          <p:cNvPr id="9" name="Group 8">
            <a:extLst>
              <a:ext uri="{FF2B5EF4-FFF2-40B4-BE49-F238E27FC236}">
                <a16:creationId xmlns:a16="http://schemas.microsoft.com/office/drawing/2014/main" id="{F816BD11-8DDC-49B5-8EBA-5037C1EA450C}"/>
              </a:ext>
            </a:extLst>
          </p:cNvPr>
          <p:cNvGrpSpPr/>
          <p:nvPr/>
        </p:nvGrpSpPr>
        <p:grpSpPr>
          <a:xfrm>
            <a:off x="2822964" y="1593701"/>
            <a:ext cx="8702939" cy="1495188"/>
            <a:chOff x="2632933" y="1617230"/>
            <a:chExt cx="8702939" cy="4224765"/>
          </a:xfrm>
        </p:grpSpPr>
        <p:grpSp>
          <p:nvGrpSpPr>
            <p:cNvPr id="3" name="Group 2">
              <a:extLst>
                <a:ext uri="{FF2B5EF4-FFF2-40B4-BE49-F238E27FC236}">
                  <a16:creationId xmlns:a16="http://schemas.microsoft.com/office/drawing/2014/main" id="{B11EE659-AD94-110F-D136-19ADDB097139}"/>
                </a:ext>
              </a:extLst>
            </p:cNvPr>
            <p:cNvGrpSpPr/>
            <p:nvPr/>
          </p:nvGrpSpPr>
          <p:grpSpPr>
            <a:xfrm>
              <a:off x="2632933" y="1617230"/>
              <a:ext cx="7889232" cy="4195038"/>
              <a:chOff x="2272630" y="2231261"/>
              <a:chExt cx="5133445" cy="1923558"/>
            </a:xfrm>
          </p:grpSpPr>
          <p:sp>
            <p:nvSpPr>
              <p:cNvPr id="4" name="Rectangle: Diagonal Corners Rounded 3">
                <a:extLst>
                  <a:ext uri="{FF2B5EF4-FFF2-40B4-BE49-F238E27FC236}">
                    <a16:creationId xmlns:a16="http://schemas.microsoft.com/office/drawing/2014/main"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B569A38-6BD0-318B-41DB-920824720871}"/>
                  </a:ext>
                </a:extLst>
              </p:cNvPr>
              <p:cNvSpPr txBox="1"/>
              <p:nvPr/>
            </p:nvSpPr>
            <p:spPr>
              <a:xfrm>
                <a:off x="2387396" y="2433481"/>
                <a:ext cx="4607772" cy="550389"/>
              </a:xfrm>
              <a:prstGeom prst="rect">
                <a:avLst/>
              </a:prstGeom>
              <a:noFill/>
            </p:spPr>
            <p:txBody>
              <a:bodyPr wrap="square" rtlCol="0">
                <a:spAutoFit/>
              </a:bodyPr>
              <a:lstStyle/>
              <a:p>
                <a:pPr marL="0" marR="0" algn="just">
                  <a:spcBef>
                    <a:spcPts val="0"/>
                  </a:spcBef>
                  <a:spcAft>
                    <a:spcPts val="0"/>
                  </a:spcAft>
                </a:pPr>
                <a:r>
                  <a:rPr lang="en-US" sz="36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Đan</a:t>
                </a:r>
                <a:r>
                  <a:rPr lang="en-US"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Mạch</a:t>
                </a:r>
                <a:r>
                  <a:rPr lang="en-US"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đất</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thuộc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Bắc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Âu</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phía</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giáp</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Đức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6"/>
            <a:srcRect/>
            <a:stretch>
              <a:fillRect/>
            </a:stretch>
          </p:blipFill>
          <p:spPr>
            <a:xfrm>
              <a:off x="9692873" y="4167602"/>
              <a:ext cx="1642999" cy="1674393"/>
            </a:xfrm>
            <a:prstGeom prst="rect">
              <a:avLst/>
            </a:prstGeom>
          </p:spPr>
        </p:pic>
      </p:grpSp>
      <p:pic>
        <p:nvPicPr>
          <p:cNvPr id="7" name="Picture 6">
            <a:extLst>
              <a:ext uri="{FF2B5EF4-FFF2-40B4-BE49-F238E27FC236}">
                <a16:creationId xmlns:a16="http://schemas.microsoft.com/office/drawing/2014/main" id="{8DFABC5F-069C-49C0-BC47-B5340D5A0992}"/>
              </a:ext>
            </a:extLst>
          </p:cNvPr>
          <p:cNvPicPr>
            <a:picLocks noChangeAspect="1"/>
          </p:cNvPicPr>
          <p:nvPr/>
        </p:nvPicPr>
        <p:blipFill>
          <a:blip r:embed="rId7"/>
          <a:stretch>
            <a:fillRect/>
          </a:stretch>
        </p:blipFill>
        <p:spPr>
          <a:xfrm>
            <a:off x="413880" y="143633"/>
            <a:ext cx="11498053" cy="1597290"/>
          </a:xfrm>
          <a:prstGeom prst="rect">
            <a:avLst/>
          </a:prstGeom>
        </p:spPr>
      </p:pic>
      <p:pic>
        <p:nvPicPr>
          <p:cNvPr id="2050" name="Picture 2" descr="Du lịch Đan Mạch - Bắt đầu từ những điều đơn giản và dễ dàng nhất">
            <a:extLst>
              <a:ext uri="{FF2B5EF4-FFF2-40B4-BE49-F238E27FC236}">
                <a16:creationId xmlns:a16="http://schemas.microsoft.com/office/drawing/2014/main" id="{4A904B96-0A42-AF58-DCC3-B7EF7DC285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0126" y="3300612"/>
            <a:ext cx="5069623" cy="314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355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3288D403E5DC408A49ADA8822FD551" ma:contentTypeVersion="2" ma:contentTypeDescription="Create a new document." ma:contentTypeScope="" ma:versionID="ecaee77f66044bed3faf04d5b2d84f01">
  <xsd:schema xmlns:xsd="http://www.w3.org/2001/XMLSchema" xmlns:xs="http://www.w3.org/2001/XMLSchema" xmlns:p="http://schemas.microsoft.com/office/2006/metadata/properties" xmlns:ns3="45a79269-fa8d-42c8-ad13-763803f23fa6" targetNamespace="http://schemas.microsoft.com/office/2006/metadata/properties" ma:root="true" ma:fieldsID="69d9f32d2b628031f8189e70c054ba8a" ns3:_="">
    <xsd:import namespace="45a79269-fa8d-42c8-ad13-763803f23fa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79269-fa8d-42c8-ad13-763803f23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430B8D-2F72-4565-AF70-4D9BB7162AE7}">
  <ds:schemaRefs>
    <ds:schemaRef ds:uri="http://schemas.microsoft.com/sharepoint/v3/contenttype/forms"/>
  </ds:schemaRefs>
</ds:datastoreItem>
</file>

<file path=customXml/itemProps2.xml><?xml version="1.0" encoding="utf-8"?>
<ds:datastoreItem xmlns:ds="http://schemas.openxmlformats.org/officeDocument/2006/customXml" ds:itemID="{791447AA-B0E1-44B0-9370-54F902530807}">
  <ds:schemaRefs>
    <ds:schemaRef ds:uri="http://purl.org/dc/elements/1.1/"/>
    <ds:schemaRef ds:uri="http://schemas.microsoft.com/office/infopath/2007/PartnerControls"/>
    <ds:schemaRef ds:uri="http://schemas.microsoft.com/office/2006/documentManagement/types"/>
    <ds:schemaRef ds:uri="http://www.w3.org/XML/1998/namespace"/>
    <ds:schemaRef ds:uri="http://purl.org/dc/terms/"/>
    <ds:schemaRef ds:uri="http://schemas.microsoft.com/office/2006/metadata/properties"/>
    <ds:schemaRef ds:uri="45a79269-fa8d-42c8-ad13-763803f23fa6"/>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C3E10612-A556-4640-B0C0-F145A4278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a79269-fa8d-42c8-ad13-763803f23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9Slide.vn</Template>
  <TotalTime>1116</TotalTime>
  <Words>1491</Words>
  <Application>Microsoft Office PowerPoint</Application>
  <PresentationFormat>Màn hình rộng</PresentationFormat>
  <Paragraphs>64</Paragraphs>
  <Slides>18</Slides>
  <Notes>8</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18</vt:i4>
      </vt:variant>
    </vt:vector>
  </HeadingPairs>
  <TitlesOfParts>
    <vt:vector size="27" baseType="lpstr">
      <vt:lpstr>微软雅黑</vt:lpstr>
      <vt:lpstr>Arial</vt:lpstr>
      <vt:lpstr>Calibri</vt:lpstr>
      <vt:lpstr>Cambria</vt:lpstr>
      <vt:lpstr>SVN-Poky's</vt:lpstr>
      <vt:lpstr>Times New Roman</vt:lpstr>
      <vt:lpstr>UTM Cookies</vt:lpstr>
      <vt:lpstr>UTM Duepuntozero</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LAN HƯƠNG-0354473852</dc:creator>
  <cp:lastModifiedBy>Windows 10</cp:lastModifiedBy>
  <cp:revision>28</cp:revision>
  <dcterms:created xsi:type="dcterms:W3CDTF">2022-07-13T07:05:15Z</dcterms:created>
  <dcterms:modified xsi:type="dcterms:W3CDTF">2024-11-20T08:02:00Z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0x010100C43288D403E5DC408A49ADA8822FD551</vt:lpwstr>
  </property>
</Properties>
</file>