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335" r:id="rId2"/>
    <p:sldId id="336" r:id="rId3"/>
    <p:sldId id="256" r:id="rId4"/>
    <p:sldId id="4411" r:id="rId5"/>
    <p:sldId id="344" r:id="rId6"/>
    <p:sldId id="2635" r:id="rId7"/>
    <p:sldId id="2636" r:id="rId8"/>
    <p:sldId id="360" r:id="rId9"/>
    <p:sldId id="2637" r:id="rId10"/>
    <p:sldId id="2638" r:id="rId11"/>
    <p:sldId id="37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12E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834" autoAdjust="0"/>
  </p:normalViewPr>
  <p:slideViewPr>
    <p:cSldViewPr snapToGrid="0">
      <p:cViewPr varScale="1">
        <p:scale>
          <a:sx n="67" d="100"/>
          <a:sy n="67" d="100"/>
        </p:scale>
        <p:origin x="85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1F7D3A-EE43-4AD6-8F5E-DEF1C8465EFE}" type="datetimeFigureOut">
              <a:rPr lang="en-US" smtClean="0"/>
              <a:t>24/11/2025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A51ACD-AC65-4C33-9BC4-6DDBEE6A5F0E}" type="slidenum">
              <a:rPr lang="en-US" smtClean="0"/>
              <a:t>‹#›</a:t>
            </a:fld>
            <a:endParaRPr lang="en-US"/>
          </a:p>
        </p:txBody>
      </p:sp>
    </p:spTree>
    <p:extLst>
      <p:ext uri="{BB962C8B-B14F-4D97-AF65-F5344CB8AC3E}">
        <p14:creationId xmlns:p14="http://schemas.microsoft.com/office/powerpoint/2010/main" val="63394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236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7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268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Bài đọc</a:t>
            </a:r>
            <a:r>
              <a:rPr lang="nl-NL" sz="1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Mầm non</a:t>
            </a:r>
            <a:r>
              <a:rPr lang="nl-NL"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miêu tả sự chuyển mùa kì diệu của thiên nhiên. Cảnh vật tuy lặng im nhưng ẩn sâu trong đó vẫn tồn tại sức sống mãnh liệt sinh sôi nảy nở của những mầm non. </a:t>
            </a:r>
            <a:r>
              <a:rPr lang="nl-NL"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9A51ACD-AC65-4C33-9BC4-6DDBEE6A5F0E}" type="slidenum">
              <a:rPr lang="en-US" smtClean="0"/>
              <a:t>3</a:t>
            </a:fld>
            <a:endParaRPr lang="en-US"/>
          </a:p>
        </p:txBody>
      </p:sp>
    </p:spTree>
    <p:extLst>
      <p:ext uri="{BB962C8B-B14F-4D97-AF65-F5344CB8AC3E}">
        <p14:creationId xmlns:p14="http://schemas.microsoft.com/office/powerpoint/2010/main" val="3079264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2591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0536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5230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206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24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B6FCD9-83E6-4EFE-9077-03383C6BA6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6635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2025/11/24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803117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21AB37-CAB9-1A57-D7DC-4377CDB339B9}"/>
              </a:ext>
            </a:extLst>
          </p:cNvPr>
          <p:cNvSpPr>
            <a:spLocks noGrp="1"/>
          </p:cNvSpPr>
          <p:nvPr>
            <p:ph type="dt" sz="half" idx="10"/>
          </p:nvPr>
        </p:nvSpPr>
        <p:spPr>
          <a:xfrm>
            <a:off x="838200" y="6356350"/>
            <a:ext cx="2743200" cy="365125"/>
          </a:xfrm>
          <a:prstGeom prst="rect">
            <a:avLst/>
          </a:prstGeom>
        </p:spPr>
        <p:txBody>
          <a:bodyPr/>
          <a:lstStyle/>
          <a:p>
            <a:fld id="{8090572C-BD3D-4F5D-890C-7DE828D145EE}" type="datetimeFigureOut">
              <a:rPr lang="en-US" smtClean="0"/>
              <a:t>24/11/2025</a:t>
            </a:fld>
            <a:endParaRPr lang="en-US"/>
          </a:p>
        </p:txBody>
      </p:sp>
      <p:sp>
        <p:nvSpPr>
          <p:cNvPr id="5" name="Footer Placeholder 4">
            <a:extLst>
              <a:ext uri="{FF2B5EF4-FFF2-40B4-BE49-F238E27FC236}">
                <a16:creationId xmlns:a16="http://schemas.microsoft.com/office/drawing/2014/main" id="{7446019D-8832-0C5F-0ADA-B78B26F961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BECE94E-BA52-2803-F4CB-4C9923DF494A}"/>
              </a:ext>
            </a:extLst>
          </p:cNvPr>
          <p:cNvSpPr>
            <a:spLocks noGrp="1"/>
          </p:cNvSpPr>
          <p:nvPr>
            <p:ph type="sldNum" sz="quarter" idx="12"/>
          </p:nvPr>
        </p:nvSpPr>
        <p:spPr>
          <a:xfrm>
            <a:off x="8610600" y="6356350"/>
            <a:ext cx="2743200" cy="365125"/>
          </a:xfrm>
          <a:prstGeom prst="rect">
            <a:avLst/>
          </a:prstGeom>
        </p:spPr>
        <p:txBody>
          <a:bodyPr/>
          <a:lstStyle/>
          <a:p>
            <a:fld id="{275D8CF8-DF26-4E15-8028-6CB626DC93E6}" type="slidenum">
              <a:rPr lang="en-US" smtClean="0"/>
              <a:t>‹#›</a:t>
            </a:fld>
            <a:endParaRPr lang="en-US"/>
          </a:p>
        </p:txBody>
      </p:sp>
    </p:spTree>
    <p:extLst>
      <p:ext uri="{BB962C8B-B14F-4D97-AF65-F5344CB8AC3E}">
        <p14:creationId xmlns:p14="http://schemas.microsoft.com/office/powerpoint/2010/main" val="34727168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68F7FAB7-9421-4EF6-9909-B3EF11FCBCF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8331144"/>
      </p:ext>
    </p:extLst>
  </p:cSld>
  <p:clrMap bg1="lt1" tx1="dk1" bg2="lt2" tx2="dk2" accent1="accent1" accent2="accent2" accent3="accent3" accent4="accent4" accent5="accent5" accent6="accent6" hlink="hlink" folHlink="folHlink"/>
  <p:sldLayoutIdLst>
    <p:sldLayoutId id="2147483679" r:id="rId1"/>
    <p:sldLayoutId id="214748368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210619" y="226031"/>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7BA4C15-BF4C-4985-B83E-AC9FD536B614}"/>
              </a:ext>
            </a:extLst>
          </p:cNvPr>
          <p:cNvSpPr txBox="1"/>
          <p:nvPr/>
        </p:nvSpPr>
        <p:spPr>
          <a:xfrm>
            <a:off x="722069" y="318498"/>
            <a:ext cx="10908276" cy="954107"/>
          </a:xfrm>
          <a:prstGeom prst="rect">
            <a:avLst/>
          </a:prstGeom>
          <a:noFill/>
        </p:spPr>
        <p:txBody>
          <a:bodyPr wrap="square" rtlCol="0">
            <a:spAutoFit/>
          </a:bodyPr>
          <a:lstStyle/>
          <a:p>
            <a:pPr lvl="0" algn="ctr"/>
            <a:r>
              <a:rPr lang="vi-VN" sz="2800" b="1" dirty="0">
                <a:solidFill>
                  <a:prstClr val="black"/>
                </a:solidFill>
                <a:latin typeface="Cambria" panose="02040503050406030204" pitchFamily="18" charset="0"/>
                <a:ea typeface="Cambria" panose="02040503050406030204" pitchFamily="18" charset="0"/>
              </a:rPr>
              <a:t>Em hãy nêu sự thay đổi của thời tiết, cỏ cây... khi mùa đông chuyển sang mùa xuân hoặc mùa khô chuyển sang mùa mưa</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2" name="AutoShape 2" descr="TOP 10 Sự thay đổi của thời tiết, cỏ cây,... khi mùa đông chuyển sang mùa  xuân">
            <a:extLst>
              <a:ext uri="{FF2B5EF4-FFF2-40B4-BE49-F238E27FC236}">
                <a16:creationId xmlns:a16="http://schemas.microsoft.com/office/drawing/2014/main" id="{02F4CAF2-3DC9-5D34-2146-D2862B158A2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Top 16 Đoạn văn viết về thời tiết yêu thích bằng tiếng Anh hay nhất -  Alltop.vn | All top">
            <a:extLst>
              <a:ext uri="{FF2B5EF4-FFF2-40B4-BE49-F238E27FC236}">
                <a16:creationId xmlns:a16="http://schemas.microsoft.com/office/drawing/2014/main" id="{FD8B6D90-3ED9-0A48-0261-89DB7868A15E}"/>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a:extLst>
              <a:ext uri="{FF2B5EF4-FFF2-40B4-BE49-F238E27FC236}">
                <a16:creationId xmlns:a16="http://schemas.microsoft.com/office/drawing/2014/main" id="{F5B0A186-738F-284E-65DF-2510094DC601}"/>
              </a:ext>
            </a:extLst>
          </p:cNvPr>
          <p:cNvPicPr>
            <a:picLocks noChangeAspect="1"/>
          </p:cNvPicPr>
          <p:nvPr/>
        </p:nvPicPr>
        <p:blipFill>
          <a:blip r:embed="rId4"/>
          <a:stretch>
            <a:fillRect/>
          </a:stretch>
        </p:blipFill>
        <p:spPr>
          <a:xfrm>
            <a:off x="711056" y="4352661"/>
            <a:ext cx="4727719" cy="2303957"/>
          </a:xfrm>
          <a:prstGeom prst="rect">
            <a:avLst/>
          </a:prstGeom>
        </p:spPr>
      </p:pic>
    </p:spTree>
    <p:extLst>
      <p:ext uri="{BB962C8B-B14F-4D97-AF65-F5344CB8AC3E}">
        <p14:creationId xmlns:p14="http://schemas.microsoft.com/office/powerpoint/2010/main" val="23830161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F8365E3-28D7-4EF9-95B8-9D2EC13C489A}"/>
              </a:ext>
            </a:extLst>
          </p:cNvPr>
          <p:cNvGrpSpPr/>
          <p:nvPr/>
        </p:nvGrpSpPr>
        <p:grpSpPr>
          <a:xfrm>
            <a:off x="2090058" y="2817189"/>
            <a:ext cx="9694400" cy="2813049"/>
            <a:chOff x="3951073" y="3659963"/>
            <a:chExt cx="6826518" cy="1667354"/>
          </a:xfrm>
        </p:grpSpPr>
        <p:sp>
          <p:nvSpPr>
            <p:cNvPr id="8" name="Rectangle: Rounded Corners 7">
              <a:extLst>
                <a:ext uri="{FF2B5EF4-FFF2-40B4-BE49-F238E27FC236}">
                  <a16:creationId xmlns:a16="http://schemas.microsoft.com/office/drawing/2014/main" id="{9740FAB7-41DD-4C86-9183-7B74CBE1E54C}"/>
                </a:ext>
              </a:extLst>
            </p:cNvPr>
            <p:cNvSpPr/>
            <p:nvPr/>
          </p:nvSpPr>
          <p:spPr>
            <a:xfrm>
              <a:off x="3951073" y="3659963"/>
              <a:ext cx="6826518" cy="1667354"/>
            </a:xfrm>
            <a:prstGeom prst="roundRect">
              <a:avLst/>
            </a:prstGeom>
            <a:solidFill>
              <a:schemeClr val="accent4">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2C171E-8566-4EAC-AB55-8E46E9DC4E81}"/>
                </a:ext>
              </a:extLst>
            </p:cNvPr>
            <p:cNvSpPr txBox="1"/>
            <p:nvPr/>
          </p:nvSpPr>
          <p:spPr>
            <a:xfrm>
              <a:off x="4089115" y="3723965"/>
              <a:ext cx="6688476" cy="10398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rPr>
                <a:t>miêu tả vẻ đẹp giao mùa của thiên nhiên từ mùa đông sang mùa xuân, sự chuyển mình, thay đổi của vạn vật khi mùa xuân về</a:t>
              </a:r>
            </a:p>
          </p:txBody>
        </p:sp>
      </p:grpSp>
      <p:pic>
        <p:nvPicPr>
          <p:cNvPr id="4" name="Picture 3">
            <a:extLst>
              <a:ext uri="{FF2B5EF4-FFF2-40B4-BE49-F238E27FC236}">
                <a16:creationId xmlns:a16="http://schemas.microsoft.com/office/drawing/2014/main" id="{B3A79F00-11CF-CB4C-3B6C-AE36340D878E}"/>
              </a:ext>
            </a:extLst>
          </p:cNvPr>
          <p:cNvPicPr>
            <a:picLocks noChangeAspect="1"/>
          </p:cNvPicPr>
          <p:nvPr/>
        </p:nvPicPr>
        <p:blipFill>
          <a:blip r:embed="rId4"/>
          <a:stretch>
            <a:fillRect/>
          </a:stretch>
        </p:blipFill>
        <p:spPr>
          <a:xfrm>
            <a:off x="4079648" y="410106"/>
            <a:ext cx="5060119" cy="859611"/>
          </a:xfrm>
          <a:prstGeom prst="rect">
            <a:avLst/>
          </a:prstGeom>
        </p:spPr>
      </p:pic>
    </p:spTree>
    <p:extLst>
      <p:ext uri="{BB962C8B-B14F-4D97-AF65-F5344CB8AC3E}">
        <p14:creationId xmlns:p14="http://schemas.microsoft.com/office/powerpoint/2010/main" val="93088037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9FDCE2-05B3-4A18-862C-A8D64BBB0C58}"/>
              </a:ext>
            </a:extLst>
          </p:cNvPr>
          <p:cNvGrpSpPr/>
          <p:nvPr/>
        </p:nvGrpSpPr>
        <p:grpSpPr>
          <a:xfrm>
            <a:off x="1871434" y="520122"/>
            <a:ext cx="7041040" cy="1812112"/>
            <a:chOff x="890246" y="386558"/>
            <a:chExt cx="7041040" cy="1812112"/>
          </a:xfrm>
        </p:grpSpPr>
        <p:sp>
          <p:nvSpPr>
            <p:cNvPr id="2" name="Speech Bubble: Rectangle with Corners Rounded 1">
              <a:extLst>
                <a:ext uri="{FF2B5EF4-FFF2-40B4-BE49-F238E27FC236}">
                  <a16:creationId xmlns:a16="http://schemas.microsoft.com/office/drawing/2014/main" id="{8965E531-2A35-40B5-A1D2-149C95BED229}"/>
                </a:ext>
              </a:extLst>
            </p:cNvPr>
            <p:cNvSpPr/>
            <p:nvPr/>
          </p:nvSpPr>
          <p:spPr>
            <a:xfrm>
              <a:off x="890246" y="386558"/>
              <a:ext cx="7041040" cy="1812112"/>
            </a:xfrm>
            <a:prstGeom prst="wedgeRoundRectCallout">
              <a:avLst>
                <a:gd name="adj1" fmla="val 62709"/>
                <a:gd name="adj2" fmla="val 43184"/>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EE3E88-4A0C-449F-B48E-FC00F23CF0C9}"/>
                </a:ext>
              </a:extLst>
            </p:cNvPr>
            <p:cNvSpPr txBox="1"/>
            <p:nvPr/>
          </p:nvSpPr>
          <p:spPr>
            <a:xfrm>
              <a:off x="1058868" y="567634"/>
              <a:ext cx="6724345"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srgbClr val="ED7D31">
                      <a:lumMod val="75000"/>
                    </a:srgbClr>
                  </a:solidFill>
                  <a:latin typeface="Cambria" panose="02040503050406030204" pitchFamily="18" charset="0"/>
                  <a:ea typeface="Cambria" panose="02040503050406030204" pitchFamily="18" charset="0"/>
                </a:rPr>
                <a:t>N</a:t>
              </a:r>
              <a:r>
                <a:rPr kumimoji="0" lang="vi-VN" sz="4000" b="1" i="0" u="none" strike="noStrike" kern="1200" cap="none" spc="0" normalizeH="0" baseline="0" noProof="0" dirty="0">
                  <a:ln>
                    <a:noFill/>
                  </a:ln>
                  <a:solidFill>
                    <a:srgbClr val="ED7D31">
                      <a:lumMod val="75000"/>
                    </a:srgbClr>
                  </a:solidFill>
                  <a:effectLst/>
                  <a:uLnTx/>
                  <a:uFillTx/>
                  <a:latin typeface="Cambria" panose="02040503050406030204" pitchFamily="18" charset="0"/>
                  <a:ea typeface="Cambria" panose="02040503050406030204" pitchFamily="18" charset="0"/>
                </a:rPr>
                <a:t>êu cảm xúc, suy nghĩ của mình sau khi đọc bài thơ.</a:t>
              </a:r>
            </a:p>
          </p:txBody>
        </p:sp>
      </p:grpSp>
      <p:pic>
        <p:nvPicPr>
          <p:cNvPr id="2050" name="Picture 2" descr="Hình ảnh đồ họa Mũi tên PNG, 170000+ nguồn tải về miễn phí.">
            <a:extLst>
              <a:ext uri="{FF2B5EF4-FFF2-40B4-BE49-F238E27FC236}">
                <a16:creationId xmlns:a16="http://schemas.microsoft.com/office/drawing/2014/main" id="{48355C3C-4363-44B9-9B11-82C5D368AAA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458735">
            <a:off x="488835" y="3659126"/>
            <a:ext cx="1653656" cy="16536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08888FA-69BD-4270-9601-0CDD73D5BB5D}"/>
              </a:ext>
            </a:extLst>
          </p:cNvPr>
          <p:cNvSpPr txBox="1"/>
          <p:nvPr/>
        </p:nvSpPr>
        <p:spPr>
          <a:xfrm>
            <a:off x="2418334" y="2921558"/>
            <a:ext cx="6941423" cy="3416320"/>
          </a:xfrm>
          <a:prstGeom prst="rect">
            <a:avLst/>
          </a:prstGeom>
          <a:solidFill>
            <a:srgbClr val="92D050"/>
          </a:solidFill>
        </p:spPr>
        <p:txBody>
          <a:bodyPr wrap="square" rtlCol="0">
            <a:spAutoFit/>
          </a:bodyPr>
          <a:lstStyle/>
          <a:p>
            <a:pPr lvl="0" algn="just">
              <a:defRPr/>
            </a:pPr>
            <a:r>
              <a:rPr lang="en-US" sz="2400" dirty="0">
                <a:solidFill>
                  <a:srgbClr val="002060"/>
                </a:solidFill>
                <a:latin typeface="Cambria" panose="02040503050406030204" pitchFamily="18" charset="0"/>
                <a:ea typeface="Cambria" panose="02040503050406030204" pitchFamily="18" charset="0"/>
              </a:rPr>
              <a:t>B</a:t>
            </a:r>
            <a:r>
              <a:rPr lang="vi-VN" sz="2400" dirty="0">
                <a:solidFill>
                  <a:srgbClr val="002060"/>
                </a:solidFill>
                <a:latin typeface="Cambria" panose="02040503050406030204" pitchFamily="18" charset="0"/>
                <a:ea typeface="Cambria" panose="02040503050406030204" pitchFamily="18" charset="0"/>
              </a:rPr>
              <a:t>ài thơ Mầm non mang đến cho em rất nhiều cảm xúc về vẻ đẹp kì lạ nhưng cũng rất đỗi thân quen của thiên nhiên. Cảnh vật thay đổi theo mùa, nhất là từ mùa đông sang mùa xuân, có thể em đã được nhìn thấy ở ngay tại nơi em sinh sống. Nhưng nhờ có bài thơ mà em đã nhìn thấy, cảm nhận được sức sống diệu kì của thiên nhiên. Từng nhánh cỏ, đám mây, dòng suối đến loài vật cũng biết khao khát mùa xuân, khao khát sự sống mạnh mẽ. </a:t>
            </a:r>
          </a:p>
        </p:txBody>
      </p:sp>
    </p:spTree>
    <p:extLst>
      <p:ext uri="{BB962C8B-B14F-4D97-AF65-F5344CB8AC3E}">
        <p14:creationId xmlns:p14="http://schemas.microsoft.com/office/powerpoint/2010/main" val="36518563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221750" y="218326"/>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AutoShape 2" descr="Đặc điểm khí hậu các mùa ở Việt Nam như thế nào? - Tin tức">
            <a:extLst>
              <a:ext uri="{FF2B5EF4-FFF2-40B4-BE49-F238E27FC236}">
                <a16:creationId xmlns:a16="http://schemas.microsoft.com/office/drawing/2014/main" id="{3EB59159-BBB6-2921-1705-DABF1AD7D9F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a:extLst>
              <a:ext uri="{FF2B5EF4-FFF2-40B4-BE49-F238E27FC236}">
                <a16:creationId xmlns:a16="http://schemas.microsoft.com/office/drawing/2014/main" id="{694B8145-11F4-1B5C-9066-C60F0082A4AD}"/>
              </a:ext>
            </a:extLst>
          </p:cNvPr>
          <p:cNvGrpSpPr/>
          <p:nvPr/>
        </p:nvGrpSpPr>
        <p:grpSpPr>
          <a:xfrm>
            <a:off x="6296025" y="1457323"/>
            <a:ext cx="5429250" cy="4010027"/>
            <a:chOff x="1241458" y="2647170"/>
            <a:chExt cx="6990954" cy="781830"/>
          </a:xfrm>
        </p:grpSpPr>
        <p:sp>
          <p:nvSpPr>
            <p:cNvPr id="8" name="Rectangle: Rounded Corners 7">
              <a:extLst>
                <a:ext uri="{FF2B5EF4-FFF2-40B4-BE49-F238E27FC236}">
                  <a16:creationId xmlns:a16="http://schemas.microsoft.com/office/drawing/2014/main" id="{1809E3FD-8962-EA40-E720-B1829635168D}"/>
                </a:ext>
              </a:extLst>
            </p:cNvPr>
            <p:cNvSpPr/>
            <p:nvPr/>
          </p:nvSpPr>
          <p:spPr>
            <a:xfrm>
              <a:off x="1241458" y="2647170"/>
              <a:ext cx="6891437" cy="781830"/>
            </a:xfrm>
            <a:prstGeom prst="round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FC2D3BB8-C056-C47D-2158-20A30EB99ACD}"/>
                </a:ext>
              </a:extLst>
            </p:cNvPr>
            <p:cNvSpPr txBox="1"/>
            <p:nvPr/>
          </p:nvSpPr>
          <p:spPr>
            <a:xfrm>
              <a:off x="1340975" y="2679491"/>
              <a:ext cx="6891437" cy="73808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Khi mùa đông chuyển sang mùa xuân, thời tiết, cỏ cây có sự thay đổi rõ rệt. Chẳng hạn như khí hậu sẽ ấm hơn, không còn lạnh giá. Những cơn gió rét thổi vù vù được thay bằng những làn gió nhẹ nhàng. </a:t>
              </a:r>
              <a:endParaRPr kumimoji="0" lang="en-US"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rPr>
                <a:t>Những chồi non xuất hiện trên những cành cây, lá cây xanh mướt, những ngọn cỏ nằm ngủ im lìm dưới mặt đất bỗng trỗi dậy xanh nõn nà..</a:t>
              </a:r>
              <a:endParaRPr kumimoji="0" lang="en-US" sz="24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317836014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river running through a tree&#10;&#10;Description automatically generated">
            <a:extLst>
              <a:ext uri="{FF2B5EF4-FFF2-40B4-BE49-F238E27FC236}">
                <a16:creationId xmlns:a16="http://schemas.microsoft.com/office/drawing/2014/main" id="{3174EF20-561C-2DD1-9295-B543D2934BE1}"/>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6" name="Picture 2">
            <a:extLst>
              <a:ext uri="{FF2B5EF4-FFF2-40B4-BE49-F238E27FC236}">
                <a16:creationId xmlns:a16="http://schemas.microsoft.com/office/drawing/2014/main" id="{6C79E7A3-100A-C174-D710-2B8542B6B086}"/>
              </a:ext>
            </a:extLst>
          </p:cNvPr>
          <p:cNvPicPr>
            <a:picLocks noChangeAspect="1"/>
          </p:cNvPicPr>
          <p:nvPr/>
        </p:nvPicPr>
        <p:blipFill>
          <a:blip r:embed="rId5"/>
          <a:srcRect/>
          <a:stretch>
            <a:fillRect/>
          </a:stretch>
        </p:blipFill>
        <p:spPr>
          <a:xfrm>
            <a:off x="312084" y="5309329"/>
            <a:ext cx="1640541" cy="1287825"/>
          </a:xfrm>
          <a:prstGeom prst="rect">
            <a:avLst/>
          </a:prstGeom>
        </p:spPr>
      </p:pic>
      <p:pic>
        <p:nvPicPr>
          <p:cNvPr id="7" name="Picture 2">
            <a:extLst>
              <a:ext uri="{FF2B5EF4-FFF2-40B4-BE49-F238E27FC236}">
                <a16:creationId xmlns:a16="http://schemas.microsoft.com/office/drawing/2014/main" id="{0B5AE663-616D-651D-87B8-E07869110A56}"/>
              </a:ext>
            </a:extLst>
          </p:cNvPr>
          <p:cNvPicPr>
            <a:picLocks noChangeAspect="1"/>
          </p:cNvPicPr>
          <p:nvPr/>
        </p:nvPicPr>
        <p:blipFill>
          <a:blip r:embed="rId6"/>
          <a:srcRect/>
          <a:stretch>
            <a:fillRect/>
          </a:stretch>
        </p:blipFill>
        <p:spPr>
          <a:xfrm>
            <a:off x="6935427" y="171450"/>
            <a:ext cx="1668844" cy="1660500"/>
          </a:xfrm>
          <a:prstGeom prst="rect">
            <a:avLst/>
          </a:prstGeom>
        </p:spPr>
      </p:pic>
      <p:sp>
        <p:nvSpPr>
          <p:cNvPr id="8" name="Freeform 3">
            <a:extLst>
              <a:ext uri="{FF2B5EF4-FFF2-40B4-BE49-F238E27FC236}">
                <a16:creationId xmlns:a16="http://schemas.microsoft.com/office/drawing/2014/main" id="{A6C11D52-CDF6-BB6D-84CE-9F418B4DFD94}"/>
              </a:ext>
            </a:extLst>
          </p:cNvPr>
          <p:cNvSpPr/>
          <p:nvPr/>
        </p:nvSpPr>
        <p:spPr>
          <a:xfrm>
            <a:off x="8723475" y="819150"/>
            <a:ext cx="3582825" cy="2149092"/>
          </a:xfrm>
          <a:custGeom>
            <a:avLst/>
            <a:gdLst/>
            <a:ahLst/>
            <a:cxnLst/>
            <a:rect l="l" t="t" r="r" b="b"/>
            <a:pathLst>
              <a:path w="4276800" h="2149092">
                <a:moveTo>
                  <a:pt x="0" y="0"/>
                </a:moveTo>
                <a:lnTo>
                  <a:pt x="4276800" y="0"/>
                </a:lnTo>
                <a:lnTo>
                  <a:pt x="4276800" y="2149092"/>
                </a:lnTo>
                <a:lnTo>
                  <a:pt x="0" y="2149092"/>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pic>
        <p:nvPicPr>
          <p:cNvPr id="13" name="Picture 12" descr="A colorful text with a black background&#10;&#10;Description automatically generated">
            <a:extLst>
              <a:ext uri="{FF2B5EF4-FFF2-40B4-BE49-F238E27FC236}">
                <a16:creationId xmlns:a16="http://schemas.microsoft.com/office/drawing/2014/main" id="{350E223D-C2E4-6B7B-F6CB-EFD9E93D4E4D}"/>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90500" y="152400"/>
            <a:ext cx="2371725" cy="1797323"/>
          </a:xfrm>
          <a:prstGeom prst="rect">
            <a:avLst/>
          </a:prstGeom>
        </p:spPr>
      </p:pic>
      <p:pic>
        <p:nvPicPr>
          <p:cNvPr id="18" name="Picture 17">
            <a:extLst>
              <a:ext uri="{FF2B5EF4-FFF2-40B4-BE49-F238E27FC236}">
                <a16:creationId xmlns:a16="http://schemas.microsoft.com/office/drawing/2014/main" id="{0C36DDAC-6EE2-6804-830A-26DF1C3E3982}"/>
              </a:ext>
            </a:extLst>
          </p:cNvPr>
          <p:cNvPicPr>
            <a:picLocks noChangeAspect="1"/>
          </p:cNvPicPr>
          <p:nvPr/>
        </p:nvPicPr>
        <p:blipFill>
          <a:blip r:embed="rId10"/>
          <a:stretch>
            <a:fillRect/>
          </a:stretch>
        </p:blipFill>
        <p:spPr>
          <a:xfrm>
            <a:off x="-110455" y="1978413"/>
            <a:ext cx="7974259" cy="2767824"/>
          </a:xfrm>
          <a:prstGeom prst="rect">
            <a:avLst/>
          </a:prstGeom>
        </p:spPr>
      </p:pic>
    </p:spTree>
    <p:extLst>
      <p:ext uri="{BB962C8B-B14F-4D97-AF65-F5344CB8AC3E}">
        <p14:creationId xmlns:p14="http://schemas.microsoft.com/office/powerpoint/2010/main" val="3618929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8248B95-B487-857E-D2CA-429CC60B48D0}"/>
              </a:ext>
            </a:extLst>
          </p:cNvPr>
          <p:cNvSpPr/>
          <p:nvPr/>
        </p:nvSpPr>
        <p:spPr>
          <a:xfrm>
            <a:off x="676276" y="523350"/>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744093" y="1367447"/>
            <a:ext cx="951501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rPr>
              <a:t>Đọc đúng</a:t>
            </a:r>
            <a:r>
              <a:rPr kumimoji="0" lang="en-US" sz="2800" b="0" i="0" u="none" strike="noStrike" kern="1200" cap="none" spc="0" normalizeH="0" baseline="0" noProof="0" dirty="0">
                <a:ln>
                  <a:noFill/>
                </a:ln>
                <a:solidFill>
                  <a:prstClr val="black"/>
                </a:solidFill>
                <a:effectLst/>
                <a:uLnTx/>
                <a:uFillTx/>
                <a:latin typeface="+mj-lt"/>
              </a:rPr>
              <a:t>,</a:t>
            </a:r>
            <a:r>
              <a:rPr kumimoji="0" lang="vi-VN" sz="2800" b="0" i="0" u="none" strike="noStrike" kern="1200" cap="none" spc="0" normalizeH="0" baseline="0" noProof="0" dirty="0">
                <a:ln>
                  <a:noFill/>
                </a:ln>
                <a:solidFill>
                  <a:prstClr val="black"/>
                </a:solidFill>
                <a:effectLst/>
                <a:uLnTx/>
                <a:uFillTx/>
                <a:latin typeface="+mj-lt"/>
              </a:rPr>
              <a:t> từ ngữ</a:t>
            </a:r>
            <a:r>
              <a:rPr kumimoji="0" lang="en-US" sz="2800" b="0" i="0" u="none" strike="noStrike" kern="1200" cap="none" spc="0" normalizeH="0" baseline="0" noProof="0" dirty="0">
                <a:ln>
                  <a:noFill/>
                </a:ln>
                <a:solidFill>
                  <a:prstClr val="black"/>
                </a:solidFill>
                <a:effectLst/>
                <a:uLnTx/>
                <a:uFillTx/>
                <a:latin typeface="+mj-lt"/>
              </a:rPr>
              <a:t>,</a:t>
            </a:r>
            <a:r>
              <a:rPr kumimoji="0" lang="vi-VN" sz="2800" b="0" i="0" u="none" strike="noStrike" kern="1200" cap="none" spc="0" normalizeH="0" baseline="0" noProof="0" dirty="0">
                <a:ln>
                  <a:noFill/>
                </a:ln>
                <a:solidFill>
                  <a:prstClr val="black"/>
                </a:solidFill>
                <a:effectLst/>
                <a:uLnTx/>
                <a:uFillTx/>
                <a:latin typeface="+mj-lt"/>
              </a:rPr>
              <a:t> câu, đoạn và toàn bộ </a:t>
            </a:r>
            <a:r>
              <a:rPr lang="vi-VN" sz="2800" dirty="0">
                <a:solidFill>
                  <a:prstClr val="black"/>
                </a:solidFill>
                <a:latin typeface="+mj-lt"/>
              </a:rPr>
              <a:t>văn bản Mầm non</a:t>
            </a:r>
            <a:r>
              <a:rPr kumimoji="0" lang="en-US" sz="2800" b="0" i="1" u="none" strike="noStrike" kern="1200" cap="none" spc="0" normalizeH="0" baseline="0" noProof="0" dirty="0">
                <a:ln>
                  <a:noFill/>
                </a:ln>
                <a:solidFill>
                  <a:prstClr val="black"/>
                </a:solidFill>
                <a:effectLst/>
                <a:uLnTx/>
                <a:uFillTx/>
                <a:latin typeface="+mj-lt"/>
              </a:rPr>
              <a:t>.</a:t>
            </a:r>
            <a:r>
              <a:rPr kumimoji="0" lang="vi-VN" sz="2800" b="0" i="1" u="none" strike="noStrike" kern="1200" cap="none" spc="0" normalizeH="0" baseline="0" noProof="0" dirty="0">
                <a:ln>
                  <a:noFill/>
                </a:ln>
                <a:solidFill>
                  <a:prstClr val="black"/>
                </a:solidFill>
                <a:effectLst/>
                <a:uLnTx/>
                <a:uFillTx/>
                <a:latin typeface="+mj-lt"/>
              </a:rPr>
              <a:t> </a:t>
            </a:r>
            <a:r>
              <a:rPr kumimoji="0" lang="en-US" sz="2800" b="0" i="0" u="none" strike="noStrike" kern="1200" cap="none" spc="0" normalizeH="0" baseline="0" noProof="0" dirty="0">
                <a:ln>
                  <a:noFill/>
                </a:ln>
                <a:solidFill>
                  <a:prstClr val="black"/>
                </a:solidFill>
                <a:effectLst/>
                <a:uLnTx/>
                <a:uFillTx/>
                <a:latin typeface="+mj-lt"/>
              </a:rPr>
              <a:t>B</a:t>
            </a:r>
            <a:r>
              <a:rPr kumimoji="0" lang="vi-VN" sz="2800" b="0" i="0" u="none" strike="noStrike" kern="1200" cap="none" spc="0" normalizeH="0" baseline="0" noProof="0" dirty="0">
                <a:ln>
                  <a:noFill/>
                </a:ln>
                <a:solidFill>
                  <a:prstClr val="black"/>
                </a:solidFill>
                <a:effectLst/>
                <a:uLnTx/>
                <a:uFillTx/>
                <a:latin typeface="+mj-lt"/>
              </a:rPr>
              <a:t>iết đọc diễn cảm phù hợp với lời kể, tả giàu hình ảnh, giàu cảm xúc trong bài.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rPr>
              <a:t> </a:t>
            </a:r>
            <a:r>
              <a:rPr lang="vi-VN" sz="2800" dirty="0">
                <a:solidFill>
                  <a:prstClr val="black"/>
                </a:solidFill>
                <a:latin typeface="+mj-lt"/>
              </a:rPr>
              <a:t>Hiểu ý nghĩa của từ, hình ảnh miêu tả sự chuyển mùa của thiên nhiên qua hình ảnh thơ, biện pháp tu từ nhân hóa của tác giả.</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dirty="0">
              <a:ln>
                <a:noFill/>
              </a:ln>
              <a:solidFill>
                <a:prstClr val="black"/>
              </a:solidFill>
              <a:effectLst/>
              <a:uLnTx/>
              <a:uFillTx/>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mj-lt"/>
              </a:rPr>
              <a:t>Hiểu được điều bài đọc muốn nói thông qua hình ảnh mầm non: Vẻ đẹp của thiên nhiên vào thời khắc chuyển mùa từ đông sang xuân.  Cảm nhận được tình yêu của tác giả đối với vẻ đẹp bình dị của thiên nhiên, đất nước</a:t>
            </a:r>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882679" y="1616075"/>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09047" y="3081651"/>
            <a:ext cx="875812" cy="8758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4"/>
          <a:stretch>
            <a:fillRect/>
          </a:stretch>
        </p:blipFill>
        <p:spPr>
          <a:xfrm>
            <a:off x="3176918" y="462085"/>
            <a:ext cx="5203408" cy="1498036"/>
          </a:xfrm>
          <a:prstGeom prst="rect">
            <a:avLst/>
          </a:prstGeom>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930390" y="4321793"/>
            <a:ext cx="875812" cy="875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67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1000"/>
                                        <p:tgtEl>
                                          <p:spTgt spid="7">
                                            <p:txEl>
                                              <p:pRg st="2" end="2"/>
                                            </p:txEl>
                                          </p:spTgt>
                                        </p:tgtEl>
                                      </p:cBhvr>
                                    </p:animEffect>
                                    <p:anim calcmode="lin" valueType="num">
                                      <p:cBhvr>
                                        <p:cTn id="1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1000"/>
                                        <p:tgtEl>
                                          <p:spTgt spid="7">
                                            <p:txEl>
                                              <p:pRg st="4" end="4"/>
                                            </p:txEl>
                                          </p:spTgt>
                                        </p:tgtEl>
                                      </p:cBhvr>
                                    </p:animEffect>
                                    <p:anim calcmode="lin" valueType="num">
                                      <p:cBhvr>
                                        <p:cTn id="24"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384642" y="218326"/>
            <a:ext cx="11748499" cy="642134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975DD63-F777-ADBC-0952-AC625454F612}"/>
              </a:ext>
            </a:extLst>
          </p:cNvPr>
          <p:cNvPicPr>
            <a:picLocks noChangeAspect="1"/>
          </p:cNvPicPr>
          <p:nvPr/>
        </p:nvPicPr>
        <p:blipFill>
          <a:blip r:embed="rId4"/>
          <a:stretch>
            <a:fillRect/>
          </a:stretch>
        </p:blipFill>
        <p:spPr>
          <a:xfrm>
            <a:off x="3426181" y="231158"/>
            <a:ext cx="5791702" cy="1012024"/>
          </a:xfrm>
          <a:prstGeom prst="rect">
            <a:avLst/>
          </a:prstGeom>
        </p:spPr>
      </p:pic>
      <p:sp>
        <p:nvSpPr>
          <p:cNvPr id="3" name="TextBox 2">
            <a:extLst>
              <a:ext uri="{FF2B5EF4-FFF2-40B4-BE49-F238E27FC236}">
                <a16:creationId xmlns:a16="http://schemas.microsoft.com/office/drawing/2014/main" id="{700D6580-BBC4-56BD-3B81-BA5DE7CD5A43}"/>
              </a:ext>
            </a:extLst>
          </p:cNvPr>
          <p:cNvSpPr txBox="1"/>
          <p:nvPr/>
        </p:nvSpPr>
        <p:spPr>
          <a:xfrm>
            <a:off x="955497" y="1202077"/>
            <a:ext cx="4109662" cy="1938992"/>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Dưới vỏ một cành bàng</a:t>
            </a:r>
          </a:p>
          <a:p>
            <a:pPr algn="just"/>
            <a:r>
              <a:rPr lang="vi-VN" sz="2400" b="1" i="0" dirty="0">
                <a:solidFill>
                  <a:srgbClr val="000000"/>
                </a:solidFill>
                <a:effectLst/>
                <a:latin typeface="Cambria" panose="02040503050406030204" pitchFamily="18" charset="0"/>
                <a:ea typeface="Cambria" panose="02040503050406030204" pitchFamily="18" charset="0"/>
              </a:rPr>
              <a:t>Còn một vài lá đỏ</a:t>
            </a:r>
          </a:p>
          <a:p>
            <a:pPr algn="just"/>
            <a:r>
              <a:rPr lang="vi-VN" sz="2400" b="1" i="0" dirty="0">
                <a:solidFill>
                  <a:srgbClr val="000000"/>
                </a:solidFill>
                <a:effectLst/>
                <a:latin typeface="Cambria" panose="02040503050406030204" pitchFamily="18" charset="0"/>
                <a:ea typeface="Cambria" panose="02040503050406030204" pitchFamily="18" charset="0"/>
              </a:rPr>
              <a:t>Một mầm non nho nhỏ</a:t>
            </a:r>
          </a:p>
          <a:p>
            <a:pPr algn="just"/>
            <a:r>
              <a:rPr lang="vi-VN" sz="2400" b="1" i="0" dirty="0">
                <a:solidFill>
                  <a:srgbClr val="000000"/>
                </a:solidFill>
                <a:effectLst/>
                <a:latin typeface="Cambria" panose="02040503050406030204" pitchFamily="18" charset="0"/>
                <a:ea typeface="Cambria" panose="02040503050406030204" pitchFamily="18" charset="0"/>
              </a:rPr>
              <a:t>Còn nằm nép lặng im...</a:t>
            </a:r>
          </a:p>
          <a:p>
            <a:pPr algn="just"/>
            <a:endParaRPr lang="en-US" sz="2400" b="1" dirty="0">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E2F62222-E8C5-AFD8-7AA7-A156C19442CC}"/>
              </a:ext>
            </a:extLst>
          </p:cNvPr>
          <p:cNvSpPr txBox="1"/>
          <p:nvPr/>
        </p:nvSpPr>
        <p:spPr>
          <a:xfrm>
            <a:off x="914401" y="2979506"/>
            <a:ext cx="4109662" cy="3785652"/>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Thấy mây bay hối hả</a:t>
            </a:r>
          </a:p>
          <a:p>
            <a:pPr algn="just"/>
            <a:r>
              <a:rPr lang="vi-VN" sz="2400" b="1" i="0" dirty="0">
                <a:solidFill>
                  <a:srgbClr val="000000"/>
                </a:solidFill>
                <a:effectLst/>
                <a:latin typeface="Cambria" panose="02040503050406030204" pitchFamily="18" charset="0"/>
                <a:ea typeface="Cambria" panose="02040503050406030204" pitchFamily="18" charset="0"/>
              </a:rPr>
              <a:t>Thấy lất phất mưa phùn.</a:t>
            </a:r>
          </a:p>
          <a:p>
            <a:pPr algn="just"/>
            <a:r>
              <a:rPr lang="vi-VN" sz="2400" b="1" i="0" dirty="0">
                <a:solidFill>
                  <a:srgbClr val="000000"/>
                </a:solidFill>
                <a:effectLst/>
                <a:latin typeface="Cambria" panose="02040503050406030204" pitchFamily="18" charset="0"/>
                <a:ea typeface="Cambria" panose="02040503050406030204" pitchFamily="18" charset="0"/>
              </a:rPr>
              <a:t>Rào rào trận lá tuôn</a:t>
            </a:r>
          </a:p>
          <a:p>
            <a:pPr algn="just"/>
            <a:r>
              <a:rPr lang="vi-VN" sz="2400" b="1" i="0" dirty="0">
                <a:solidFill>
                  <a:srgbClr val="000000"/>
                </a:solidFill>
                <a:effectLst/>
                <a:latin typeface="Cambria" panose="02040503050406030204" pitchFamily="18" charset="0"/>
                <a:ea typeface="Cambria" panose="02040503050406030204" pitchFamily="18" charset="0"/>
              </a:rPr>
              <a:t>Rải vàng đầy mặt đất</a:t>
            </a:r>
          </a:p>
          <a:p>
            <a:pPr algn="just"/>
            <a:r>
              <a:rPr lang="vi-VN" sz="2400" b="1" i="0" dirty="0">
                <a:solidFill>
                  <a:srgbClr val="000000"/>
                </a:solidFill>
                <a:effectLst/>
                <a:latin typeface="Cambria" panose="02040503050406030204" pitchFamily="18" charset="0"/>
                <a:ea typeface="Cambria" panose="02040503050406030204" pitchFamily="18" charset="0"/>
              </a:rPr>
              <a:t>Rừng cây trông thưa thớt</a:t>
            </a:r>
          </a:p>
          <a:p>
            <a:pPr algn="just"/>
            <a:r>
              <a:rPr lang="vi-VN" sz="2400" b="1" i="0" dirty="0">
                <a:solidFill>
                  <a:srgbClr val="000000"/>
                </a:solidFill>
                <a:effectLst/>
                <a:latin typeface="Cambria" panose="02040503050406030204" pitchFamily="18" charset="0"/>
                <a:ea typeface="Cambria" panose="02040503050406030204" pitchFamily="18" charset="0"/>
              </a:rPr>
              <a:t>Thấy chỉ cội với cành.</a:t>
            </a:r>
          </a:p>
          <a:p>
            <a:pPr algn="just"/>
            <a:r>
              <a:rPr lang="vi-VN" sz="2400" b="1" i="0" dirty="0">
                <a:solidFill>
                  <a:srgbClr val="000000"/>
                </a:solidFill>
                <a:effectLst/>
                <a:latin typeface="Cambria" panose="02040503050406030204" pitchFamily="18" charset="0"/>
                <a:ea typeface="Cambria" panose="02040503050406030204" pitchFamily="18" charset="0"/>
              </a:rPr>
              <a:t>Một chú thỏ phóng nhanh</a:t>
            </a:r>
          </a:p>
          <a:p>
            <a:pPr algn="just"/>
            <a:r>
              <a:rPr lang="vi-VN" sz="2400" b="1" i="0" dirty="0">
                <a:solidFill>
                  <a:srgbClr val="000000"/>
                </a:solidFill>
                <a:effectLst/>
                <a:latin typeface="Cambria" panose="02040503050406030204" pitchFamily="18" charset="0"/>
                <a:ea typeface="Cambria" panose="02040503050406030204" pitchFamily="18" charset="0"/>
              </a:rPr>
              <a:t>Chạy nấp vào bụi vắng.</a:t>
            </a:r>
          </a:p>
          <a:p>
            <a:pPr algn="just"/>
            <a:r>
              <a:rPr lang="vi-VN" sz="2400" b="1" i="0" dirty="0">
                <a:solidFill>
                  <a:srgbClr val="000000"/>
                </a:solidFill>
                <a:effectLst/>
                <a:latin typeface="Cambria" panose="02040503050406030204" pitchFamily="18" charset="0"/>
                <a:ea typeface="Cambria" panose="02040503050406030204" pitchFamily="18" charset="0"/>
              </a:rPr>
              <a:t>Và tất cả im ắng</a:t>
            </a:r>
          </a:p>
          <a:p>
            <a:pPr algn="just"/>
            <a:r>
              <a:rPr lang="vi-VN" sz="2400" b="1" i="0" dirty="0">
                <a:solidFill>
                  <a:srgbClr val="000000"/>
                </a:solidFill>
                <a:effectLst/>
                <a:latin typeface="Cambria" panose="02040503050406030204" pitchFamily="18" charset="0"/>
                <a:ea typeface="Cambria" panose="02040503050406030204" pitchFamily="18" charset="0"/>
              </a:rPr>
              <a:t>Từ ngọn cỏ làn rêu...</a:t>
            </a:r>
          </a:p>
        </p:txBody>
      </p:sp>
      <p:sp>
        <p:nvSpPr>
          <p:cNvPr id="6" name="TextBox 5">
            <a:extLst>
              <a:ext uri="{FF2B5EF4-FFF2-40B4-BE49-F238E27FC236}">
                <a16:creationId xmlns:a16="http://schemas.microsoft.com/office/drawing/2014/main" id="{B234B95B-8EE4-C1DD-7677-1F5E662B959F}"/>
              </a:ext>
            </a:extLst>
          </p:cNvPr>
          <p:cNvSpPr txBox="1"/>
          <p:nvPr/>
        </p:nvSpPr>
        <p:spPr>
          <a:xfrm>
            <a:off x="6287784" y="1263722"/>
            <a:ext cx="4109662" cy="2308324"/>
          </a:xfrm>
          <a:prstGeom prst="rect">
            <a:avLst/>
          </a:prstGeom>
          <a:noFill/>
        </p:spPr>
        <p:txBody>
          <a:bodyPr wrap="square" rtlCol="0">
            <a:spAutoFit/>
          </a:bodyPr>
          <a:lstStyle/>
          <a:p>
            <a:pPr algn="just"/>
            <a:r>
              <a:rPr lang="en-US" sz="2400" b="1" i="0" dirty="0" err="1">
                <a:solidFill>
                  <a:srgbClr val="000000"/>
                </a:solidFill>
                <a:effectLst/>
                <a:latin typeface="Cambria" panose="02040503050406030204" pitchFamily="18" charset="0"/>
                <a:ea typeface="Cambria" panose="02040503050406030204" pitchFamily="18" charset="0"/>
              </a:rPr>
              <a:t>Chợt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một</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tiếng</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chim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kêu</a:t>
            </a:r>
            <a:r>
              <a:rPr lang="en-US" sz="2400" b="1" i="0" dirty="0">
                <a:solidFill>
                  <a:srgbClr val="000000"/>
                </a:solidFill>
                <a:effectLst/>
                <a:latin typeface="Cambria" panose="02040503050406030204" pitchFamily="18" charset="0"/>
                <a:ea typeface="Cambria" panose="02040503050406030204" pitchFamily="18" charset="0"/>
              </a:rPr>
              <a:t>:</a:t>
            </a:r>
          </a:p>
          <a:p>
            <a:pPr algn="just"/>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Chíp</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chiu</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chiu</a:t>
            </a:r>
            <a:r>
              <a:rPr lang="en-US" sz="2400" b="1" i="0" dirty="0">
                <a:solidFill>
                  <a:srgbClr val="000000"/>
                </a:solidFill>
                <a:effectLst/>
                <a:latin typeface="Cambria" panose="02040503050406030204" pitchFamily="18" charset="0"/>
                <a:ea typeface="Cambria" panose="02040503050406030204" pitchFamily="18" charset="0"/>
              </a:rPr>
              <a:t>! Xuân </a:t>
            </a:r>
            <a:r>
              <a:rPr lang="en-US" sz="2400" b="1" i="0" dirty="0" err="1">
                <a:solidFill>
                  <a:srgbClr val="000000"/>
                </a:solidFill>
                <a:effectLst/>
                <a:latin typeface="Cambria" panose="02040503050406030204" pitchFamily="18" charset="0"/>
                <a:ea typeface="Cambria" panose="02040503050406030204" pitchFamily="18" charset="0"/>
              </a:rPr>
              <a:t>đến</a:t>
            </a:r>
            <a:r>
              <a:rPr lang="en-US" sz="2400" b="1" i="0" dirty="0">
                <a:solidFill>
                  <a:srgbClr val="000000"/>
                </a:solidFill>
                <a:effectLst/>
                <a:latin typeface="Cambria" panose="02040503050406030204" pitchFamily="18" charset="0"/>
                <a:ea typeface="Cambria" panose="02040503050406030204" pitchFamily="18" charset="0"/>
              </a:rPr>
              <a:t>.</a:t>
            </a:r>
          </a:p>
          <a:p>
            <a:pPr algn="just"/>
            <a:r>
              <a:rPr lang="en-US" sz="2400" b="1" i="0" dirty="0" err="1">
                <a:solidFill>
                  <a:srgbClr val="000000"/>
                </a:solidFill>
                <a:effectLst/>
                <a:latin typeface="Cambria" panose="02040503050406030204" pitchFamily="18" charset="0"/>
                <a:ea typeface="Cambria" panose="02040503050406030204" pitchFamily="18" charset="0"/>
              </a:rPr>
              <a:t>Tức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trăm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ngọn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suối</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en-US" sz="2400" b="1" i="0" dirty="0" err="1">
                <a:solidFill>
                  <a:srgbClr val="000000"/>
                </a:solidFill>
                <a:effectLst/>
                <a:latin typeface="Cambria" panose="02040503050406030204" pitchFamily="18" charset="0"/>
                <a:ea typeface="Cambria" panose="02040503050406030204" pitchFamily="18" charset="0"/>
              </a:rPr>
              <a:t>Nổi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róc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rách</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reo</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mừng</a:t>
            </a:r>
            <a:r>
              <a:rPr lang="en-US" sz="2400" b="1" i="0" dirty="0">
                <a:solidFill>
                  <a:srgbClr val="000000"/>
                </a:solidFill>
                <a:effectLst/>
                <a:latin typeface="Cambria" panose="02040503050406030204" pitchFamily="18" charset="0"/>
                <a:ea typeface="Cambria" panose="02040503050406030204" pitchFamily="18" charset="0"/>
              </a:rPr>
              <a:t>,</a:t>
            </a:r>
          </a:p>
          <a:p>
            <a:pPr algn="just"/>
            <a:r>
              <a:rPr lang="en-US" sz="2400" b="1" i="0" dirty="0" err="1">
                <a:solidFill>
                  <a:srgbClr val="000000"/>
                </a:solidFill>
                <a:effectLst/>
                <a:latin typeface="Cambria" panose="02040503050406030204" pitchFamily="18" charset="0"/>
                <a:ea typeface="Cambria" panose="02040503050406030204" pitchFamily="18" charset="0"/>
              </a:rPr>
              <a:t>Tức</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thì</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ngàn</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chim</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muông</a:t>
            </a:r>
            <a:endParaRPr lang="en-US" sz="2400" b="1" i="0" dirty="0">
              <a:solidFill>
                <a:srgbClr val="000000"/>
              </a:solidFill>
              <a:effectLst/>
              <a:latin typeface="Cambria" panose="02040503050406030204" pitchFamily="18" charset="0"/>
              <a:ea typeface="Cambria" panose="02040503050406030204" pitchFamily="18" charset="0"/>
            </a:endParaRPr>
          </a:p>
          <a:p>
            <a:pPr algn="just"/>
            <a:r>
              <a:rPr lang="en-US" sz="2400" b="1" i="0" dirty="0" err="1">
                <a:solidFill>
                  <a:srgbClr val="000000"/>
                </a:solidFill>
                <a:effectLst/>
                <a:latin typeface="Cambria" panose="02040503050406030204" pitchFamily="18" charset="0"/>
                <a:ea typeface="Cambria" panose="02040503050406030204" pitchFamily="18" charset="0"/>
              </a:rPr>
              <a:t>Nổi</a:t>
            </a:r>
            <a:r>
              <a:rPr lang="en-US" sz="2400" b="1" i="0" dirty="0">
                <a:solidFill>
                  <a:srgbClr val="000000"/>
                </a:solidFill>
                <a:effectLst/>
                <a:latin typeface="Cambria" panose="02040503050406030204" pitchFamily="18" charset="0"/>
                <a:ea typeface="Cambria" panose="02040503050406030204" pitchFamily="18" charset="0"/>
              </a:rPr>
              <a:t> </a:t>
            </a:r>
            <a:r>
              <a:rPr lang="en-US" sz="2400" b="1" i="0" dirty="0" err="1">
                <a:solidFill>
                  <a:srgbClr val="000000"/>
                </a:solidFill>
                <a:effectLst/>
                <a:latin typeface="Cambria" panose="02040503050406030204" pitchFamily="18" charset="0"/>
                <a:ea typeface="Cambria" panose="02040503050406030204" pitchFamily="18" charset="0"/>
              </a:rPr>
              <a:t>hát</a:t>
            </a:r>
            <a:r>
              <a:rPr lang="en-US" sz="2400" b="1" i="0" dirty="0">
                <a:solidFill>
                  <a:srgbClr val="000000"/>
                </a:solidFill>
                <a:effectLst/>
                <a:latin typeface="Cambria" panose="02040503050406030204" pitchFamily="18" charset="0"/>
                <a:ea typeface="Cambria" panose="02040503050406030204" pitchFamily="18" charset="0"/>
              </a:rPr>
              <a:t> ca vang </a:t>
            </a:r>
            <a:r>
              <a:rPr lang="en-US" sz="2400" b="1" i="0" dirty="0" err="1">
                <a:solidFill>
                  <a:srgbClr val="000000"/>
                </a:solidFill>
                <a:effectLst/>
                <a:latin typeface="Cambria" panose="02040503050406030204" pitchFamily="18" charset="0"/>
                <a:ea typeface="Cambria" panose="02040503050406030204" pitchFamily="18" charset="0"/>
              </a:rPr>
              <a:t>dậy</a:t>
            </a:r>
            <a:r>
              <a:rPr lang="en-US" sz="2400" b="1" i="0" dirty="0">
                <a:solidFill>
                  <a:srgbClr val="000000"/>
                </a:solidFill>
                <a:effectLst/>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03C547D2-AA30-8C86-00B9-3B78EDD2B927}"/>
              </a:ext>
            </a:extLst>
          </p:cNvPr>
          <p:cNvSpPr txBox="1"/>
          <p:nvPr/>
        </p:nvSpPr>
        <p:spPr>
          <a:xfrm>
            <a:off x="6380252" y="3986373"/>
            <a:ext cx="4109662" cy="1938992"/>
          </a:xfrm>
          <a:prstGeom prst="rect">
            <a:avLst/>
          </a:prstGeom>
          <a:noFill/>
        </p:spPr>
        <p:txBody>
          <a:bodyPr wrap="square" rtlCol="0">
            <a:spAutoFit/>
          </a:bodyPr>
          <a:lstStyle/>
          <a:p>
            <a:pPr algn="just"/>
            <a:r>
              <a:rPr lang="vi-VN" sz="2400" b="1" i="0" dirty="0">
                <a:solidFill>
                  <a:srgbClr val="000000"/>
                </a:solidFill>
                <a:effectLst/>
                <a:latin typeface="Cambria" panose="02040503050406030204" pitchFamily="18" charset="0"/>
                <a:ea typeface="Cambria" panose="02040503050406030204" pitchFamily="18" charset="0"/>
              </a:rPr>
              <a:t>Mầm non vừa nghe thấy</a:t>
            </a:r>
          </a:p>
          <a:p>
            <a:pPr algn="just"/>
            <a:r>
              <a:rPr lang="vi-VN" sz="2400" b="1" i="0" dirty="0">
                <a:solidFill>
                  <a:srgbClr val="000000"/>
                </a:solidFill>
                <a:effectLst/>
                <a:latin typeface="Cambria" panose="02040503050406030204" pitchFamily="18" charset="0"/>
                <a:ea typeface="Cambria" panose="02040503050406030204" pitchFamily="18" charset="0"/>
              </a:rPr>
              <a:t>Vội bật chiếc vỏ rơi</a:t>
            </a:r>
          </a:p>
          <a:p>
            <a:pPr algn="just"/>
            <a:r>
              <a:rPr lang="vi-VN" sz="2400" b="1" i="0" dirty="0">
                <a:solidFill>
                  <a:srgbClr val="000000"/>
                </a:solidFill>
                <a:effectLst/>
                <a:latin typeface="Cambria" panose="02040503050406030204" pitchFamily="18" charset="0"/>
                <a:ea typeface="Cambria" panose="02040503050406030204" pitchFamily="18" charset="0"/>
              </a:rPr>
              <a:t>Nó đứng dậy giữa trời</a:t>
            </a:r>
          </a:p>
          <a:p>
            <a:pPr algn="just"/>
            <a:r>
              <a:rPr lang="vi-VN" sz="2400" b="1" i="0" dirty="0">
                <a:solidFill>
                  <a:srgbClr val="000000"/>
                </a:solidFill>
                <a:effectLst/>
                <a:latin typeface="Cambria" panose="02040503050406030204" pitchFamily="18" charset="0"/>
                <a:ea typeface="Cambria" panose="02040503050406030204" pitchFamily="18" charset="0"/>
              </a:rPr>
              <a:t>Khoác áo màu xanh biếc.</a:t>
            </a:r>
          </a:p>
          <a:p>
            <a:pPr algn="r"/>
            <a:r>
              <a:rPr lang="vi-VN" sz="2400" b="1" i="0" dirty="0">
                <a:solidFill>
                  <a:srgbClr val="000000"/>
                </a:solidFill>
                <a:effectLst/>
                <a:latin typeface="Cambria" panose="02040503050406030204" pitchFamily="18" charset="0"/>
                <a:ea typeface="Cambria" panose="02040503050406030204" pitchFamily="18" charset="0"/>
              </a:rPr>
              <a:t>(Võ Quảng)</a:t>
            </a:r>
          </a:p>
        </p:txBody>
      </p:sp>
    </p:spTree>
    <p:extLst>
      <p:ext uri="{BB962C8B-B14F-4D97-AF65-F5344CB8AC3E}">
        <p14:creationId xmlns:p14="http://schemas.microsoft.com/office/powerpoint/2010/main" val="406129869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89FDCE2-05B3-4A18-862C-A8D64BBB0C58}"/>
              </a:ext>
            </a:extLst>
          </p:cNvPr>
          <p:cNvGrpSpPr/>
          <p:nvPr/>
        </p:nvGrpSpPr>
        <p:grpSpPr>
          <a:xfrm>
            <a:off x="3904179" y="523982"/>
            <a:ext cx="5579049" cy="1377199"/>
            <a:chOff x="2188397" y="339047"/>
            <a:chExt cx="6051478" cy="1377199"/>
          </a:xfrm>
        </p:grpSpPr>
        <p:sp>
          <p:nvSpPr>
            <p:cNvPr id="2" name="Speech Bubble: Rectangle with Corners Rounded 1">
              <a:extLst>
                <a:ext uri="{FF2B5EF4-FFF2-40B4-BE49-F238E27FC236}">
                  <a16:creationId xmlns:a16="http://schemas.microsoft.com/office/drawing/2014/main" id="{8965E531-2A35-40B5-A1D2-149C95BED229}"/>
                </a:ext>
              </a:extLst>
            </p:cNvPr>
            <p:cNvSpPr/>
            <p:nvPr/>
          </p:nvSpPr>
          <p:spPr>
            <a:xfrm>
              <a:off x="2188397" y="339047"/>
              <a:ext cx="6051478" cy="1377199"/>
            </a:xfrm>
            <a:prstGeom prst="wedgeRoundRectCallout">
              <a:avLst>
                <a:gd name="adj1" fmla="val 55559"/>
                <a:gd name="adj2" fmla="val 82872"/>
                <a:gd name="adj3" fmla="val 16667"/>
              </a:avLst>
            </a:prstGeom>
            <a:solidFill>
              <a:schemeClr val="accent2">
                <a:lumMod val="40000"/>
                <a:lumOff val="6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EEE3E88-4A0C-449F-B48E-FC00F23CF0C9}"/>
                </a:ext>
              </a:extLst>
            </p:cNvPr>
            <p:cNvSpPr txBox="1"/>
            <p:nvPr/>
          </p:nvSpPr>
          <p:spPr>
            <a:xfrm>
              <a:off x="2347737" y="536645"/>
              <a:ext cx="5732797"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err="1">
                  <a:solidFill>
                    <a:srgbClr val="002060"/>
                  </a:solidFill>
                  <a:latin typeface="Cambria" panose="02040503050406030204" pitchFamily="18" charset="0"/>
                  <a:ea typeface="Cambria" panose="02040503050406030204" pitchFamily="18" charset="0"/>
                </a:rPr>
                <a:t>N</a:t>
              </a:r>
              <a:r>
                <a:rPr lang="en-US" sz="2800" b="0" i="0" u="none" strike="noStrike" dirty="0" err="1">
                  <a:solidFill>
                    <a:srgbClr val="002060"/>
                  </a:solidFill>
                  <a:effectLst/>
                  <a:latin typeface="Cambria" panose="02040503050406030204" pitchFamily="18" charset="0"/>
                  <a:ea typeface="Cambria" panose="02040503050406030204" pitchFamily="18" charset="0"/>
                </a:rPr>
                <a:t>hấn</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giọng</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vào</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những</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từ</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ngữ</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gợi</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tả</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vẻ</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đẹp</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của</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khu</a:t>
              </a:r>
              <a:r>
                <a:rPr lang="en-US" sz="2800" b="0" i="0" u="none" strike="noStrike" dirty="0">
                  <a:solidFill>
                    <a:srgbClr val="002060"/>
                  </a:solidFill>
                  <a:effectLst/>
                  <a:latin typeface="Cambria" panose="02040503050406030204" pitchFamily="18" charset="0"/>
                  <a:ea typeface="Cambria" panose="02040503050406030204" pitchFamily="18" charset="0"/>
                </a:rPr>
                <a:t> </a:t>
              </a:r>
              <a:r>
                <a:rPr lang="en-US" sz="2800" b="0" i="0" u="none" strike="noStrike" dirty="0" err="1">
                  <a:solidFill>
                    <a:srgbClr val="002060"/>
                  </a:solidFill>
                  <a:effectLst/>
                  <a:latin typeface="Cambria" panose="02040503050406030204" pitchFamily="18" charset="0"/>
                  <a:ea typeface="Cambria" panose="02040503050406030204" pitchFamily="18" charset="0"/>
                </a:rPr>
                <a:t>rừng</a:t>
              </a:r>
              <a:endParaRPr kumimoji="0" lang="en-US" sz="8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grpSp>
        <p:nvGrpSpPr>
          <p:cNvPr id="17" name="Group 16">
            <a:extLst>
              <a:ext uri="{FF2B5EF4-FFF2-40B4-BE49-F238E27FC236}">
                <a16:creationId xmlns:a16="http://schemas.microsoft.com/office/drawing/2014/main" id="{C17C0E52-64D8-4821-AF28-6739D6AE4CF8}"/>
              </a:ext>
            </a:extLst>
          </p:cNvPr>
          <p:cNvGrpSpPr/>
          <p:nvPr/>
        </p:nvGrpSpPr>
        <p:grpSpPr>
          <a:xfrm>
            <a:off x="2568539" y="2922244"/>
            <a:ext cx="6010383" cy="1259339"/>
            <a:chOff x="1241458" y="2647170"/>
            <a:chExt cx="6980187" cy="781830"/>
          </a:xfrm>
        </p:grpSpPr>
        <p:sp>
          <p:nvSpPr>
            <p:cNvPr id="7" name="Rectangle: Rounded Corners 6">
              <a:extLst>
                <a:ext uri="{FF2B5EF4-FFF2-40B4-BE49-F238E27FC236}">
                  <a16:creationId xmlns:a16="http://schemas.microsoft.com/office/drawing/2014/main" id="{CF177B01-5B66-4B3B-A4DE-9316DACA7834}"/>
                </a:ext>
              </a:extLst>
            </p:cNvPr>
            <p:cNvSpPr/>
            <p:nvPr/>
          </p:nvSpPr>
          <p:spPr>
            <a:xfrm>
              <a:off x="1241458" y="2647170"/>
              <a:ext cx="6891437" cy="781830"/>
            </a:xfrm>
            <a:prstGeom prst="roundRect">
              <a:avLst/>
            </a:prstGeom>
            <a:solidFill>
              <a:srgbClr val="66FFCC"/>
            </a:solidFill>
            <a:ln>
              <a:solidFill>
                <a:srgbClr val="66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32605623-8142-4923-BC5C-5EBCF5907926}"/>
                </a:ext>
              </a:extLst>
            </p:cNvPr>
            <p:cNvSpPr txBox="1"/>
            <p:nvPr/>
          </p:nvSpPr>
          <p:spPr>
            <a:xfrm>
              <a:off x="1330208" y="2710058"/>
              <a:ext cx="6891437" cy="630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000" b="1" dirty="0">
                  <a:solidFill>
                    <a:prstClr val="black"/>
                  </a:solidFill>
                  <a:latin typeface="Cambria" panose="02040503050406030204" pitchFamily="18" charset="0"/>
                  <a:ea typeface="Cambria" panose="02040503050406030204" pitchFamily="18" charset="0"/>
                </a:rPr>
                <a:t>V</a:t>
              </a:r>
              <a:r>
                <a:rPr kumimoji="0" lang="vi-VN"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í dụ: </a:t>
              </a:r>
              <a:r>
                <a:rPr kumimoji="0" lang="vi-VN"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hối hả, lất phất, lim dim, xanh biếc...</a:t>
              </a:r>
              <a:endParaRPr kumimoji="0" lang="en-US" sz="30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35742180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CD4189A-C97C-4EE7-9597-92368EE62415}"/>
              </a:ext>
            </a:extLst>
          </p:cNvPr>
          <p:cNvSpPr/>
          <p:nvPr/>
        </p:nvSpPr>
        <p:spPr>
          <a:xfrm>
            <a:off x="221750" y="256853"/>
            <a:ext cx="11748499" cy="6390527"/>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19CEE3C8-DADE-11B1-A57D-710C9D052FDE}"/>
              </a:ext>
            </a:extLst>
          </p:cNvPr>
          <p:cNvGrpSpPr/>
          <p:nvPr/>
        </p:nvGrpSpPr>
        <p:grpSpPr>
          <a:xfrm>
            <a:off x="2780924" y="89778"/>
            <a:ext cx="6857340" cy="834896"/>
            <a:chOff x="3920251" y="3626777"/>
            <a:chExt cx="6857340" cy="2907759"/>
          </a:xfrm>
        </p:grpSpPr>
        <p:sp>
          <p:nvSpPr>
            <p:cNvPr id="7" name="Rectangle: Rounded Corners 6">
              <a:extLst>
                <a:ext uri="{FF2B5EF4-FFF2-40B4-BE49-F238E27FC236}">
                  <a16:creationId xmlns:a16="http://schemas.microsoft.com/office/drawing/2014/main" id="{F00CC89E-0D3C-65A3-7379-B8E3AF034B17}"/>
                </a:ext>
              </a:extLst>
            </p:cNvPr>
            <p:cNvSpPr/>
            <p:nvPr/>
          </p:nvSpPr>
          <p:spPr>
            <a:xfrm>
              <a:off x="3920251" y="3626777"/>
              <a:ext cx="6826518" cy="2907759"/>
            </a:xfrm>
            <a:prstGeom prst="roundRect">
              <a:avLst/>
            </a:prstGeom>
            <a:solidFill>
              <a:schemeClr val="accent4">
                <a:lumMod val="60000"/>
                <a:lumOff val="4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474AC3-63C9-6D1B-3430-6E73AC032D08}"/>
                </a:ext>
              </a:extLst>
            </p:cNvPr>
            <p:cNvSpPr txBox="1"/>
            <p:nvPr/>
          </p:nvSpPr>
          <p:spPr>
            <a:xfrm>
              <a:off x="4089115" y="3785781"/>
              <a:ext cx="668847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
                  <a:ea typeface="+mn-ea"/>
                  <a:cs typeface="+mn-cs"/>
                </a:rPr>
                <a:t>Hoàn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thành</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phiếu</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học</a:t>
              </a:r>
              <a:r>
                <a:rPr kumimoji="0" lang="en-US" sz="4000" b="1" i="0" u="none" strike="noStrike" kern="1200" cap="none" spc="0" normalizeH="0" baseline="0" noProof="0" dirty="0">
                  <a:ln>
                    <a:noFill/>
                  </a:ln>
                  <a:solidFill>
                    <a:srgbClr val="002060"/>
                  </a:solidFill>
                  <a:effectLst/>
                  <a:uLnTx/>
                  <a:uFillTx/>
                  <a:latin typeface="Calibri "/>
                  <a:ea typeface="+mn-ea"/>
                  <a:cs typeface="+mn-cs"/>
                </a:rPr>
                <a:t> </a:t>
              </a:r>
              <a:r>
                <a:rPr kumimoji="0" lang="en-US" sz="4000" b="1" i="0" u="none" strike="noStrike" kern="1200" cap="none" spc="0" normalizeH="0" baseline="0" noProof="0" dirty="0" err="1">
                  <a:ln>
                    <a:noFill/>
                  </a:ln>
                  <a:solidFill>
                    <a:srgbClr val="002060"/>
                  </a:solidFill>
                  <a:effectLst/>
                  <a:uLnTx/>
                  <a:uFillTx/>
                  <a:latin typeface="Calibri "/>
                  <a:ea typeface="+mn-ea"/>
                  <a:cs typeface="+mn-cs"/>
                </a:rPr>
                <a:t>tập</a:t>
              </a:r>
              <a:endParaRPr kumimoji="0" lang="en-US" sz="4000" b="1" i="0" u="none" strike="noStrike" kern="1200" cap="none" spc="0" normalizeH="0" baseline="0" noProof="0" dirty="0">
                <a:ln>
                  <a:noFill/>
                </a:ln>
                <a:solidFill>
                  <a:srgbClr val="002060"/>
                </a:solidFill>
                <a:effectLst/>
                <a:uLnTx/>
                <a:uFillTx/>
                <a:latin typeface="Calibri "/>
                <a:ea typeface="+mn-ea"/>
                <a:cs typeface="+mn-cs"/>
              </a:endParaRPr>
            </a:p>
          </p:txBody>
        </p:sp>
      </p:grpSp>
      <p:pic>
        <p:nvPicPr>
          <p:cNvPr id="15" name="Picture 14">
            <a:extLst>
              <a:ext uri="{FF2B5EF4-FFF2-40B4-BE49-F238E27FC236}">
                <a16:creationId xmlns:a16="http://schemas.microsoft.com/office/drawing/2014/main" id="{854E321E-A2B4-35BC-5BDF-C6BB10F26DE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58907" y="1046095"/>
            <a:ext cx="5693691" cy="5524064"/>
          </a:xfrm>
          <a:prstGeom prst="rect">
            <a:avLst/>
          </a:prstGeom>
          <a:noFill/>
          <a:ln>
            <a:noFill/>
          </a:ln>
        </p:spPr>
      </p:pic>
      <p:pic>
        <p:nvPicPr>
          <p:cNvPr id="19" name="Picture 18">
            <a:extLst>
              <a:ext uri="{FF2B5EF4-FFF2-40B4-BE49-F238E27FC236}">
                <a16:creationId xmlns:a16="http://schemas.microsoft.com/office/drawing/2014/main" id="{C8D48E69-0314-F4C5-43AA-4386E56AB47D}"/>
              </a:ext>
            </a:extLst>
          </p:cNvPr>
          <p:cNvPicPr>
            <a:picLocks noChangeAspect="1"/>
          </p:cNvPicPr>
          <p:nvPr/>
        </p:nvPicPr>
        <p:blipFill>
          <a:blip r:embed="rId5"/>
          <a:stretch>
            <a:fillRect/>
          </a:stretch>
        </p:blipFill>
        <p:spPr>
          <a:xfrm>
            <a:off x="8316185" y="3924727"/>
            <a:ext cx="3099105" cy="2430616"/>
          </a:xfrm>
          <a:prstGeom prst="rect">
            <a:avLst/>
          </a:prstGeom>
        </p:spPr>
      </p:pic>
    </p:spTree>
    <p:extLst>
      <p:ext uri="{BB962C8B-B14F-4D97-AF65-F5344CB8AC3E}">
        <p14:creationId xmlns:p14="http://schemas.microsoft.com/office/powerpoint/2010/main" val="4343547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85DABD-08D2-4051-BDF0-9A1AEB685093}"/>
              </a:ext>
            </a:extLst>
          </p:cNvPr>
          <p:cNvGrpSpPr/>
          <p:nvPr/>
        </p:nvGrpSpPr>
        <p:grpSpPr>
          <a:xfrm>
            <a:off x="446688" y="979160"/>
            <a:ext cx="10598031" cy="1472393"/>
            <a:chOff x="302849" y="375387"/>
            <a:chExt cx="10598031" cy="1472393"/>
          </a:xfrm>
        </p:grpSpPr>
        <p:pic>
          <p:nvPicPr>
            <p:cNvPr id="1026" name="Picture 2" descr="Preguntas Frecuentes – Cooperativa Alto Verde y Algarrobo Grande Ltda">
              <a:extLst>
                <a:ext uri="{FF2B5EF4-FFF2-40B4-BE49-F238E27FC236}">
                  <a16:creationId xmlns:a16="http://schemas.microsoft.com/office/drawing/2014/main" id="{82969E26-9928-4415-BA99-D7F5E2078B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42" b="21781"/>
            <a:stretch/>
          </p:blipFill>
          <p:spPr bwMode="auto">
            <a:xfrm>
              <a:off x="302849" y="375387"/>
              <a:ext cx="1521518" cy="999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C3BE93-BC24-4569-8B6E-8798CCFCF2DA}"/>
                </a:ext>
              </a:extLst>
            </p:cNvPr>
            <p:cNvSpPr txBox="1"/>
            <p:nvPr/>
          </p:nvSpPr>
          <p:spPr>
            <a:xfrm>
              <a:off x="1598970" y="770562"/>
              <a:ext cx="9301910" cy="1077218"/>
            </a:xfrm>
            <a:prstGeom prst="rect">
              <a:avLst/>
            </a:prstGeom>
            <a:solidFill>
              <a:srgbClr val="92D05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 Trong hai khổ thơ đầu, mầm non được miêu tả như thế nào? Cách miêu tả đó có gì thú vị</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0" name="Group 9">
            <a:extLst>
              <a:ext uri="{FF2B5EF4-FFF2-40B4-BE49-F238E27FC236}">
                <a16:creationId xmlns:a16="http://schemas.microsoft.com/office/drawing/2014/main" id="{9F8365E3-28D7-4EF9-95B8-9D2EC13C489A}"/>
              </a:ext>
            </a:extLst>
          </p:cNvPr>
          <p:cNvGrpSpPr/>
          <p:nvPr/>
        </p:nvGrpSpPr>
        <p:grpSpPr>
          <a:xfrm>
            <a:off x="3200953" y="2817190"/>
            <a:ext cx="8295830" cy="1107536"/>
            <a:chOff x="3951073" y="3659963"/>
            <a:chExt cx="6826518" cy="1667354"/>
          </a:xfrm>
        </p:grpSpPr>
        <p:sp>
          <p:nvSpPr>
            <p:cNvPr id="8" name="Rectangle: Rounded Corners 7">
              <a:extLst>
                <a:ext uri="{FF2B5EF4-FFF2-40B4-BE49-F238E27FC236}">
                  <a16:creationId xmlns:a16="http://schemas.microsoft.com/office/drawing/2014/main" id="{9740FAB7-41DD-4C86-9183-7B74CBE1E54C}"/>
                </a:ext>
              </a:extLst>
            </p:cNvPr>
            <p:cNvSpPr/>
            <p:nvPr/>
          </p:nvSpPr>
          <p:spPr>
            <a:xfrm>
              <a:off x="3951073" y="3659963"/>
              <a:ext cx="6826518" cy="1667354"/>
            </a:xfrm>
            <a:prstGeom prst="roundRect">
              <a:avLst/>
            </a:prstGeom>
            <a:solidFill>
              <a:schemeClr val="accent4">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2C171E-8566-4EAC-AB55-8E46E9DC4E81}"/>
                </a:ext>
              </a:extLst>
            </p:cNvPr>
            <p:cNvSpPr txBox="1"/>
            <p:nvPr/>
          </p:nvSpPr>
          <p:spPr>
            <a:xfrm>
              <a:off x="4089115" y="3723965"/>
              <a:ext cx="6688476" cy="12115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Một mầm non nho nhỏ, nằm nép lặng im, mắt lim dim, cố nhìn qua kẽ lá. </a:t>
              </a:r>
              <a:endParaRPr kumimoji="0" lang="en-US" sz="280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B3A79F00-11CF-CB4C-3B6C-AE36340D878E}"/>
              </a:ext>
            </a:extLst>
          </p:cNvPr>
          <p:cNvPicPr>
            <a:picLocks noChangeAspect="1"/>
          </p:cNvPicPr>
          <p:nvPr/>
        </p:nvPicPr>
        <p:blipFill>
          <a:blip r:embed="rId5"/>
          <a:stretch>
            <a:fillRect/>
          </a:stretch>
        </p:blipFill>
        <p:spPr>
          <a:xfrm>
            <a:off x="4079648" y="410106"/>
            <a:ext cx="5060119" cy="859611"/>
          </a:xfrm>
          <a:prstGeom prst="rect">
            <a:avLst/>
          </a:prstGeom>
        </p:spPr>
      </p:pic>
      <p:sp>
        <p:nvSpPr>
          <p:cNvPr id="11" name="TextBox 10">
            <a:extLst>
              <a:ext uri="{FF2B5EF4-FFF2-40B4-BE49-F238E27FC236}">
                <a16:creationId xmlns:a16="http://schemas.microsoft.com/office/drawing/2014/main" id="{CC10D16B-57B8-1FD7-2997-4663CA83CFC8}"/>
              </a:ext>
            </a:extLst>
          </p:cNvPr>
          <p:cNvSpPr txBox="1"/>
          <p:nvPr/>
        </p:nvSpPr>
        <p:spPr>
          <a:xfrm>
            <a:off x="3102796" y="4263775"/>
            <a:ext cx="8650840" cy="1631216"/>
          </a:xfrm>
          <a:prstGeom prst="rect">
            <a:avLst/>
          </a:prstGeom>
          <a:noFill/>
        </p:spPr>
        <p:txBody>
          <a:bodyPr wrap="square" rtlCol="0">
            <a:spAutoFit/>
          </a:bodyPr>
          <a:lstStyle/>
          <a:p>
            <a:pPr marL="342900" indent="-342900">
              <a:buFont typeface="Arial" panose="020B0604020202020204" pitchFamily="34" charset="0"/>
              <a:buChar char="•"/>
            </a:pPr>
            <a:r>
              <a:rPr lang="vi-VN" sz="2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Nhà thơ sử dụng những động từ chỉ hành động của con người để miêu tả mầm non </a:t>
            </a:r>
            <a:r>
              <a:rPr lang="vi-VN" sz="20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(nằm, nép, lim dim, nhìn) </a:t>
            </a:r>
            <a:r>
              <a:rPr lang="vi-VN" sz="2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khiến cho mầm non hiện lên rất sinh động.</a:t>
            </a:r>
            <a:endParaRPr lang="en-US" sz="2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vi-VN" sz="2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Cũng giống như con người, mầm non biết đi trốn cái rét, biết co mình lại vì sợ lạnh, cũng tò mò, muốn biết cảnh vật quanh mình thế nào </a:t>
            </a:r>
            <a:r>
              <a:rPr lang="vi-VN" sz="20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(cố nhìn).</a:t>
            </a:r>
            <a:endParaRPr lang="en-US" sz="2000" b="1"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vi-VN" sz="2000" i="1" kern="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Biện pháp nhân hóa đã khiến cho mầm non hiện ra thật ngộ nghĩnh, đáng yêu. </a:t>
            </a:r>
            <a:endParaRPr lang="en-US" sz="2000" dirty="0"/>
          </a:p>
        </p:txBody>
      </p:sp>
    </p:spTree>
    <p:extLst>
      <p:ext uri="{BB962C8B-B14F-4D97-AF65-F5344CB8AC3E}">
        <p14:creationId xmlns:p14="http://schemas.microsoft.com/office/powerpoint/2010/main" val="6304187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185DABD-08D2-4051-BDF0-9A1AEB685093}"/>
              </a:ext>
            </a:extLst>
          </p:cNvPr>
          <p:cNvGrpSpPr/>
          <p:nvPr/>
        </p:nvGrpSpPr>
        <p:grpSpPr>
          <a:xfrm>
            <a:off x="446688" y="979160"/>
            <a:ext cx="10598031" cy="1472393"/>
            <a:chOff x="302849" y="375387"/>
            <a:chExt cx="10598031" cy="1472393"/>
          </a:xfrm>
        </p:grpSpPr>
        <p:pic>
          <p:nvPicPr>
            <p:cNvPr id="1026" name="Picture 2" descr="Preguntas Frecuentes – Cooperativa Alto Verde y Algarrobo Grande Ltda">
              <a:extLst>
                <a:ext uri="{FF2B5EF4-FFF2-40B4-BE49-F238E27FC236}">
                  <a16:creationId xmlns:a16="http://schemas.microsoft.com/office/drawing/2014/main" id="{82969E26-9928-4415-BA99-D7F5E2078B2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2542" b="21781"/>
            <a:stretch/>
          </p:blipFill>
          <p:spPr bwMode="auto">
            <a:xfrm>
              <a:off x="302849" y="375387"/>
              <a:ext cx="1521518" cy="999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C3BE93-BC24-4569-8B6E-8798CCFCF2DA}"/>
                </a:ext>
              </a:extLst>
            </p:cNvPr>
            <p:cNvSpPr txBox="1"/>
            <p:nvPr/>
          </p:nvSpPr>
          <p:spPr>
            <a:xfrm>
              <a:off x="1598970" y="770562"/>
              <a:ext cx="9301910" cy="1077218"/>
            </a:xfrm>
            <a:prstGeom prst="rect">
              <a:avLst/>
            </a:prstGeom>
            <a:solidFill>
              <a:srgbClr val="92D050"/>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4. </a:t>
              </a:r>
              <a:r>
                <a:rPr kumimoji="0" lang="vi-VN"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Nêu nhận xét của em về hình ảnh của mầm non trong khổ thơ cuối? </a:t>
              </a:r>
              <a:endPar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grpSp>
        <p:nvGrpSpPr>
          <p:cNvPr id="10" name="Group 9">
            <a:extLst>
              <a:ext uri="{FF2B5EF4-FFF2-40B4-BE49-F238E27FC236}">
                <a16:creationId xmlns:a16="http://schemas.microsoft.com/office/drawing/2014/main" id="{9F8365E3-28D7-4EF9-95B8-9D2EC13C489A}"/>
              </a:ext>
            </a:extLst>
          </p:cNvPr>
          <p:cNvGrpSpPr/>
          <p:nvPr/>
        </p:nvGrpSpPr>
        <p:grpSpPr>
          <a:xfrm>
            <a:off x="3200952" y="2817188"/>
            <a:ext cx="8583505" cy="3546384"/>
            <a:chOff x="3951073" y="3659963"/>
            <a:chExt cx="6826518" cy="1745094"/>
          </a:xfrm>
        </p:grpSpPr>
        <p:sp>
          <p:nvSpPr>
            <p:cNvPr id="8" name="Rectangle: Rounded Corners 7">
              <a:extLst>
                <a:ext uri="{FF2B5EF4-FFF2-40B4-BE49-F238E27FC236}">
                  <a16:creationId xmlns:a16="http://schemas.microsoft.com/office/drawing/2014/main" id="{9740FAB7-41DD-4C86-9183-7B74CBE1E54C}"/>
                </a:ext>
              </a:extLst>
            </p:cNvPr>
            <p:cNvSpPr/>
            <p:nvPr/>
          </p:nvSpPr>
          <p:spPr>
            <a:xfrm>
              <a:off x="3951073" y="3659963"/>
              <a:ext cx="6826518" cy="1667354"/>
            </a:xfrm>
            <a:prstGeom prst="roundRect">
              <a:avLst/>
            </a:prstGeom>
            <a:solidFill>
              <a:schemeClr val="accent4">
                <a:lumMod val="20000"/>
                <a:lumOff val="80000"/>
              </a:schemeClr>
            </a:solidFill>
            <a:ln w="28575">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02C171E-8566-4EAC-AB55-8E46E9DC4E81}"/>
                </a:ext>
              </a:extLst>
            </p:cNvPr>
            <p:cNvSpPr txBox="1"/>
            <p:nvPr/>
          </p:nvSpPr>
          <p:spPr>
            <a:xfrm>
              <a:off x="4089115" y="3723965"/>
              <a:ext cx="6688476" cy="1681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rPr>
                <a:t>Sử dụng những từ ngữ chỉ hoạt động của con người: nghe thấy, vội, đứng dậy, khoác áo để miêu tả mầm non, nhà thơ đã làm cho người đọc như nhìn thấy được sự trỗi dậy, vươn lên, bung nở đầy sức sống của mầm non. Mầm non cũng giống con người, phấn chấn, hào hứng trước vẻ đẹp của đất trời. Mầm non cũng tự hào, hãnh diện chào đón cuộc sống mới. </a:t>
              </a:r>
              <a:endParaRPr kumimoji="0" lang="en-US" sz="2400" b="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dirty="0">
                  <a:solidFill>
                    <a:srgbClr val="FF3399"/>
                  </a:solidFill>
                  <a:latin typeface="Cambria" panose="02040503050406030204" pitchFamily="18" charset="0"/>
                  <a:ea typeface="Cambria" panose="02040503050406030204" pitchFamily="18" charset="0"/>
                  <a:sym typeface="Wingdings" panose="05000000000000000000" pitchFamily="2" charset="2"/>
                </a:rPr>
                <a:t> </a:t>
              </a:r>
              <a:r>
                <a:rPr kumimoji="0" lang="vi-VN" sz="2400" b="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rPr>
                <a:t>Hình ảnh mầm non trong khổ thơ cuối thật đẹp, thật đáng yêu! </a:t>
              </a:r>
              <a:endParaRPr kumimoji="0" lang="en-US" sz="2400" b="0"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B3A79F00-11CF-CB4C-3B6C-AE36340D878E}"/>
              </a:ext>
            </a:extLst>
          </p:cNvPr>
          <p:cNvPicPr>
            <a:picLocks noChangeAspect="1"/>
          </p:cNvPicPr>
          <p:nvPr/>
        </p:nvPicPr>
        <p:blipFill>
          <a:blip r:embed="rId5"/>
          <a:stretch>
            <a:fillRect/>
          </a:stretch>
        </p:blipFill>
        <p:spPr>
          <a:xfrm>
            <a:off x="4079648" y="410106"/>
            <a:ext cx="5060119" cy="859611"/>
          </a:xfrm>
          <a:prstGeom prst="rect">
            <a:avLst/>
          </a:prstGeom>
        </p:spPr>
      </p:pic>
    </p:spTree>
    <p:extLst>
      <p:ext uri="{BB962C8B-B14F-4D97-AF65-F5344CB8AC3E}">
        <p14:creationId xmlns:p14="http://schemas.microsoft.com/office/powerpoint/2010/main" val="33973673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781</Words>
  <Application>Microsoft Office PowerPoint</Application>
  <PresentationFormat>Widescreen</PresentationFormat>
  <Paragraphs>58</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宋体</vt:lpstr>
      <vt:lpstr>Arial</vt:lpstr>
      <vt:lpstr>Calibri</vt:lpstr>
      <vt:lpstr>Calibri </vt:lpstr>
      <vt:lpstr>Calibri Light</vt:lpstr>
      <vt:lpstr>Cambria</vt:lpstr>
      <vt:lpstr>Times New Roman</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47</cp:revision>
  <dcterms:created xsi:type="dcterms:W3CDTF">2024-07-21T01:36:26Z</dcterms:created>
  <dcterms:modified xsi:type="dcterms:W3CDTF">2025-11-24T02:17:41Z</dcterms:modified>
</cp:coreProperties>
</file>