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Lst>
  <p:notesMasterIdLst>
    <p:notesMasterId r:id="rId17"/>
  </p:notesMasterIdLst>
  <p:sldIdLst>
    <p:sldId id="256" r:id="rId3"/>
    <p:sldId id="261" r:id="rId4"/>
    <p:sldId id="262" r:id="rId5"/>
    <p:sldId id="270" r:id="rId6"/>
    <p:sldId id="264" r:id="rId7"/>
    <p:sldId id="290" r:id="rId8"/>
    <p:sldId id="265" r:id="rId9"/>
    <p:sldId id="274" r:id="rId10"/>
    <p:sldId id="275" r:id="rId11"/>
    <p:sldId id="276" r:id="rId12"/>
    <p:sldId id="292" r:id="rId13"/>
    <p:sldId id="294" r:id="rId14"/>
    <p:sldId id="293" r:id="rId15"/>
    <p:sldId id="281"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1376"/>
    <a:srgbClr val="FF3399"/>
    <a:srgbClr val="FFFF00"/>
    <a:srgbClr val="00D6AD"/>
    <a:srgbClr val="D9490C"/>
    <a:srgbClr val="FFA79D"/>
    <a:srgbClr val="F54373"/>
    <a:srgbClr val="FF7769"/>
    <a:srgbClr val="FF99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901C0-EF54-466B-9072-C1213A0C0545}"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70038-F261-4D6C-81F3-9478D7F1CAF6}" type="slidenum">
              <a:rPr lang="en-US" smtClean="0"/>
              <a:t>‹#›</a:t>
            </a:fld>
            <a:endParaRPr lang="en-US"/>
          </a:p>
        </p:txBody>
      </p:sp>
    </p:spTree>
    <p:extLst>
      <p:ext uri="{BB962C8B-B14F-4D97-AF65-F5344CB8AC3E}">
        <p14:creationId xmlns:p14="http://schemas.microsoft.com/office/powerpoint/2010/main" val="1231059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604993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307521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717023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5332708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960041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854747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9765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4633709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72645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609628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4150202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01160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487311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447270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602068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847476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1256930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4978314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2893897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00963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05625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7985118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5695398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130722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1"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2024/12/5</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9440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40"/>
            <a:ext cx="10515600"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31850" y="4589465"/>
            <a:ext cx="10515600"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2024/12/5</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096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1"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2024/12/5</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989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7"/>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2024/12/5</a:t>
            </a:fld>
            <a:endParaRPr lang="zh-CN" altLang="en-US"/>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4755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2024/12/5</a:t>
            </a:fld>
            <a:endParaRPr lang="zh-CN" altLang="en-US"/>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665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2024/12/5</a:t>
            </a:fld>
            <a:endParaRPr lang="zh-CN" altLang="en-US"/>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9933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2024/12/5</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497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2024/12/5</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8111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1"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2024/12/5</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4191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4450659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2024/12/5</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8004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4144445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240698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12547719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9723601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389147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1455603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843040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05/12/2024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723829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2.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3863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1" r:id="rId3"/>
    <p:sldLayoutId id="2147483650" r:id="rId4"/>
    <p:sldLayoutId id="2147483678" r:id="rId5"/>
    <p:sldLayoutId id="2147483677" r:id="rId6"/>
    <p:sldLayoutId id="2147483676" r:id="rId7"/>
    <p:sldLayoutId id="2147483675" r:id="rId8"/>
    <p:sldLayoutId id="2147483674" r:id="rId9"/>
    <p:sldLayoutId id="2147483673" r:id="rId10"/>
    <p:sldLayoutId id="2147483672" r:id="rId11"/>
    <p:sldLayoutId id="2147483671" r:id="rId12"/>
    <p:sldLayoutId id="2147483670" r:id="rId13"/>
    <p:sldLayoutId id="2147483669" r:id="rId14"/>
    <p:sldLayoutId id="2147483668" r:id="rId15"/>
    <p:sldLayoutId id="2147483666" r:id="rId16"/>
    <p:sldLayoutId id="2147483665" r:id="rId17"/>
    <p:sldLayoutId id="2147483664" r:id="rId18"/>
    <p:sldLayoutId id="2147483663" r:id="rId19"/>
    <p:sldLayoutId id="2147483662" r:id="rId20"/>
    <p:sldLayoutId id="2147483651" r:id="rId21"/>
    <p:sldLayoutId id="2147483652" r:id="rId22"/>
    <p:sldLayoutId id="2147483653" r:id="rId23"/>
    <p:sldLayoutId id="2147483654" r:id="rId24"/>
    <p:sldLayoutId id="2147483655" r:id="rId25"/>
    <p:sldLayoutId id="2147483656" r:id="rId26"/>
    <p:sldLayoutId id="2147483657" r:id="rId27"/>
    <p:sldLayoutId id="2147483658" r:id="rId28"/>
    <p:sldLayoutId id="2147483659" r:id="rId29"/>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4738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4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22000"/>
          </a:stretch>
        </a:blip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D2B4415-0DEC-C735-C9DE-3BC028BB1922}"/>
              </a:ext>
            </a:extLst>
          </p:cNvPr>
          <p:cNvSpPr/>
          <p:nvPr/>
        </p:nvSpPr>
        <p:spPr>
          <a:xfrm>
            <a:off x="-1" y="0"/>
            <a:ext cx="12192001" cy="6858000"/>
          </a:xfrm>
          <a:custGeom>
            <a:avLst/>
            <a:gdLst/>
            <a:ahLst/>
            <a:cxnLst/>
            <a:rect l="l" t="t" r="r" b="b"/>
            <a:pathLst>
              <a:path w="7560000" h="6492150">
                <a:moveTo>
                  <a:pt x="0" y="0"/>
                </a:moveTo>
                <a:lnTo>
                  <a:pt x="7560000" y="0"/>
                </a:lnTo>
                <a:lnTo>
                  <a:pt x="7560000" y="6492150"/>
                </a:lnTo>
                <a:lnTo>
                  <a:pt x="0" y="6492150"/>
                </a:lnTo>
                <a:lnTo>
                  <a:pt x="0" y="0"/>
                </a:lnTo>
                <a:close/>
              </a:path>
            </a:pathLst>
          </a:custGeom>
          <a: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a:blipFill>
        </p:spPr>
        <p:txBody>
          <a:bodyPr/>
          <a:lstStyle/>
          <a:p>
            <a:endParaRPr lang="en-US" dirty="0"/>
          </a:p>
        </p:txBody>
      </p:sp>
      <p:pic>
        <p:nvPicPr>
          <p:cNvPr id="4" name="Picture 3">
            <a:extLst>
              <a:ext uri="{FF2B5EF4-FFF2-40B4-BE49-F238E27FC236}">
                <a16:creationId xmlns:a16="http://schemas.microsoft.com/office/drawing/2014/main" id="{E89A2780-2AE4-E9EC-98CD-B7724A680C2B}"/>
              </a:ext>
            </a:extLst>
          </p:cNvPr>
          <p:cNvPicPr>
            <a:picLocks noChangeAspect="1"/>
          </p:cNvPicPr>
          <p:nvPr/>
        </p:nvPicPr>
        <p:blipFill>
          <a:blip r:embed="rId5"/>
          <a:stretch>
            <a:fillRect/>
          </a:stretch>
        </p:blipFill>
        <p:spPr>
          <a:xfrm>
            <a:off x="133350" y="819149"/>
            <a:ext cx="1335119" cy="1321901"/>
          </a:xfrm>
          <a:prstGeom prst="rect">
            <a:avLst/>
          </a:prstGeom>
        </p:spPr>
      </p:pic>
      <p:pic>
        <p:nvPicPr>
          <p:cNvPr id="6" name="Picture 5">
            <a:extLst>
              <a:ext uri="{FF2B5EF4-FFF2-40B4-BE49-F238E27FC236}">
                <a16:creationId xmlns:a16="http://schemas.microsoft.com/office/drawing/2014/main" id="{AE9842F5-3DBC-04ED-724B-AD0E6A32EBB6}"/>
              </a:ext>
            </a:extLst>
          </p:cNvPr>
          <p:cNvPicPr>
            <a:picLocks noChangeAspect="1"/>
          </p:cNvPicPr>
          <p:nvPr/>
        </p:nvPicPr>
        <p:blipFill>
          <a:blip r:embed="rId6"/>
          <a:stretch>
            <a:fillRect/>
          </a:stretch>
        </p:blipFill>
        <p:spPr>
          <a:xfrm>
            <a:off x="777535" y="436910"/>
            <a:ext cx="1969179" cy="2231329"/>
          </a:xfrm>
          <a:prstGeom prst="rect">
            <a:avLst/>
          </a:prstGeom>
        </p:spPr>
      </p:pic>
      <p:pic>
        <p:nvPicPr>
          <p:cNvPr id="9" name="Picture 8">
            <a:extLst>
              <a:ext uri="{FF2B5EF4-FFF2-40B4-BE49-F238E27FC236}">
                <a16:creationId xmlns:a16="http://schemas.microsoft.com/office/drawing/2014/main" id="{16458B5E-2ECF-1671-4497-91850094C22F}"/>
              </a:ext>
            </a:extLst>
          </p:cNvPr>
          <p:cNvPicPr>
            <a:picLocks noChangeAspect="1"/>
          </p:cNvPicPr>
          <p:nvPr/>
        </p:nvPicPr>
        <p:blipFill>
          <a:blip r:embed="rId7"/>
          <a:stretch>
            <a:fillRect/>
          </a:stretch>
        </p:blipFill>
        <p:spPr>
          <a:xfrm>
            <a:off x="3408839" y="448316"/>
            <a:ext cx="8041321" cy="2780017"/>
          </a:xfrm>
          <a:prstGeom prst="rect">
            <a:avLst/>
          </a:prstGeom>
        </p:spPr>
      </p:pic>
    </p:spTree>
    <p:extLst>
      <p:ext uri="{BB962C8B-B14F-4D97-AF65-F5344CB8AC3E}">
        <p14:creationId xmlns:p14="http://schemas.microsoft.com/office/powerpoint/2010/main" val="3863523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2">
            <a:extLst>
              <a:ext uri="{BEBA8EAE-BF5A-486C-A8C5-ECC9F3942E4B}">
                <a14:imgProps xmlns:a14="http://schemas.microsoft.com/office/drawing/2010/main">
                  <a14:imgLayer r:embed="rId3">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997374" y="1425639"/>
            <a:ext cx="4737271" cy="3631103"/>
            <a:chOff x="997374" y="1425639"/>
            <a:chExt cx="4737271" cy="3631103"/>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7" name="Oval 21"/>
            <p:cNvSpPr/>
            <p:nvPr/>
          </p:nvSpPr>
          <p:spPr>
            <a:xfrm>
              <a:off x="997374" y="1425639"/>
              <a:ext cx="4737271" cy="279620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 name="Rectangle 1"/>
            <p:cNvSpPr/>
            <p:nvPr/>
          </p:nvSpPr>
          <p:spPr>
            <a:xfrm>
              <a:off x="1679096" y="1780367"/>
              <a:ext cx="3217368" cy="2062103"/>
            </a:xfrm>
            <a:prstGeom prst="rect">
              <a:avLst/>
            </a:prstGeom>
          </p:spPr>
          <p:txBody>
            <a:bodyPr wrap="square">
              <a:spAutoFit/>
            </a:bodyPr>
            <a:lstStyle/>
            <a:p>
              <a:pPr algn="ctr"/>
              <a:r>
                <a:rPr lang="en-US" sz="3200" b="0" i="0" dirty="0">
                  <a:solidFill>
                    <a:srgbClr val="000000"/>
                  </a:solidFill>
                  <a:effectLst/>
                  <a:latin typeface="Cambria" panose="02040503050406030204" pitchFamily="18" charset="0"/>
                  <a:ea typeface="Cambria" panose="02040503050406030204" pitchFamily="18" charset="0"/>
                </a:rPr>
                <a:t>4. </a:t>
              </a:r>
              <a:r>
                <a:rPr lang="vi-VN" sz="3200" b="0" i="0" dirty="0">
                  <a:solidFill>
                    <a:srgbClr val="000000"/>
                  </a:solidFill>
                  <a:effectLst/>
                  <a:latin typeface="Cambria" panose="02040503050406030204" pitchFamily="18" charset="0"/>
                  <a:ea typeface="Cambria" panose="02040503050406030204" pitchFamily="18" charset="0"/>
                </a:rPr>
                <a:t>Phương pháp học tập của gia đình mang lại lợi ích gì cho Phi-lít?</a:t>
              </a:r>
              <a:endParaRPr lang="en-GB" sz="3200" dirty="0">
                <a:latin typeface="Cambria" panose="02040503050406030204" pitchFamily="18" charset="0"/>
                <a:ea typeface="Cambria" panose="02040503050406030204" pitchFamily="18" charset="0"/>
              </a:endParaRPr>
            </a:p>
          </p:txBody>
        </p:sp>
      </p:grpSp>
      <p:grpSp>
        <p:nvGrpSpPr>
          <p:cNvPr id="4" name="Group 3"/>
          <p:cNvGrpSpPr/>
          <p:nvPr/>
        </p:nvGrpSpPr>
        <p:grpSpPr>
          <a:xfrm>
            <a:off x="6045839" y="1505553"/>
            <a:ext cx="5615654" cy="4474623"/>
            <a:chOff x="6045839" y="1505553"/>
            <a:chExt cx="5615654" cy="5203350"/>
          </a:xfrm>
        </p:grpSpPr>
        <p:grpSp>
          <p:nvGrpSpPr>
            <p:cNvPr id="25" name="Group 24"/>
            <p:cNvGrpSpPr/>
            <p:nvPr/>
          </p:nvGrpSpPr>
          <p:grpSpPr>
            <a:xfrm>
              <a:off x="6045839" y="1505553"/>
              <a:ext cx="5615654" cy="5203350"/>
              <a:chOff x="6702246" y="1801506"/>
              <a:chExt cx="4067034" cy="3598309"/>
            </a:xfrm>
          </p:grpSpPr>
          <p:pic>
            <p:nvPicPr>
              <p:cNvPr id="22" name="Picture 2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545001"/>
              </a:xfrm>
              <a:prstGeom prst="rect">
                <a:avLst/>
              </a:prstGeom>
            </p:spPr>
          </p:pic>
          <p:sp>
            <p:nvSpPr>
              <p:cNvPr id="23" name="Oval 22"/>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sp>
          <p:nvSpPr>
            <p:cNvPr id="24" name="Rectangle 23"/>
            <p:cNvSpPr/>
            <p:nvPr/>
          </p:nvSpPr>
          <p:spPr>
            <a:xfrm>
              <a:off x="7078502" y="2231662"/>
              <a:ext cx="4090370" cy="3046988"/>
            </a:xfrm>
            <a:prstGeom prst="rect">
              <a:avLst/>
            </a:prstGeom>
          </p:spPr>
          <p:txBody>
            <a:bodyPr wrap="square">
              <a:spAutoFit/>
            </a:bodyPr>
            <a:lstStyle/>
            <a:p>
              <a:pPr algn="just"/>
              <a:r>
                <a:rPr lang="vi-VN" sz="3200" dirty="0">
                  <a:latin typeface="Cambria" panose="02040503050406030204" pitchFamily="18" charset="0"/>
                  <a:ea typeface="Cambria" panose="02040503050406030204" pitchFamily="18" charset="0"/>
                </a:rPr>
                <a:t>VD: Phương pháp đó giúp cho Phi-lít biết được nhiều kiến thức mới mỗi ngày, phát triển trí tuệ của mình,…</a:t>
              </a:r>
              <a:endParaRPr lang="en-GB" sz="4800" b="1" dirty="0">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6F5052BC-9545-EDE8-D2FC-ED538C57882B}"/>
              </a:ext>
            </a:extLst>
          </p:cNvPr>
          <p:cNvPicPr>
            <a:picLocks noChangeAspect="1"/>
          </p:cNvPicPr>
          <p:nvPr/>
        </p:nvPicPr>
        <p:blipFill>
          <a:blip r:embed="rId6"/>
          <a:stretch>
            <a:fillRect/>
          </a:stretch>
        </p:blipFill>
        <p:spPr>
          <a:xfrm>
            <a:off x="3687855" y="219408"/>
            <a:ext cx="5182049" cy="1097375"/>
          </a:xfrm>
          <a:prstGeom prst="rect">
            <a:avLst/>
          </a:prstGeom>
        </p:spPr>
      </p:pic>
    </p:spTree>
    <p:extLst>
      <p:ext uri="{BB962C8B-B14F-4D97-AF65-F5344CB8AC3E}">
        <p14:creationId xmlns:p14="http://schemas.microsoft.com/office/powerpoint/2010/main" val="38623366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2">
            <a:extLst>
              <a:ext uri="{BEBA8EAE-BF5A-486C-A8C5-ECC9F3942E4B}">
                <a14:imgProps xmlns:a14="http://schemas.microsoft.com/office/drawing/2010/main">
                  <a14:imgLayer r:embed="rId3">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3800131" y="4048938"/>
            <a:ext cx="2617038" cy="2617038"/>
          </a:xfrm>
          <a:prstGeom prst="rect">
            <a:avLst/>
          </a:prstGeom>
        </p:spPr>
      </p:pic>
      <p:grpSp>
        <p:nvGrpSpPr>
          <p:cNvPr id="3" name="Group 2"/>
          <p:cNvGrpSpPr/>
          <p:nvPr/>
        </p:nvGrpSpPr>
        <p:grpSpPr>
          <a:xfrm>
            <a:off x="603504" y="1425639"/>
            <a:ext cx="5131141" cy="3631103"/>
            <a:chOff x="997374" y="1425639"/>
            <a:chExt cx="4737271" cy="3631103"/>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Oval 21"/>
            <p:cNvSpPr/>
            <p:nvPr/>
          </p:nvSpPr>
          <p:spPr>
            <a:xfrm>
              <a:off x="997374" y="1425639"/>
              <a:ext cx="4737271" cy="279620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1"/>
            <p:cNvSpPr/>
            <p:nvPr/>
          </p:nvSpPr>
          <p:spPr>
            <a:xfrm>
              <a:off x="1487016" y="1780367"/>
              <a:ext cx="3834792"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Em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muốn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chỉnh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chuyện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Tinh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thần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nhà</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Phi-</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lít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 name="Group 3"/>
          <p:cNvGrpSpPr/>
          <p:nvPr/>
        </p:nvGrpSpPr>
        <p:grpSpPr>
          <a:xfrm>
            <a:off x="5586984" y="1505553"/>
            <a:ext cx="6074509" cy="5352447"/>
            <a:chOff x="6045839" y="1505553"/>
            <a:chExt cx="5615654" cy="6224133"/>
          </a:xfrm>
        </p:grpSpPr>
        <p:grpSp>
          <p:nvGrpSpPr>
            <p:cNvPr id="25" name="Group 24"/>
            <p:cNvGrpSpPr/>
            <p:nvPr/>
          </p:nvGrpSpPr>
          <p:grpSpPr>
            <a:xfrm>
              <a:off x="6045839" y="1505553"/>
              <a:ext cx="5615654" cy="6224133"/>
              <a:chOff x="6702246" y="1801506"/>
              <a:chExt cx="4067034" cy="4304218"/>
            </a:xfrm>
          </p:grpSpPr>
          <p:pic>
            <p:nvPicPr>
              <p:cNvPr id="22" name="Picture 2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3"/>
                <a:ext cx="4067034" cy="4250911"/>
              </a:xfrm>
              <a:prstGeom prst="rect">
                <a:avLst/>
              </a:prstGeom>
            </p:spPr>
          </p:pic>
          <p:sp>
            <p:nvSpPr>
              <p:cNvPr id="23" name="Oval 22"/>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4" name="Rectangle 23"/>
            <p:cNvSpPr/>
            <p:nvPr/>
          </p:nvSpPr>
          <p:spPr>
            <a:xfrm>
              <a:off x="7078502" y="2231662"/>
              <a:ext cx="4090370" cy="483165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đọc câu chuyện Tinh thần học tập của nhà Phi-lít, em muốn điều chỉnh cách học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Chăm chỉ tìm kiếm những thông tin, kiến thức mới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Cùng chia sẻ kiến thức mới học được cho các thành viên trong gia đình;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Lắng nghe những câu chuyện, tin tức thời sự có ở xung quanh mình, trong nước và tin tức quốc tế thường xuyên.</a:t>
              </a:r>
              <a:endParaRPr kumimoji="0" lang="en-GB"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6F5052BC-9545-EDE8-D2FC-ED538C57882B}"/>
              </a:ext>
            </a:extLst>
          </p:cNvPr>
          <p:cNvPicPr>
            <a:picLocks noChangeAspect="1"/>
          </p:cNvPicPr>
          <p:nvPr/>
        </p:nvPicPr>
        <p:blipFill>
          <a:blip r:embed="rId6"/>
          <a:stretch>
            <a:fillRect/>
          </a:stretch>
        </p:blipFill>
        <p:spPr>
          <a:xfrm>
            <a:off x="3687855" y="219408"/>
            <a:ext cx="5182049" cy="1097375"/>
          </a:xfrm>
          <a:prstGeom prst="rect">
            <a:avLst/>
          </a:prstGeom>
        </p:spPr>
      </p:pic>
    </p:spTree>
    <p:extLst>
      <p:ext uri="{BB962C8B-B14F-4D97-AF65-F5344CB8AC3E}">
        <p14:creationId xmlns:p14="http://schemas.microsoft.com/office/powerpoint/2010/main" val="16179346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472185" y="2149522"/>
            <a:ext cx="9454896" cy="3785652"/>
          </a:xfrm>
          <a:prstGeom prst="rect">
            <a:avLst/>
          </a:prstGeom>
        </p:spPr>
        <p:txBody>
          <a:bodyPr wrap="square">
            <a:spAutoFit/>
          </a:bodyPr>
          <a:lstStyle/>
          <a:p>
            <a:pPr lvl="0" indent="361950" algn="just"/>
            <a:r>
              <a:rPr lang="en-US" sz="4000" i="1" dirty="0">
                <a:solidFill>
                  <a:srgbClr val="FF0000"/>
                </a:solidFill>
                <a:latin typeface="Cambria" panose="02040503050406030204" pitchFamily="18" charset="0"/>
                <a:ea typeface="Cambria" panose="02040503050406030204" pitchFamily="18" charset="0"/>
              </a:rPr>
              <a:t>Qua </a:t>
            </a:r>
            <a:r>
              <a:rPr lang="en-US" sz="4000" i="1" dirty="0" err="1">
                <a:solidFill>
                  <a:srgbClr val="FF0000"/>
                </a:solidFill>
                <a:latin typeface="Cambria" panose="02040503050406030204" pitchFamily="18" charset="0"/>
                <a:ea typeface="Cambria" panose="02040503050406030204" pitchFamily="18" charset="0"/>
              </a:rPr>
              <a:t>bài</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đọc</a:t>
            </a:r>
            <a:r>
              <a:rPr lang="en-US" sz="4000" i="1" dirty="0">
                <a:solidFill>
                  <a:srgbClr val="FF0000"/>
                </a:solidFill>
                <a:latin typeface="Cambria" panose="02040503050406030204" pitchFamily="18" charset="0"/>
                <a:ea typeface="Cambria" panose="02040503050406030204" pitchFamily="18" charset="0"/>
              </a:rPr>
              <a:t> ta h</a:t>
            </a:r>
            <a:r>
              <a:rPr lang="vi-VN" sz="4000" i="1" dirty="0">
                <a:solidFill>
                  <a:srgbClr val="FF0000"/>
                </a:solidFill>
                <a:latin typeface="Cambria" panose="02040503050406030204" pitchFamily="18" charset="0"/>
                <a:ea typeface="Cambria" panose="02040503050406030204" pitchFamily="18" charset="0"/>
              </a:rPr>
              <a:t>iểu được nhờ phương pháp học tập của gia đình đã mang lại cho Phi-lít nhiều điều tốt đẹp: luôn hào hứng với việc học, thi đỗ đại học, dễ dàng thích nghi với phương pháp học tập này ở một cấp học cao hơn.</a:t>
            </a:r>
            <a:endParaRPr kumimoji="0" lang="en-GB"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F7AC2CF-5E1C-E30D-C388-175B375C0F14}"/>
              </a:ext>
            </a:extLst>
          </p:cNvPr>
          <p:cNvSpPr txBox="1"/>
          <p:nvPr/>
        </p:nvSpPr>
        <p:spPr>
          <a:xfrm>
            <a:off x="1722907" y="975670"/>
            <a:ext cx="11081846" cy="830997"/>
          </a:xfrm>
          <a:prstGeom prst="rect">
            <a:avLst/>
          </a:prstGeom>
          <a:noFill/>
        </p:spPr>
        <p:txBody>
          <a:bodyPr wrap="square" rtlCol="0">
            <a:spAutoFit/>
          </a:bodyPr>
          <a:lstStyle/>
          <a:p>
            <a:pPr defTabSz="912114"/>
            <a:r>
              <a:rPr lang="en-US" sz="4800" b="1" dirty="0" err="1">
                <a:solidFill>
                  <a:srgbClr val="002060"/>
                </a:solidFill>
                <a:latin typeface="Calibri"/>
              </a:rPr>
              <a:t>Nội</a:t>
            </a:r>
            <a:r>
              <a:rPr lang="en-US" sz="4800" b="1" dirty="0">
                <a:solidFill>
                  <a:srgbClr val="002060"/>
                </a:solidFill>
                <a:latin typeface="Calibri"/>
              </a:rPr>
              <a:t> dung </a:t>
            </a:r>
            <a:r>
              <a:rPr lang="en-US" sz="4800" b="1" dirty="0" err="1">
                <a:solidFill>
                  <a:srgbClr val="002060"/>
                </a:solidFill>
                <a:latin typeface="Calibri"/>
              </a:rPr>
              <a:t>chính</a:t>
            </a:r>
            <a:r>
              <a:rPr lang="en-US" sz="4800" b="1" dirty="0">
                <a:solidFill>
                  <a:srgbClr val="002060"/>
                </a:solidFill>
                <a:latin typeface="Calibri"/>
              </a:rPr>
              <a:t> </a:t>
            </a:r>
            <a:r>
              <a:rPr lang="en-US" sz="4800" b="1" dirty="0" err="1">
                <a:solidFill>
                  <a:srgbClr val="002060"/>
                </a:solidFill>
                <a:latin typeface="Calibri"/>
              </a:rPr>
              <a:t>của</a:t>
            </a:r>
            <a:r>
              <a:rPr lang="en-US" sz="4800" b="1" dirty="0">
                <a:solidFill>
                  <a:srgbClr val="002060"/>
                </a:solidFill>
                <a:latin typeface="Calibri"/>
              </a:rPr>
              <a:t> </a:t>
            </a:r>
            <a:r>
              <a:rPr lang="en-US" sz="4800" b="1" dirty="0" err="1">
                <a:solidFill>
                  <a:srgbClr val="002060"/>
                </a:solidFill>
                <a:latin typeface="Calibri"/>
              </a:rPr>
              <a:t>bài</a:t>
            </a:r>
            <a:r>
              <a:rPr lang="en-US" sz="4800" b="1" dirty="0">
                <a:solidFill>
                  <a:srgbClr val="002060"/>
                </a:solidFill>
                <a:latin typeface="Calibri"/>
              </a:rPr>
              <a:t> </a:t>
            </a:r>
            <a:r>
              <a:rPr lang="en-US" sz="4800" b="1" dirty="0" err="1">
                <a:solidFill>
                  <a:srgbClr val="002060"/>
                </a:solidFill>
                <a:latin typeface="Calibri"/>
              </a:rPr>
              <a:t>đọc</a:t>
            </a:r>
            <a:r>
              <a:rPr lang="en-US" sz="4800" b="1" dirty="0">
                <a:solidFill>
                  <a:srgbClr val="002060"/>
                </a:solidFill>
                <a:latin typeface="Calibri"/>
              </a:rPr>
              <a:t> </a:t>
            </a:r>
            <a:r>
              <a:rPr lang="en-US" sz="4800" b="1" dirty="0" err="1">
                <a:solidFill>
                  <a:srgbClr val="002060"/>
                </a:solidFill>
                <a:latin typeface="Calibri"/>
              </a:rPr>
              <a:t>là</a:t>
            </a:r>
            <a:r>
              <a:rPr lang="en-US" sz="4800" b="1" dirty="0">
                <a:solidFill>
                  <a:srgbClr val="002060"/>
                </a:solidFill>
                <a:latin typeface="Calibri"/>
              </a:rPr>
              <a:t> </a:t>
            </a:r>
            <a:r>
              <a:rPr lang="en-US" sz="4800" b="1" dirty="0" err="1">
                <a:solidFill>
                  <a:srgbClr val="002060"/>
                </a:solidFill>
                <a:latin typeface="Calibri"/>
              </a:rPr>
              <a:t>gì</a:t>
            </a:r>
            <a:r>
              <a:rPr lang="en-US" sz="4800" b="1" dirty="0">
                <a:solidFill>
                  <a:srgbClr val="002060"/>
                </a:solidFill>
                <a:latin typeface="Calibri"/>
              </a:rPr>
              <a:t>?</a:t>
            </a:r>
          </a:p>
        </p:txBody>
      </p:sp>
    </p:spTree>
    <p:extLst>
      <p:ext uri="{BB962C8B-B14F-4D97-AF65-F5344CB8AC3E}">
        <p14:creationId xmlns:p14="http://schemas.microsoft.com/office/powerpoint/2010/main" val="7959990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714148" y="1117744"/>
            <a:ext cx="10999315" cy="53553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Phi-lít sinh ra và lớn lên trong một thị trấn nhỏ cùng bố mẹ và anh trai. Cậu bé rất ham học hỏi. Cậu hăng say nghiền ngẫm mọi cuốn sách hay tờ báo mình có được. Cậu luôn tập trung lắng nghe mọi người trong thị trấn chuyện trò để biết được thế giới bên ngoài. Phi-lít được như vậy là nhờ cách giáo dục của cha.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Cha Phi-lít luôn cho rằng, điều đáng buồn nhất là cả ngày không học được thứ gì. Vì vậy, để giữ gìn và phát huy tinh thần học tập cho cả gia đình, ông yêu cầu mỗi ngày ai cũng phải học được kiến thức mới, rồi trao đổi với nhau sau bữa tối. Chẳng hạn một hôm, như thường lệ, cha Phi-lít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Phi-lít, hãy cho cha biết hôm nay con học được gì mới.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biết được dân số Nê-pan là bao nhiêu. – Phi-lít dáp.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Dân số của Nê-pan à? Ừ, tốt lắm! – Cha cậu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đó, cha quay sang hỏi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Mẹ nó có biết dân số của Nê-pan là bao nhiêu không?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Mẹ cậu cười, hỏi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Nê-pan ư? Nó ở đâu nhỉ?</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Phi-lít! – Cha nói. – Con mang bản đồ thế giới ra đây, chúng ta cùng xem vị trí địa lí của Nê-pan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Tấm bản đồ được trải ra nền nhà. Cả nhà xúm lại tìm xem Nê-pan ở đâu.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Thời thơ ấu, Phi-lít chưa thấy được lợi ích của phương pháp học tập đó. Sau này, Phi-lít thi đỗ đại học. Cậu theo học một số vị giáo sư nổi tiếng. Điều khiến cậu thấy thú vị là có những kiến thức các giáo sư dạy khá giống với thứ cha từng yêu cầu cậu học, chỉ là phát triển hơn lên mà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Trương Cần)</a:t>
            </a:r>
          </a:p>
        </p:txBody>
      </p:sp>
      <p:pic>
        <p:nvPicPr>
          <p:cNvPr id="2" name="Picture 1">
            <a:extLst>
              <a:ext uri="{FF2B5EF4-FFF2-40B4-BE49-F238E27FC236}">
                <a16:creationId xmlns:a16="http://schemas.microsoft.com/office/drawing/2014/main" id="{D627C00F-7D8B-8399-1921-61E43632FA03}"/>
              </a:ext>
            </a:extLst>
          </p:cNvPr>
          <p:cNvPicPr>
            <a:picLocks noChangeAspect="1"/>
          </p:cNvPicPr>
          <p:nvPr/>
        </p:nvPicPr>
        <p:blipFill>
          <a:blip r:embed="rId2"/>
          <a:stretch>
            <a:fillRect/>
          </a:stretch>
        </p:blipFill>
        <p:spPr>
          <a:xfrm>
            <a:off x="451755" y="427444"/>
            <a:ext cx="11345639" cy="859611"/>
          </a:xfrm>
          <a:prstGeom prst="rect">
            <a:avLst/>
          </a:prstGeom>
        </p:spPr>
      </p:pic>
    </p:spTree>
    <p:extLst>
      <p:ext uri="{BB962C8B-B14F-4D97-AF65-F5344CB8AC3E}">
        <p14:creationId xmlns:p14="http://schemas.microsoft.com/office/powerpoint/2010/main" val="4034359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grpSp>
        <p:nvGrpSpPr>
          <p:cNvPr id="21" name="Group 20"/>
          <p:cNvGrpSpPr/>
          <p:nvPr/>
        </p:nvGrpSpPr>
        <p:grpSpPr>
          <a:xfrm>
            <a:off x="716755" y="218163"/>
            <a:ext cx="11170445" cy="1200329"/>
            <a:chOff x="1021555" y="142875"/>
            <a:chExt cx="11170445" cy="1200329"/>
          </a:xfrm>
        </p:grpSpPr>
        <p:sp>
          <p:nvSpPr>
            <p:cNvPr id="3" name="Trapezoid 2"/>
            <p:cNvSpPr/>
            <p:nvPr/>
          </p:nvSpPr>
          <p:spPr>
            <a:xfrm>
              <a:off x="1021555" y="142875"/>
              <a:ext cx="11170445" cy="1071563"/>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4" name="Rectangle 3"/>
            <p:cNvSpPr/>
            <p:nvPr/>
          </p:nvSpPr>
          <p:spPr>
            <a:xfrm>
              <a:off x="1278730" y="142875"/>
              <a:ext cx="10913270" cy="1200329"/>
            </a:xfrm>
            <a:prstGeom prst="rect">
              <a:avLst/>
            </a:prstGeom>
          </p:spPr>
          <p:txBody>
            <a:bodyPr wrap="square">
              <a:spAutoFit/>
            </a:bodyPr>
            <a:lstStyle/>
            <a:p>
              <a:pPr algn="ctr"/>
              <a:r>
                <a:rPr lang="en-US" sz="3600" dirty="0">
                  <a:solidFill>
                    <a:schemeClr val="accent2">
                      <a:lumMod val="50000"/>
                    </a:schemeClr>
                  </a:solidFill>
                  <a:latin typeface="Cambria" panose="02040503050406030204" pitchFamily="18" charset="0"/>
                  <a:ea typeface="Cambria" panose="02040503050406030204" pitchFamily="18" charset="0"/>
                </a:rPr>
                <a:t>1. </a:t>
              </a:r>
              <a:r>
                <a:rPr lang="vi-VN" sz="3600" dirty="0">
                  <a:solidFill>
                    <a:schemeClr val="accent2">
                      <a:lumMod val="50000"/>
                    </a:schemeClr>
                  </a:solidFill>
                  <a:latin typeface="Cambria" panose="02040503050406030204" pitchFamily="18" charset="0"/>
                  <a:ea typeface="Cambria" panose="02040503050406030204" pitchFamily="18" charset="0"/>
                </a:rPr>
                <a:t>Tìm đại từ xưng hô trong đoạn sau và cho biết chúng được dùng để chỉ ai.</a:t>
              </a:r>
              <a:endParaRPr lang="en-GB" sz="3600" dirty="0">
                <a:solidFill>
                  <a:schemeClr val="accent2">
                    <a:lumMod val="50000"/>
                  </a:schemeClr>
                </a:solidFill>
                <a:latin typeface="Cambria" panose="02040503050406030204" pitchFamily="18" charset="0"/>
                <a:ea typeface="Cambria" panose="02040503050406030204" pitchFamily="18" charset="0"/>
              </a:endParaRPr>
            </a:p>
          </p:txBody>
        </p:sp>
      </p:grpSp>
      <p:sp>
        <p:nvSpPr>
          <p:cNvPr id="2" name="Rectangle 1">
            <a:extLst>
              <a:ext uri="{FF2B5EF4-FFF2-40B4-BE49-F238E27FC236}">
                <a16:creationId xmlns:a16="http://schemas.microsoft.com/office/drawing/2014/main" id="{8E326BAD-AB6B-271F-77FC-D58811E01B07}"/>
              </a:ext>
            </a:extLst>
          </p:cNvPr>
          <p:cNvSpPr/>
          <p:nvPr/>
        </p:nvSpPr>
        <p:spPr>
          <a:xfrm>
            <a:off x="385762" y="1709928"/>
            <a:ext cx="11444287" cy="4830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A4CFDF9-2AAB-3068-A42A-9C03157EB483}"/>
              </a:ext>
            </a:extLst>
          </p:cNvPr>
          <p:cNvPicPr>
            <a:picLocks noChangeAspect="1"/>
          </p:cNvPicPr>
          <p:nvPr/>
        </p:nvPicPr>
        <p:blipFill>
          <a:blip r:embed="rId2"/>
          <a:stretch>
            <a:fillRect/>
          </a:stretch>
        </p:blipFill>
        <p:spPr>
          <a:xfrm>
            <a:off x="1311782" y="1845183"/>
            <a:ext cx="9935337" cy="1204972"/>
          </a:xfrm>
          <a:prstGeom prst="rect">
            <a:avLst/>
          </a:prstGeom>
        </p:spPr>
      </p:pic>
      <p:sp>
        <p:nvSpPr>
          <p:cNvPr id="7" name="TextBox 6">
            <a:extLst>
              <a:ext uri="{FF2B5EF4-FFF2-40B4-BE49-F238E27FC236}">
                <a16:creationId xmlns:a16="http://schemas.microsoft.com/office/drawing/2014/main" id="{716FC5B3-EA1F-AC1A-5F23-3D03E4AD2406}"/>
              </a:ext>
            </a:extLst>
          </p:cNvPr>
          <p:cNvSpPr txBox="1"/>
          <p:nvPr/>
        </p:nvSpPr>
        <p:spPr>
          <a:xfrm>
            <a:off x="1417320" y="3392424"/>
            <a:ext cx="9390888" cy="1754326"/>
          </a:xfrm>
          <a:prstGeom prst="rect">
            <a:avLst/>
          </a:prstGeom>
          <a:noFill/>
        </p:spPr>
        <p:txBody>
          <a:bodyPr wrap="square" rtlCol="0">
            <a:spAutoFit/>
          </a:bodyPr>
          <a:lstStyle/>
          <a:p>
            <a:pPr algn="just"/>
            <a:r>
              <a:rPr lang="nl-NL" sz="3600" dirty="0">
                <a:solidFill>
                  <a:srgbClr val="FF0000"/>
                </a:solidFill>
                <a:effectLst/>
                <a:latin typeface="Cambria" panose="02040503050406030204" pitchFamily="18" charset="0"/>
                <a:ea typeface="Cambria" panose="02040503050406030204" pitchFamily="18" charset="0"/>
              </a:rPr>
              <a:t>+ Đại từ xưng hô là </a:t>
            </a:r>
            <a:r>
              <a:rPr lang="nl-NL" sz="3600" i="1" dirty="0">
                <a:solidFill>
                  <a:srgbClr val="FF0000"/>
                </a:solidFill>
                <a:effectLst/>
                <a:latin typeface="Cambria" panose="02040503050406030204" pitchFamily="18" charset="0"/>
                <a:ea typeface="Cambria" panose="02040503050406030204" pitchFamily="18" charset="0"/>
              </a:rPr>
              <a:t>con </a:t>
            </a:r>
            <a:r>
              <a:rPr lang="nl-NL" sz="3600" dirty="0">
                <a:solidFill>
                  <a:srgbClr val="FF0000"/>
                </a:solidFill>
                <a:effectLst/>
                <a:latin typeface="Cambria" panose="02040503050406030204" pitchFamily="18" charset="0"/>
                <a:ea typeface="Cambria" panose="02040503050406030204" pitchFamily="18" charset="0"/>
              </a:rPr>
              <a:t>và </a:t>
            </a:r>
            <a:r>
              <a:rPr lang="nl-NL" sz="3600" i="1" dirty="0">
                <a:solidFill>
                  <a:srgbClr val="FF0000"/>
                </a:solidFill>
                <a:effectLst/>
                <a:latin typeface="Cambria" panose="02040503050406030204" pitchFamily="18" charset="0"/>
                <a:ea typeface="Cambria" panose="02040503050406030204" pitchFamily="18" charset="0"/>
              </a:rPr>
              <a:t>chúng ta</a:t>
            </a:r>
            <a:r>
              <a:rPr lang="nl-NL" sz="3600" dirty="0">
                <a:solidFill>
                  <a:srgbClr val="FF0000"/>
                </a:solidFill>
                <a:effectLst/>
                <a:latin typeface="Cambria" panose="02040503050406030204" pitchFamily="18" charset="0"/>
                <a:ea typeface="Cambria" panose="02040503050406030204" pitchFamily="18" charset="0"/>
              </a:rPr>
              <a:t>.</a:t>
            </a:r>
          </a:p>
          <a:p>
            <a:pPr algn="just"/>
            <a:r>
              <a:rPr lang="nl-NL" sz="3600" dirty="0">
                <a:solidFill>
                  <a:srgbClr val="FF0000"/>
                </a:solidFill>
                <a:effectLst/>
                <a:latin typeface="Cambria" panose="02040503050406030204" pitchFamily="18" charset="0"/>
                <a:ea typeface="Cambria" panose="02040503050406030204" pitchFamily="18" charset="0"/>
              </a:rPr>
              <a:t>Từ </a:t>
            </a:r>
            <a:r>
              <a:rPr lang="nl-NL" sz="3600" i="1" dirty="0">
                <a:solidFill>
                  <a:srgbClr val="FF0000"/>
                </a:solidFill>
                <a:effectLst/>
                <a:latin typeface="Cambria" panose="02040503050406030204" pitchFamily="18" charset="0"/>
                <a:ea typeface="Cambria" panose="02040503050406030204" pitchFamily="18" charset="0"/>
              </a:rPr>
              <a:t>con</a:t>
            </a:r>
            <a:r>
              <a:rPr lang="nl-NL" sz="3600" dirty="0">
                <a:solidFill>
                  <a:srgbClr val="FF0000"/>
                </a:solidFill>
                <a:effectLst/>
                <a:latin typeface="Cambria" panose="02040503050406030204" pitchFamily="18" charset="0"/>
                <a:ea typeface="Cambria" panose="02040503050406030204" pitchFamily="18" charset="0"/>
              </a:rPr>
              <a:t> dùng để chỉ phi-lít, từ </a:t>
            </a:r>
            <a:r>
              <a:rPr lang="nl-NL" sz="3600" i="1" dirty="0">
                <a:solidFill>
                  <a:srgbClr val="FF0000"/>
                </a:solidFill>
                <a:effectLst/>
                <a:latin typeface="Cambria" panose="02040503050406030204" pitchFamily="18" charset="0"/>
                <a:ea typeface="Cambria" panose="02040503050406030204" pitchFamily="18" charset="0"/>
              </a:rPr>
              <a:t>chúng ta</a:t>
            </a:r>
            <a:r>
              <a:rPr lang="nl-NL" sz="3600" dirty="0">
                <a:solidFill>
                  <a:srgbClr val="FF0000"/>
                </a:solidFill>
                <a:effectLst/>
                <a:latin typeface="Cambria" panose="02040503050406030204" pitchFamily="18" charset="0"/>
                <a:ea typeface="Cambria" panose="02040503050406030204" pitchFamily="18" charset="0"/>
              </a:rPr>
              <a:t> dùng để chỉ Phi-lít và bố của mình.</a:t>
            </a:r>
            <a:endParaRPr lang="en-US" sz="3600" dirty="0">
              <a:solidFill>
                <a:srgbClr val="FF0000"/>
              </a:solidFill>
              <a:effectLst/>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A9D38EE5-66FC-C631-56F6-7860E7C827F5}"/>
              </a:ext>
            </a:extLst>
          </p:cNvPr>
          <p:cNvCxnSpPr/>
          <p:nvPr/>
        </p:nvCxnSpPr>
        <p:spPr>
          <a:xfrm>
            <a:off x="4389120" y="2450592"/>
            <a:ext cx="475488" cy="0"/>
          </a:xfrm>
          <a:prstGeom prst="line">
            <a:avLst/>
          </a:prstGeom>
          <a:ln w="57150">
            <a:solidFill>
              <a:srgbClr val="AD137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50D5D85-CAF1-9B2F-AEA0-EA23078A49A9}"/>
              </a:ext>
            </a:extLst>
          </p:cNvPr>
          <p:cNvCxnSpPr>
            <a:cxnSpLocks/>
          </p:cNvCxnSpPr>
          <p:nvPr/>
        </p:nvCxnSpPr>
        <p:spPr>
          <a:xfrm>
            <a:off x="8577072" y="2478024"/>
            <a:ext cx="1133856" cy="0"/>
          </a:xfrm>
          <a:prstGeom prst="line">
            <a:avLst/>
          </a:prstGeom>
          <a:ln w="57150">
            <a:solidFill>
              <a:srgbClr val="AD13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294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 y="348018"/>
            <a:ext cx="11972924" cy="650998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alpha val="84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136804" y="1287796"/>
            <a:ext cx="10135006" cy="4401205"/>
          </a:xfrm>
          <a:prstGeom prst="rect">
            <a:avLst/>
          </a:prstGeom>
        </p:spPr>
        <p:txBody>
          <a:bodyPr wrap="square">
            <a:spAutoFit/>
          </a:bodyPr>
          <a:lstStyle/>
          <a:p>
            <a:pPr algn="just"/>
            <a:r>
              <a:rPr lang="vi-VN" sz="2800" b="1" dirty="0">
                <a:latin typeface="Cambria" panose="02040503050406030204" pitchFamily="18" charset="0"/>
                <a:ea typeface="Cambria" panose="02040503050406030204" pitchFamily="18" charset="0"/>
              </a:rPr>
              <a:t>- Đọc thành tiếng: Đọc đúng từ ngữ, câu, đoạn và toàn bộ câu chuyện Tinh thần học tập của nhà Phi-Lít. Biết đọc diễn cảm với giọng điệu ca ngợi, khâm phục tinh thần học tập của nhà Phi-Lít, đọc đúng lời thoại của các nhân vật trong câu chuyện. </a:t>
            </a:r>
          </a:p>
          <a:p>
            <a:pPr algn="just"/>
            <a:r>
              <a:rPr lang="vi-VN" sz="2800" b="1" dirty="0">
                <a:latin typeface="Cambria" panose="02040503050406030204" pitchFamily="18" charset="0"/>
                <a:ea typeface="Cambria" panose="02040503050406030204" pitchFamily="18" charset="0"/>
              </a:rPr>
              <a:t>- Đọc hiểu: Hiểu được nội dung câu chuyện, nhớ các tình tiết cơ bản của truy</a:t>
            </a:r>
            <a:r>
              <a:rPr lang="en-US" sz="2800" b="1" dirty="0">
                <a:latin typeface="Cambria" panose="02040503050406030204" pitchFamily="18" charset="0"/>
                <a:ea typeface="Cambria" panose="02040503050406030204" pitchFamily="18" charset="0"/>
              </a:rPr>
              <a:t>ệ</a:t>
            </a:r>
            <a:r>
              <a:rPr lang="vi-VN" sz="2800" b="1" dirty="0">
                <a:latin typeface="Cambria" panose="02040503050406030204" pitchFamily="18" charset="0"/>
                <a:ea typeface="Cambria" panose="02040503050406030204" pitchFamily="18" charset="0"/>
              </a:rPr>
              <a:t>n, biết nhận xét, đánh giá về các nhân vật trong câu chuyện. Hiểu điều tác giả muốn nói qua toàn bộ nội dung câu chuyện: </a:t>
            </a:r>
            <a:r>
              <a:rPr lang="vi-VN" sz="2800" b="1" i="1" dirty="0">
                <a:latin typeface="Cambria" panose="02040503050406030204" pitchFamily="18" charset="0"/>
                <a:ea typeface="Cambria" panose="02040503050406030204" pitchFamily="18" charset="0"/>
              </a:rPr>
              <a:t>Câu chuyện thể hiện tinh thần học tập của nhà Phi-Lít học mọi lúc, mọi nơi, mọi thứ, tìm đến cuội nguồn của vấn đề.</a:t>
            </a:r>
          </a:p>
        </p:txBody>
      </p:sp>
      <p:pic>
        <p:nvPicPr>
          <p:cNvPr id="3" name="Picture 2"/>
          <p:cNvPicPr>
            <a:picLocks noChangeAspect="1"/>
          </p:cNvPicPr>
          <p:nvPr/>
        </p:nvPicPr>
        <p:blipFill>
          <a:blip r:embed="rId2"/>
          <a:stretch>
            <a:fillRect/>
          </a:stretch>
        </p:blipFill>
        <p:spPr>
          <a:xfrm>
            <a:off x="3510553" y="0"/>
            <a:ext cx="5352752" cy="914400"/>
          </a:xfrm>
          <a:prstGeom prst="rect">
            <a:avLst/>
          </a:prstGeom>
        </p:spPr>
      </p:pic>
    </p:spTree>
    <p:extLst>
      <p:ext uri="{BB962C8B-B14F-4D97-AF65-F5344CB8AC3E}">
        <p14:creationId xmlns:p14="http://schemas.microsoft.com/office/powerpoint/2010/main" val="4101584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iterate type="wd">
                                    <p:tmPct val="10000"/>
                                  </p:iterate>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14148" y="1117744"/>
            <a:ext cx="10999315" cy="5355312"/>
          </a:xfrm>
          <a:prstGeom prst="rect">
            <a:avLst/>
          </a:prstGeom>
        </p:spPr>
        <p:txBody>
          <a:bodyPr wrap="square">
            <a:spAutoFit/>
          </a:bodyPr>
          <a:lstStyle/>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Phi-lít sinh ra và lớn lên trong một thị trấn nhỏ cùng bố mẹ và anh trai. Cậu bé rất ham học hỏi. Cậu hăng say nghiền ngẫm mọi cuốn sách hay tờ báo mình có được. Cậu luôn tập trung lắng nghe mọi người trong thị trấn chuyện trò để biết được thế giới bên ngoài. Phi-lít được như vậy là nhờ cách giáo dục của cha.</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Cha Phi-lít luôn cho rằng, điều đáng buồn nhất là cả ngày không học được thứ gì. Vì vậy, để giữ gìn và phát huy tinh thần học tập cho cả gia đình, ông yêu cầu mỗi ngày ai cũng phải học được kiến thức mới, rồi trao đổi với nhau sau bữa tối. Chẳng hạn một hôm, như thường lệ, cha Phi-lít nói:</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Phi-lít, hãy cho cha biết hôm nay con học được gì mới.</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Con biết được dân số Nê-pan là bao nhiêu. – Phi-lít dáp.</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Dân số của Nê-pan à? Ừ, tốt lắm! – Cha cậu nói.</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Sau đó, cha quay sang hỏi mẹ:</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Mẹ nó có biết dân số của Nê-pan là bao nhiêu không?</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Mẹ cậu cười, hỏi lại:</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Nê-pan ư? Nó ở đâu nhỉ?</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Phi-lít! – Cha nói. – Con mang bản đồ thế giới ra đây, chúng ta cùng xem vị trí địa lí của Nê-pan nhé!</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Tấm bản đồ được trải ra nền nhà. Cả nhà xúm lại tìm xem Nê-pan ở đâu.</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Thời thơ ấu, Phi-lít chưa thấy được lợi ích của phương pháp học tập đó. Sau này, Phi-lít thi đỗ đại học. Cậu theo học một số vị giáo sư nổi tiếng. Điều khiến cậu thấy thú vị là có những kiến thức các giáo sư dạy khá giống với thứ cha từng yêu cầu cậu học, chỉ là phát triển hơn lên mà thôi.</a:t>
            </a:r>
          </a:p>
          <a:p>
            <a:pPr algn="r"/>
            <a:r>
              <a:rPr lang="vi-VN" dirty="0">
                <a:latin typeface="Cambria" panose="02040503050406030204" pitchFamily="18" charset="0"/>
                <a:ea typeface="Cambria" panose="02040503050406030204" pitchFamily="18" charset="0"/>
              </a:rPr>
              <a:t>(</a:t>
            </a:r>
            <a:r>
              <a:rPr lang="vi-VN" i="1" dirty="0">
                <a:latin typeface="Cambria" panose="02040503050406030204" pitchFamily="18" charset="0"/>
                <a:ea typeface="Cambria" panose="02040503050406030204" pitchFamily="18" charset="0"/>
              </a:rPr>
              <a:t>Theo</a:t>
            </a:r>
            <a:r>
              <a:rPr lang="vi-VN" dirty="0">
                <a:latin typeface="Cambria" panose="02040503050406030204" pitchFamily="18" charset="0"/>
                <a:ea typeface="Cambria" panose="02040503050406030204" pitchFamily="18" charset="0"/>
              </a:rPr>
              <a:t> Trương Cần)</a:t>
            </a:r>
          </a:p>
        </p:txBody>
      </p:sp>
      <p:pic>
        <p:nvPicPr>
          <p:cNvPr id="2" name="Picture 1">
            <a:extLst>
              <a:ext uri="{FF2B5EF4-FFF2-40B4-BE49-F238E27FC236}">
                <a16:creationId xmlns:a16="http://schemas.microsoft.com/office/drawing/2014/main" id="{D627C00F-7D8B-8399-1921-61E43632FA03}"/>
              </a:ext>
            </a:extLst>
          </p:cNvPr>
          <p:cNvPicPr>
            <a:picLocks noChangeAspect="1"/>
          </p:cNvPicPr>
          <p:nvPr/>
        </p:nvPicPr>
        <p:blipFill>
          <a:blip r:embed="rId2"/>
          <a:stretch>
            <a:fillRect/>
          </a:stretch>
        </p:blipFill>
        <p:spPr>
          <a:xfrm>
            <a:off x="451755" y="427444"/>
            <a:ext cx="11345639" cy="859611"/>
          </a:xfrm>
          <a:prstGeom prst="rect">
            <a:avLst/>
          </a:prstGeom>
        </p:spPr>
      </p:pic>
    </p:spTree>
    <p:extLst>
      <p:ext uri="{BB962C8B-B14F-4D97-AF65-F5344CB8AC3E}">
        <p14:creationId xmlns:p14="http://schemas.microsoft.com/office/powerpoint/2010/main" val="40440631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86662" y="341195"/>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p:cNvGrpSpPr/>
          <p:nvPr/>
        </p:nvGrpSpPr>
        <p:grpSpPr>
          <a:xfrm>
            <a:off x="3469795" y="0"/>
            <a:ext cx="5157787" cy="1093351"/>
            <a:chOff x="3767874" y="1004670"/>
            <a:chExt cx="5157787" cy="1093351"/>
          </a:xfrm>
        </p:grpSpPr>
        <p:sp>
          <p:nvSpPr>
            <p:cNvPr id="4" name="Rounded Rectangle 3"/>
            <p:cNvSpPr/>
            <p:nvPr/>
          </p:nvSpPr>
          <p:spPr>
            <a:xfrm>
              <a:off x="3767874" y="104096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a:stretch>
              <a:fillRect/>
            </a:stretch>
          </p:blipFill>
          <p:spPr>
            <a:xfrm>
              <a:off x="4157757" y="1004670"/>
              <a:ext cx="4378019" cy="1093351"/>
            </a:xfrm>
            <a:prstGeom prst="rect">
              <a:avLst/>
            </a:prstGeom>
          </p:spPr>
        </p:pic>
      </p:grpSp>
      <p:sp>
        <p:nvSpPr>
          <p:cNvPr id="25" name="Cloud 24">
            <a:extLst>
              <a:ext uri="{FF2B5EF4-FFF2-40B4-BE49-F238E27FC236}">
                <a16:creationId xmlns:a16="http://schemas.microsoft.com/office/drawing/2014/main" id="{F208CAE6-5CF6-39B8-0CBC-B16830B2FBE8}"/>
              </a:ext>
            </a:extLst>
          </p:cNvPr>
          <p:cNvSpPr/>
          <p:nvPr/>
        </p:nvSpPr>
        <p:spPr>
          <a:xfrm>
            <a:off x="547415" y="1911204"/>
            <a:ext cx="28907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rgbClr val="002060"/>
                </a:solidFill>
                <a:latin typeface="Cambria" panose="02040503050406030204" pitchFamily="18" charset="0"/>
                <a:ea typeface="Cambria" panose="02040503050406030204" pitchFamily="18" charset="0"/>
              </a:rPr>
              <a:t>Phi-</a:t>
            </a:r>
            <a:r>
              <a:rPr lang="vi-VN" sz="4400" dirty="0">
                <a:solidFill>
                  <a:srgbClr val="002060"/>
                </a:solidFill>
                <a:latin typeface="Cambria" panose="02040503050406030204" pitchFamily="18" charset="0"/>
                <a:ea typeface="Cambria" panose="02040503050406030204" pitchFamily="18" charset="0"/>
              </a:rPr>
              <a:t>l</a:t>
            </a:r>
            <a:r>
              <a:rPr lang="en-GB" sz="4400" dirty="0" err="1">
                <a:solidFill>
                  <a:srgbClr val="002060"/>
                </a:solidFill>
                <a:latin typeface="Cambria" panose="02040503050406030204" pitchFamily="18" charset="0"/>
                <a:ea typeface="Cambria" panose="02040503050406030204" pitchFamily="18" charset="0"/>
              </a:rPr>
              <a:t>ít</a:t>
            </a:r>
            <a:endParaRPr lang="en-GB" sz="4400" dirty="0">
              <a:solidFill>
                <a:srgbClr val="002060"/>
              </a:solidFill>
              <a:latin typeface="Cambria" panose="02040503050406030204" pitchFamily="18" charset="0"/>
              <a:ea typeface="Cambria" panose="02040503050406030204" pitchFamily="18" charset="0"/>
            </a:endParaRPr>
          </a:p>
        </p:txBody>
      </p:sp>
      <p:sp>
        <p:nvSpPr>
          <p:cNvPr id="48" name="Cloud 47">
            <a:extLst>
              <a:ext uri="{FF2B5EF4-FFF2-40B4-BE49-F238E27FC236}">
                <a16:creationId xmlns:a16="http://schemas.microsoft.com/office/drawing/2014/main" id="{E82FDEFF-A381-F555-5B9A-DEE0E2D14E84}"/>
              </a:ext>
            </a:extLst>
          </p:cNvPr>
          <p:cNvSpPr/>
          <p:nvPr/>
        </p:nvSpPr>
        <p:spPr>
          <a:xfrm>
            <a:off x="4168439" y="1801476"/>
            <a:ext cx="31193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rgbClr val="002060"/>
                </a:solidFill>
                <a:latin typeface="Cambria" panose="02040503050406030204" pitchFamily="18" charset="0"/>
                <a:ea typeface="Cambria" panose="02040503050406030204" pitchFamily="18" charset="0"/>
              </a:rPr>
              <a:t>thị</a:t>
            </a:r>
            <a:r>
              <a:rPr lang="en-GB" sz="4400" dirty="0">
                <a:solidFill>
                  <a:srgbClr val="002060"/>
                </a:solidFill>
                <a:latin typeface="Cambria" panose="02040503050406030204" pitchFamily="18" charset="0"/>
                <a:ea typeface="Cambria" panose="02040503050406030204" pitchFamily="18" charset="0"/>
              </a:rPr>
              <a:t> </a:t>
            </a:r>
            <a:r>
              <a:rPr lang="en-GB" sz="4400" dirty="0" err="1">
                <a:solidFill>
                  <a:srgbClr val="002060"/>
                </a:solidFill>
                <a:latin typeface="Cambria" panose="02040503050406030204" pitchFamily="18" charset="0"/>
                <a:ea typeface="Cambria" panose="02040503050406030204" pitchFamily="18" charset="0"/>
              </a:rPr>
              <a:t>trấn</a:t>
            </a:r>
            <a:endParaRPr lang="en-GB" sz="4400" dirty="0">
              <a:solidFill>
                <a:srgbClr val="002060"/>
              </a:solidFill>
              <a:latin typeface="Cambria" panose="02040503050406030204" pitchFamily="18" charset="0"/>
              <a:ea typeface="Cambria" panose="02040503050406030204" pitchFamily="18" charset="0"/>
            </a:endParaRPr>
          </a:p>
        </p:txBody>
      </p:sp>
      <p:sp>
        <p:nvSpPr>
          <p:cNvPr id="52" name="Cloud 51">
            <a:extLst>
              <a:ext uri="{FF2B5EF4-FFF2-40B4-BE49-F238E27FC236}">
                <a16:creationId xmlns:a16="http://schemas.microsoft.com/office/drawing/2014/main" id="{1AF47F19-EB35-B1DD-089F-5EF26DADE3CC}"/>
              </a:ext>
            </a:extLst>
          </p:cNvPr>
          <p:cNvSpPr/>
          <p:nvPr/>
        </p:nvSpPr>
        <p:spPr>
          <a:xfrm>
            <a:off x="7818121" y="1874628"/>
            <a:ext cx="3922776"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ambria" panose="02040503050406030204" pitchFamily="18" charset="0"/>
                <a:ea typeface="Cambria" panose="02040503050406030204" pitchFamily="18" charset="0"/>
              </a:rPr>
              <a:t>chuyện</a:t>
            </a:r>
            <a:r>
              <a:rPr lang="en-GB" sz="4000" dirty="0">
                <a:solidFill>
                  <a:srgbClr val="002060"/>
                </a:solidFill>
                <a:latin typeface="Cambria" panose="02040503050406030204" pitchFamily="18" charset="0"/>
                <a:ea typeface="Cambria" panose="02040503050406030204" pitchFamily="18" charset="0"/>
              </a:rPr>
              <a:t> </a:t>
            </a:r>
            <a:r>
              <a:rPr lang="en-GB" sz="4000" dirty="0" err="1">
                <a:solidFill>
                  <a:srgbClr val="002060"/>
                </a:solidFill>
                <a:latin typeface="Cambria" panose="02040503050406030204" pitchFamily="18" charset="0"/>
                <a:ea typeface="Cambria" panose="02040503050406030204" pitchFamily="18" charset="0"/>
              </a:rPr>
              <a:t>trò</a:t>
            </a:r>
            <a:endParaRPr lang="en-GB" sz="4000" dirty="0">
              <a:solidFill>
                <a:srgbClr val="002060"/>
              </a:solidFill>
              <a:latin typeface="Cambria" panose="02040503050406030204" pitchFamily="18" charset="0"/>
              <a:ea typeface="Cambria" panose="02040503050406030204" pitchFamily="18" charset="0"/>
            </a:endParaRPr>
          </a:p>
        </p:txBody>
      </p:sp>
      <p:sp>
        <p:nvSpPr>
          <p:cNvPr id="55" name="Cloud 54">
            <a:extLst>
              <a:ext uri="{FF2B5EF4-FFF2-40B4-BE49-F238E27FC236}">
                <a16:creationId xmlns:a16="http://schemas.microsoft.com/office/drawing/2014/main" id="{C4F54E70-5ECF-63C8-C090-43DCD960A237}"/>
              </a:ext>
            </a:extLst>
          </p:cNvPr>
          <p:cNvSpPr/>
          <p:nvPr/>
        </p:nvSpPr>
        <p:spPr>
          <a:xfrm>
            <a:off x="2495087" y="3163932"/>
            <a:ext cx="31193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rgbClr val="002060"/>
                </a:solidFill>
                <a:latin typeface="Cambria" panose="02040503050406030204" pitchFamily="18" charset="0"/>
                <a:ea typeface="Cambria" panose="02040503050406030204" pitchFamily="18" charset="0"/>
              </a:rPr>
              <a:t>Nê</a:t>
            </a:r>
            <a:r>
              <a:rPr lang="en-GB" sz="4400" dirty="0">
                <a:solidFill>
                  <a:srgbClr val="002060"/>
                </a:solidFill>
                <a:latin typeface="Cambria" panose="02040503050406030204" pitchFamily="18" charset="0"/>
                <a:ea typeface="Cambria" panose="02040503050406030204" pitchFamily="18" charset="0"/>
              </a:rPr>
              <a:t>-pan</a:t>
            </a:r>
          </a:p>
        </p:txBody>
      </p:sp>
      <p:sp>
        <p:nvSpPr>
          <p:cNvPr id="57" name="Cloud 56">
            <a:extLst>
              <a:ext uri="{FF2B5EF4-FFF2-40B4-BE49-F238E27FC236}">
                <a16:creationId xmlns:a16="http://schemas.microsoft.com/office/drawing/2014/main" id="{DE177FB7-8C0F-10CE-3E2E-3529F13690DC}"/>
              </a:ext>
            </a:extLst>
          </p:cNvPr>
          <p:cNvSpPr/>
          <p:nvPr/>
        </p:nvSpPr>
        <p:spPr>
          <a:xfrm>
            <a:off x="6683039" y="3145644"/>
            <a:ext cx="31193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rgbClr val="002060"/>
                </a:solidFill>
                <a:latin typeface="Cambria" panose="02040503050406030204" pitchFamily="18" charset="0"/>
                <a:ea typeface="Cambria" panose="02040503050406030204" pitchFamily="18" charset="0"/>
              </a:rPr>
              <a:t>vị</a:t>
            </a:r>
            <a:r>
              <a:rPr lang="en-GB" sz="4400" dirty="0">
                <a:solidFill>
                  <a:srgbClr val="002060"/>
                </a:solidFill>
                <a:latin typeface="Cambria" panose="02040503050406030204" pitchFamily="18" charset="0"/>
                <a:ea typeface="Cambria" panose="02040503050406030204" pitchFamily="18" charset="0"/>
              </a:rPr>
              <a:t> </a:t>
            </a:r>
            <a:r>
              <a:rPr lang="en-GB" sz="4400" dirty="0" err="1">
                <a:solidFill>
                  <a:srgbClr val="002060"/>
                </a:solidFill>
                <a:latin typeface="Cambria" panose="02040503050406030204" pitchFamily="18" charset="0"/>
                <a:ea typeface="Cambria" panose="02040503050406030204" pitchFamily="18" charset="0"/>
              </a:rPr>
              <a:t>trí</a:t>
            </a:r>
            <a:endParaRPr lang="en-GB" sz="4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03070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down)">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down)">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down)">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down)">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8" grpId="0" animBg="1"/>
      <p:bldP spid="52" grpId="0" animBg="1"/>
      <p:bldP spid="55" grpId="0" animBg="1"/>
      <p:bldP spid="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777935" y="2149522"/>
            <a:ext cx="8541503" cy="3170099"/>
          </a:xfrm>
          <a:prstGeom prst="rect">
            <a:avLst/>
          </a:prstGeom>
        </p:spPr>
        <p:txBody>
          <a:bodyPr wrap="square">
            <a:spAutoFit/>
          </a:bodyPr>
          <a:lstStyle/>
          <a:p>
            <a:pPr indent="361950" algn="just"/>
            <a:r>
              <a:rPr lang="vi-VN" sz="4000" i="1" dirty="0">
                <a:solidFill>
                  <a:schemeClr val="accent5">
                    <a:lumMod val="75000"/>
                  </a:schemeClr>
                </a:solidFill>
                <a:latin typeface="Cambria" panose="02040503050406030204" pitchFamily="18" charset="0"/>
                <a:ea typeface="Cambria" panose="02040503050406030204" pitchFamily="18" charset="0"/>
              </a:rPr>
              <a:t>Vì vậy,/ để giữ gìn và phát huy tinh thần học tập cho cả gia đình,/ ông yêu cầu mỗi ngày/ ai cũng phải học được kiến thức mới,/ rồi trao đổi với nhau sau bữa tối.//</a:t>
            </a:r>
            <a:endParaRPr lang="en-GB" sz="4000" dirty="0">
              <a:solidFill>
                <a:schemeClr val="accent5">
                  <a:lumMod val="75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A17227B3-F6E8-1A1A-5BA7-6607F192FEEB}"/>
              </a:ext>
            </a:extLst>
          </p:cNvPr>
          <p:cNvPicPr>
            <a:picLocks noChangeAspect="1"/>
          </p:cNvPicPr>
          <p:nvPr/>
        </p:nvPicPr>
        <p:blipFill>
          <a:blip r:embed="rId2"/>
          <a:stretch>
            <a:fillRect/>
          </a:stretch>
        </p:blipFill>
        <p:spPr>
          <a:xfrm>
            <a:off x="3440967" y="402288"/>
            <a:ext cx="5182049" cy="1097375"/>
          </a:xfrm>
          <a:prstGeom prst="rect">
            <a:avLst/>
          </a:prstGeom>
        </p:spPr>
      </p:pic>
    </p:spTree>
    <p:extLst>
      <p:ext uri="{BB962C8B-B14F-4D97-AF65-F5344CB8AC3E}">
        <p14:creationId xmlns:p14="http://schemas.microsoft.com/office/powerpoint/2010/main" val="669037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311819" y="3144483"/>
            <a:ext cx="5624645" cy="3530311"/>
          </a:xfrm>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693" y="336332"/>
                  <a:pt x="295452" y="53736"/>
                  <a:pt x="588397" y="0"/>
                </a:cubicBezTo>
                <a:cubicBezTo>
                  <a:pt x="2339160" y="73024"/>
                  <a:pt x="4511691" y="103427"/>
                  <a:pt x="5036248" y="0"/>
                </a:cubicBezTo>
                <a:cubicBezTo>
                  <a:pt x="5350506" y="-73689"/>
                  <a:pt x="5553422" y="241891"/>
                  <a:pt x="5624645" y="588397"/>
                </a:cubicBezTo>
                <a:cubicBezTo>
                  <a:pt x="5773087" y="1017556"/>
                  <a:pt x="5471420" y="1863489"/>
                  <a:pt x="5624645" y="2941914"/>
                </a:cubicBezTo>
                <a:cubicBezTo>
                  <a:pt x="5635480" y="3211885"/>
                  <a:pt x="5327272" y="3492264"/>
                  <a:pt x="5036248" y="3530311"/>
                </a:cubicBezTo>
                <a:cubicBezTo>
                  <a:pt x="3204987" y="3583225"/>
                  <a:pt x="1272991" y="3490961"/>
                  <a:pt x="588397" y="3530311"/>
                </a:cubicBezTo>
                <a:cubicBezTo>
                  <a:pt x="307120" y="3525372"/>
                  <a:pt x="-113042" y="3289230"/>
                  <a:pt x="0" y="2941914"/>
                </a:cubicBezTo>
                <a:cubicBezTo>
                  <a:pt x="55834" y="2556198"/>
                  <a:pt x="-43573" y="1205510"/>
                  <a:pt x="0" y="588397"/>
                </a:cubicBezTo>
                <a:close/>
              </a:path>
              <a:path w="5624645" h="3530311" stroke="0" extrusionOk="0">
                <a:moveTo>
                  <a:pt x="0" y="588397"/>
                </a:moveTo>
                <a:cubicBezTo>
                  <a:pt x="31185" y="301674"/>
                  <a:pt x="283510" y="32258"/>
                  <a:pt x="588397" y="0"/>
                </a:cubicBezTo>
                <a:cubicBezTo>
                  <a:pt x="1208975" y="-176461"/>
                  <a:pt x="3347866" y="-49941"/>
                  <a:pt x="5036248" y="0"/>
                </a:cubicBezTo>
                <a:cubicBezTo>
                  <a:pt x="5312480" y="-19977"/>
                  <a:pt x="5657087" y="233558"/>
                  <a:pt x="5624645" y="588397"/>
                </a:cubicBezTo>
                <a:cubicBezTo>
                  <a:pt x="5749886" y="1423802"/>
                  <a:pt x="5733509" y="2219830"/>
                  <a:pt x="5624645" y="2941914"/>
                </a:cubicBezTo>
                <a:cubicBezTo>
                  <a:pt x="5600351" y="3258877"/>
                  <a:pt x="5338971" y="3523471"/>
                  <a:pt x="5036248" y="3530311"/>
                </a:cubicBezTo>
                <a:cubicBezTo>
                  <a:pt x="4434899" y="3299436"/>
                  <a:pt x="1091317" y="3651555"/>
                  <a:pt x="588397" y="3530311"/>
                </a:cubicBezTo>
                <a:cubicBezTo>
                  <a:pt x="229486" y="3556071"/>
                  <a:pt x="-19861" y="3241673"/>
                  <a:pt x="0" y="2941914"/>
                </a:cubicBezTo>
                <a:cubicBezTo>
                  <a:pt x="33986" y="2413941"/>
                  <a:pt x="57959" y="1037946"/>
                  <a:pt x="0" y="588397"/>
                </a:cubicBezTo>
                <a:close/>
              </a:path>
              <a:path w="5624645" h="3530311" fill="none" stroke="0" extrusionOk="0">
                <a:moveTo>
                  <a:pt x="0" y="588397"/>
                </a:moveTo>
                <a:cubicBezTo>
                  <a:pt x="21760" y="333535"/>
                  <a:pt x="284633" y="41658"/>
                  <a:pt x="588397" y="0"/>
                </a:cubicBezTo>
                <a:cubicBezTo>
                  <a:pt x="2401077" y="107262"/>
                  <a:pt x="4473242" y="84471"/>
                  <a:pt x="5036248" y="0"/>
                </a:cubicBezTo>
                <a:cubicBezTo>
                  <a:pt x="5328456" y="-50844"/>
                  <a:pt x="5586824" y="203892"/>
                  <a:pt x="5624645" y="588397"/>
                </a:cubicBezTo>
                <a:cubicBezTo>
                  <a:pt x="5740596" y="972914"/>
                  <a:pt x="5598231" y="1714626"/>
                  <a:pt x="5624645" y="2941914"/>
                </a:cubicBezTo>
                <a:cubicBezTo>
                  <a:pt x="5583403" y="3251188"/>
                  <a:pt x="5323037" y="3500839"/>
                  <a:pt x="5036248" y="3530311"/>
                </a:cubicBezTo>
                <a:cubicBezTo>
                  <a:pt x="3113791" y="3452545"/>
                  <a:pt x="1211081" y="3481467"/>
                  <a:pt x="588397" y="3530311"/>
                </a:cubicBezTo>
                <a:cubicBezTo>
                  <a:pt x="256346" y="3525934"/>
                  <a:pt x="-93993" y="3265752"/>
                  <a:pt x="0" y="2941914"/>
                </a:cubicBezTo>
                <a:cubicBezTo>
                  <a:pt x="33867" y="2625387"/>
                  <a:pt x="-23008" y="1328715"/>
                  <a:pt x="0" y="58839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56991" y="3498515"/>
            <a:ext cx="5354272" cy="2792482"/>
          </a:xfrm>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 name="connsiteX0" fmla="*/ 0 w 5354272"/>
              <a:gd name="connsiteY0" fmla="*/ 465423 h 2792482"/>
              <a:gd name="connsiteX1" fmla="*/ 465423 w 5354272"/>
              <a:gd name="connsiteY1" fmla="*/ 0 h 2792482"/>
              <a:gd name="connsiteX2" fmla="*/ 1185810 w 5354272"/>
              <a:gd name="connsiteY2" fmla="*/ 0 h 2792482"/>
              <a:gd name="connsiteX3" fmla="*/ 1685025 w 5354272"/>
              <a:gd name="connsiteY3" fmla="*/ 0 h 2792482"/>
              <a:gd name="connsiteX4" fmla="*/ 2361177 w 5354272"/>
              <a:gd name="connsiteY4" fmla="*/ 0 h 2792482"/>
              <a:gd name="connsiteX5" fmla="*/ 2904626 w 5354272"/>
              <a:gd name="connsiteY5" fmla="*/ 0 h 2792482"/>
              <a:gd name="connsiteX6" fmla="*/ 3625013 w 5354272"/>
              <a:gd name="connsiteY6" fmla="*/ 0 h 2792482"/>
              <a:gd name="connsiteX7" fmla="*/ 4345400 w 5354272"/>
              <a:gd name="connsiteY7" fmla="*/ 0 h 2792482"/>
              <a:gd name="connsiteX8" fmla="*/ 4888849 w 5354272"/>
              <a:gd name="connsiteY8" fmla="*/ 0 h 2792482"/>
              <a:gd name="connsiteX9" fmla="*/ 5354272 w 5354272"/>
              <a:gd name="connsiteY9" fmla="*/ 465423 h 2792482"/>
              <a:gd name="connsiteX10" fmla="*/ 5354272 w 5354272"/>
              <a:gd name="connsiteY10" fmla="*/ 1104585 h 2792482"/>
              <a:gd name="connsiteX11" fmla="*/ 5354272 w 5354272"/>
              <a:gd name="connsiteY11" fmla="*/ 1706514 h 2792482"/>
              <a:gd name="connsiteX12" fmla="*/ 5354272 w 5354272"/>
              <a:gd name="connsiteY12" fmla="*/ 2327059 h 2792482"/>
              <a:gd name="connsiteX13" fmla="*/ 4888849 w 5354272"/>
              <a:gd name="connsiteY13" fmla="*/ 2792482 h 2792482"/>
              <a:gd name="connsiteX14" fmla="*/ 4301165 w 5354272"/>
              <a:gd name="connsiteY14" fmla="*/ 2792482 h 2792482"/>
              <a:gd name="connsiteX15" fmla="*/ 3669247 w 5354272"/>
              <a:gd name="connsiteY15" fmla="*/ 2792482 h 2792482"/>
              <a:gd name="connsiteX16" fmla="*/ 2993095 w 5354272"/>
              <a:gd name="connsiteY16" fmla="*/ 2792482 h 2792482"/>
              <a:gd name="connsiteX17" fmla="*/ 2361177 w 5354272"/>
              <a:gd name="connsiteY17" fmla="*/ 2792482 h 2792482"/>
              <a:gd name="connsiteX18" fmla="*/ 1773493 w 5354272"/>
              <a:gd name="connsiteY18" fmla="*/ 2792482 h 2792482"/>
              <a:gd name="connsiteX19" fmla="*/ 1274278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669281 h 2792482"/>
              <a:gd name="connsiteX23" fmla="*/ 0 w 5354272"/>
              <a:gd name="connsiteY23" fmla="*/ 1011503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30931" y="164804"/>
                  <a:pt x="214398" y="24460"/>
                  <a:pt x="465423" y="0"/>
                </a:cubicBezTo>
                <a:cubicBezTo>
                  <a:pt x="613856" y="42612"/>
                  <a:pt x="822797" y="-10375"/>
                  <a:pt x="964638" y="0"/>
                </a:cubicBezTo>
                <a:cubicBezTo>
                  <a:pt x="1095827" y="-3495"/>
                  <a:pt x="1353936" y="1599"/>
                  <a:pt x="1596556" y="0"/>
                </a:cubicBezTo>
                <a:cubicBezTo>
                  <a:pt x="1836360" y="-2555"/>
                  <a:pt x="1974582" y="13037"/>
                  <a:pt x="2095771" y="0"/>
                </a:cubicBezTo>
                <a:cubicBezTo>
                  <a:pt x="2288347" y="9124"/>
                  <a:pt x="2478226" y="-503"/>
                  <a:pt x="2727689" y="0"/>
                </a:cubicBezTo>
                <a:cubicBezTo>
                  <a:pt x="2978966" y="-30887"/>
                  <a:pt x="3296503" y="-5207"/>
                  <a:pt x="3448076" y="0"/>
                </a:cubicBezTo>
                <a:cubicBezTo>
                  <a:pt x="3571611" y="-15043"/>
                  <a:pt x="3868120" y="-71957"/>
                  <a:pt x="4079994" y="0"/>
                </a:cubicBezTo>
                <a:cubicBezTo>
                  <a:pt x="4239963" y="38442"/>
                  <a:pt x="4653408" y="-15852"/>
                  <a:pt x="4888849" y="0"/>
                </a:cubicBezTo>
                <a:cubicBezTo>
                  <a:pt x="5207665" y="40167"/>
                  <a:pt x="5352886" y="264570"/>
                  <a:pt x="5354272" y="465423"/>
                </a:cubicBezTo>
                <a:cubicBezTo>
                  <a:pt x="5367828" y="703940"/>
                  <a:pt x="5323411" y="915319"/>
                  <a:pt x="5354272" y="1067352"/>
                </a:cubicBezTo>
                <a:cubicBezTo>
                  <a:pt x="5375190" y="1209656"/>
                  <a:pt x="5361669" y="1478325"/>
                  <a:pt x="5354272" y="1632048"/>
                </a:cubicBezTo>
                <a:cubicBezTo>
                  <a:pt x="5304967" y="1743125"/>
                  <a:pt x="5335203" y="2118082"/>
                  <a:pt x="5354272" y="2327059"/>
                </a:cubicBezTo>
                <a:cubicBezTo>
                  <a:pt x="5331869" y="2525543"/>
                  <a:pt x="5218918" y="2815667"/>
                  <a:pt x="4888849" y="2792482"/>
                </a:cubicBezTo>
                <a:cubicBezTo>
                  <a:pt x="4609444" y="2776078"/>
                  <a:pt x="4400384" y="2800823"/>
                  <a:pt x="4256931" y="2792482"/>
                </a:cubicBezTo>
                <a:cubicBezTo>
                  <a:pt x="4102003" y="2797550"/>
                  <a:pt x="3949997" y="2827686"/>
                  <a:pt x="3713482" y="2792482"/>
                </a:cubicBezTo>
                <a:cubicBezTo>
                  <a:pt x="3453484" y="2812459"/>
                  <a:pt x="3338558" y="2788568"/>
                  <a:pt x="3170032" y="2792482"/>
                </a:cubicBezTo>
                <a:cubicBezTo>
                  <a:pt x="3003722" y="2800459"/>
                  <a:pt x="2677129" y="2784012"/>
                  <a:pt x="2538114" y="2792482"/>
                </a:cubicBezTo>
                <a:cubicBezTo>
                  <a:pt x="2440476" y="2789277"/>
                  <a:pt x="2045637" y="2789926"/>
                  <a:pt x="1817728" y="2792482"/>
                </a:cubicBezTo>
                <a:cubicBezTo>
                  <a:pt x="1578936" y="2800037"/>
                  <a:pt x="1493786" y="2785980"/>
                  <a:pt x="1318512" y="2792482"/>
                </a:cubicBezTo>
                <a:cubicBezTo>
                  <a:pt x="1145028" y="2779430"/>
                  <a:pt x="646404" y="2867760"/>
                  <a:pt x="465423" y="2792482"/>
                </a:cubicBezTo>
                <a:cubicBezTo>
                  <a:pt x="147925" y="2819620"/>
                  <a:pt x="-18655" y="2627597"/>
                  <a:pt x="0" y="2327059"/>
                </a:cubicBezTo>
                <a:cubicBezTo>
                  <a:pt x="-15073" y="2176938"/>
                  <a:pt x="48222" y="2003711"/>
                  <a:pt x="0" y="1725130"/>
                </a:cubicBezTo>
                <a:cubicBezTo>
                  <a:pt x="-26804" y="1437266"/>
                  <a:pt x="-8609" y="1376358"/>
                  <a:pt x="0" y="1123201"/>
                </a:cubicBezTo>
                <a:cubicBezTo>
                  <a:pt x="-24779" y="863141"/>
                  <a:pt x="-13071" y="685501"/>
                  <a:pt x="0" y="465423"/>
                </a:cubicBezTo>
                <a:close/>
              </a:path>
              <a:path w="5354272" h="2792482" stroke="0" extrusionOk="0">
                <a:moveTo>
                  <a:pt x="0" y="465423"/>
                </a:moveTo>
                <a:cubicBezTo>
                  <a:pt x="-27662" y="175184"/>
                  <a:pt x="187459" y="25341"/>
                  <a:pt x="465423" y="0"/>
                </a:cubicBezTo>
                <a:cubicBezTo>
                  <a:pt x="676588" y="-40865"/>
                  <a:pt x="898404" y="-16089"/>
                  <a:pt x="1185810" y="0"/>
                </a:cubicBezTo>
                <a:cubicBezTo>
                  <a:pt x="1461393" y="25936"/>
                  <a:pt x="1518652" y="17868"/>
                  <a:pt x="1685025" y="0"/>
                </a:cubicBezTo>
                <a:cubicBezTo>
                  <a:pt x="1847577" y="-19543"/>
                  <a:pt x="2073019" y="49827"/>
                  <a:pt x="2361177" y="0"/>
                </a:cubicBezTo>
                <a:cubicBezTo>
                  <a:pt x="2632274" y="-6771"/>
                  <a:pt x="2735335" y="-9731"/>
                  <a:pt x="2904626" y="0"/>
                </a:cubicBezTo>
                <a:cubicBezTo>
                  <a:pt x="3040588" y="37681"/>
                  <a:pt x="3445735" y="-22261"/>
                  <a:pt x="3625013" y="0"/>
                </a:cubicBezTo>
                <a:cubicBezTo>
                  <a:pt x="3809545" y="23724"/>
                  <a:pt x="4156269" y="-66019"/>
                  <a:pt x="4345400" y="0"/>
                </a:cubicBezTo>
                <a:cubicBezTo>
                  <a:pt x="4547659" y="38118"/>
                  <a:pt x="4608679" y="-9167"/>
                  <a:pt x="4888849" y="0"/>
                </a:cubicBezTo>
                <a:cubicBezTo>
                  <a:pt x="5126976" y="32633"/>
                  <a:pt x="5352035" y="184500"/>
                  <a:pt x="5354272" y="465423"/>
                </a:cubicBezTo>
                <a:cubicBezTo>
                  <a:pt x="5337879" y="587055"/>
                  <a:pt x="5348829" y="812452"/>
                  <a:pt x="5354272" y="1104585"/>
                </a:cubicBezTo>
                <a:cubicBezTo>
                  <a:pt x="5336431" y="1401928"/>
                  <a:pt x="5341465" y="1411138"/>
                  <a:pt x="5354272" y="1706514"/>
                </a:cubicBezTo>
                <a:cubicBezTo>
                  <a:pt x="5352732" y="2002015"/>
                  <a:pt x="5355665" y="2218477"/>
                  <a:pt x="5354272" y="2327059"/>
                </a:cubicBezTo>
                <a:cubicBezTo>
                  <a:pt x="5370847" y="2615690"/>
                  <a:pt x="5181388" y="2779340"/>
                  <a:pt x="4888849" y="2792482"/>
                </a:cubicBezTo>
                <a:cubicBezTo>
                  <a:pt x="4660794" y="2763597"/>
                  <a:pt x="4471885" y="2776003"/>
                  <a:pt x="4301165" y="2792482"/>
                </a:cubicBezTo>
                <a:cubicBezTo>
                  <a:pt x="4154366" y="2799924"/>
                  <a:pt x="3969450" y="2805145"/>
                  <a:pt x="3669247" y="2792482"/>
                </a:cubicBezTo>
                <a:cubicBezTo>
                  <a:pt x="3338483" y="2790286"/>
                  <a:pt x="3209568" y="2806102"/>
                  <a:pt x="2993095" y="2792482"/>
                </a:cubicBezTo>
                <a:cubicBezTo>
                  <a:pt x="2767004" y="2792844"/>
                  <a:pt x="2670363" y="2784761"/>
                  <a:pt x="2361177" y="2792482"/>
                </a:cubicBezTo>
                <a:cubicBezTo>
                  <a:pt x="2084130" y="2772359"/>
                  <a:pt x="1906976" y="2784645"/>
                  <a:pt x="1773493" y="2792482"/>
                </a:cubicBezTo>
                <a:cubicBezTo>
                  <a:pt x="1669842" y="2807050"/>
                  <a:pt x="1448182" y="2829651"/>
                  <a:pt x="1274278" y="2792482"/>
                </a:cubicBezTo>
                <a:cubicBezTo>
                  <a:pt x="1128122" y="2776198"/>
                  <a:pt x="693121" y="2816583"/>
                  <a:pt x="465423" y="2792482"/>
                </a:cubicBezTo>
                <a:cubicBezTo>
                  <a:pt x="170428" y="2808201"/>
                  <a:pt x="58234" y="2590112"/>
                  <a:pt x="0" y="2327059"/>
                </a:cubicBezTo>
                <a:cubicBezTo>
                  <a:pt x="36520" y="2156362"/>
                  <a:pt x="-22613" y="1945936"/>
                  <a:pt x="0" y="1669281"/>
                </a:cubicBezTo>
                <a:cubicBezTo>
                  <a:pt x="18154" y="1394601"/>
                  <a:pt x="-42233" y="1240619"/>
                  <a:pt x="0" y="1011503"/>
                </a:cubicBezTo>
                <a:cubicBezTo>
                  <a:pt x="31416" y="771612"/>
                  <a:pt x="-28059" y="747787"/>
                  <a:pt x="0" y="465423"/>
                </a:cubicBezTo>
                <a:close/>
              </a:path>
              <a:path w="5354272" h="2792482" fill="none" stroke="0" extrusionOk="0">
                <a:moveTo>
                  <a:pt x="0" y="465423"/>
                </a:moveTo>
                <a:cubicBezTo>
                  <a:pt x="60759" y="195410"/>
                  <a:pt x="212280" y="52184"/>
                  <a:pt x="465423" y="0"/>
                </a:cubicBezTo>
                <a:cubicBezTo>
                  <a:pt x="601805" y="23955"/>
                  <a:pt x="833513" y="-14372"/>
                  <a:pt x="964638" y="0"/>
                </a:cubicBezTo>
                <a:cubicBezTo>
                  <a:pt x="1069736" y="7941"/>
                  <a:pt x="1357133" y="-1313"/>
                  <a:pt x="1596556" y="0"/>
                </a:cubicBezTo>
                <a:cubicBezTo>
                  <a:pt x="1854388" y="-19495"/>
                  <a:pt x="1977213" y="-17297"/>
                  <a:pt x="2095771" y="0"/>
                </a:cubicBezTo>
                <a:cubicBezTo>
                  <a:pt x="2217835" y="7812"/>
                  <a:pt x="2468343" y="13762"/>
                  <a:pt x="2727689" y="0"/>
                </a:cubicBezTo>
                <a:cubicBezTo>
                  <a:pt x="2960550" y="-28424"/>
                  <a:pt x="3290696" y="3533"/>
                  <a:pt x="3448076" y="0"/>
                </a:cubicBezTo>
                <a:cubicBezTo>
                  <a:pt x="3587461" y="968"/>
                  <a:pt x="3861128" y="-31028"/>
                  <a:pt x="4079994" y="0"/>
                </a:cubicBezTo>
                <a:cubicBezTo>
                  <a:pt x="4276520" y="38278"/>
                  <a:pt x="4648303" y="42227"/>
                  <a:pt x="4888849" y="0"/>
                </a:cubicBezTo>
                <a:cubicBezTo>
                  <a:pt x="5163059" y="57996"/>
                  <a:pt x="5364987" y="292399"/>
                  <a:pt x="5354272" y="465423"/>
                </a:cubicBezTo>
                <a:cubicBezTo>
                  <a:pt x="5360927" y="713030"/>
                  <a:pt x="5358057" y="918387"/>
                  <a:pt x="5354272" y="1067352"/>
                </a:cubicBezTo>
                <a:cubicBezTo>
                  <a:pt x="5352696" y="1214422"/>
                  <a:pt x="5354850" y="1483593"/>
                  <a:pt x="5354272" y="1632048"/>
                </a:cubicBezTo>
                <a:cubicBezTo>
                  <a:pt x="5360996" y="1789159"/>
                  <a:pt x="5327585" y="2138167"/>
                  <a:pt x="5354272" y="2327059"/>
                </a:cubicBezTo>
                <a:cubicBezTo>
                  <a:pt x="5353610" y="2530011"/>
                  <a:pt x="5171311" y="2756566"/>
                  <a:pt x="4888849" y="2792482"/>
                </a:cubicBezTo>
                <a:cubicBezTo>
                  <a:pt x="4635760" y="2778092"/>
                  <a:pt x="4418343" y="2802202"/>
                  <a:pt x="4256931" y="2792482"/>
                </a:cubicBezTo>
                <a:cubicBezTo>
                  <a:pt x="4104710" y="2802847"/>
                  <a:pt x="3930389" y="2804460"/>
                  <a:pt x="3713482" y="2792482"/>
                </a:cubicBezTo>
                <a:cubicBezTo>
                  <a:pt x="3477402" y="2767320"/>
                  <a:pt x="3317649" y="2790086"/>
                  <a:pt x="3170032" y="2792482"/>
                </a:cubicBezTo>
                <a:cubicBezTo>
                  <a:pt x="3018964" y="2796166"/>
                  <a:pt x="2677558" y="2754072"/>
                  <a:pt x="2538114" y="2792482"/>
                </a:cubicBezTo>
                <a:cubicBezTo>
                  <a:pt x="2400046" y="2751062"/>
                  <a:pt x="2085226" y="2833008"/>
                  <a:pt x="1817728" y="2792482"/>
                </a:cubicBezTo>
                <a:cubicBezTo>
                  <a:pt x="1560718" y="2781630"/>
                  <a:pt x="1503205" y="2788123"/>
                  <a:pt x="1318512" y="2792482"/>
                </a:cubicBezTo>
                <a:cubicBezTo>
                  <a:pt x="1195760" y="2794694"/>
                  <a:pt x="678225" y="2835559"/>
                  <a:pt x="465423" y="2792482"/>
                </a:cubicBezTo>
                <a:cubicBezTo>
                  <a:pt x="190723" y="2777404"/>
                  <a:pt x="-28472" y="2578797"/>
                  <a:pt x="0" y="2327059"/>
                </a:cubicBezTo>
                <a:cubicBezTo>
                  <a:pt x="23790" y="2146120"/>
                  <a:pt x="20941" y="2036985"/>
                  <a:pt x="0" y="1725130"/>
                </a:cubicBezTo>
                <a:cubicBezTo>
                  <a:pt x="-20343" y="1434845"/>
                  <a:pt x="-6887" y="1376012"/>
                  <a:pt x="0" y="1123201"/>
                </a:cubicBezTo>
                <a:cubicBezTo>
                  <a:pt x="6169" y="852092"/>
                  <a:pt x="-28850" y="671402"/>
                  <a:pt x="0" y="465423"/>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38102" y="2687154"/>
            <a:ext cx="2340475" cy="855129"/>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defTabSz="912114"/>
              <a:r>
                <a:rPr lang="en-US" sz="3990" b="1" dirty="0" err="1">
                  <a:ln>
                    <a:solidFill>
                      <a:srgbClr val="ED7D31">
                        <a:lumMod val="50000"/>
                      </a:srgbClr>
                    </a:solidFill>
                  </a:ln>
                  <a:solidFill>
                    <a:srgbClr val="FF0066"/>
                  </a:solidFill>
                  <a:latin typeface="Calibri"/>
                </a:rPr>
                <a:t>Yêu</a:t>
              </a:r>
              <a:r>
                <a:rPr lang="en-US" sz="3990" b="1" dirty="0">
                  <a:ln>
                    <a:solidFill>
                      <a:srgbClr val="ED7D31">
                        <a:lumMod val="50000"/>
                      </a:srgbClr>
                    </a:solidFill>
                  </a:ln>
                  <a:solidFill>
                    <a:srgbClr val="FF0066"/>
                  </a:solidFill>
                  <a:latin typeface="Calibri"/>
                </a:rPr>
                <a:t> </a:t>
              </a:r>
              <a:r>
                <a:rPr lang="en-US" sz="3990" b="1" dirty="0" err="1">
                  <a:ln>
                    <a:solidFill>
                      <a:srgbClr val="ED7D31">
                        <a:lumMod val="50000"/>
                      </a:srgbClr>
                    </a:solidFill>
                  </a:ln>
                  <a:solidFill>
                    <a:srgbClr val="FF0066"/>
                  </a:solidFill>
                  <a:latin typeface="Calibri"/>
                </a:rPr>
                <a:t>cầu</a:t>
              </a:r>
              <a:endParaRPr lang="en-US" sz="3990" b="1" dirty="0">
                <a:ln>
                  <a:solidFill>
                    <a:srgbClr val="ED7D31">
                      <a:lumMod val="50000"/>
                    </a:srgbClr>
                  </a:solidFill>
                </a:ln>
                <a:solidFill>
                  <a:srgbClr val="FF0066"/>
                </a:solidFill>
                <a:latin typeface="Calibri"/>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73153" y="3499535"/>
            <a:ext cx="5361458" cy="2493283"/>
          </a:xfrm>
          <a:prstGeom prst="rect">
            <a:avLst/>
          </a:prstGeom>
          <a:noFill/>
        </p:spPr>
        <p:txBody>
          <a:bodyPr wrap="square" rtlCol="0">
            <a:spAutoFit/>
          </a:bodyPr>
          <a:lstStyle/>
          <a:p>
            <a:pPr defTabSz="912114">
              <a:lnSpc>
                <a:spcPct val="150000"/>
              </a:lnSpc>
            </a:pPr>
            <a:r>
              <a:rPr lang="en-US" sz="3591" dirty="0" err="1">
                <a:solidFill>
                  <a:prstClr val="black"/>
                </a:solidFill>
                <a:latin typeface="Calibri"/>
              </a:rPr>
              <a:t>Phân</a:t>
            </a:r>
            <a:r>
              <a:rPr lang="en-US" sz="3591" dirty="0">
                <a:solidFill>
                  <a:prstClr val="black"/>
                </a:solidFill>
                <a:latin typeface="Calibri"/>
              </a:rPr>
              <a:t> </a:t>
            </a:r>
            <a:r>
              <a:rPr lang="en-US" sz="3591" dirty="0" err="1">
                <a:solidFill>
                  <a:prstClr val="black"/>
                </a:solidFill>
                <a:latin typeface="Calibri"/>
              </a:rPr>
              <a:t>công</a:t>
            </a:r>
            <a:r>
              <a:rPr lang="en-US" sz="3591" dirty="0">
                <a:solidFill>
                  <a:prstClr val="black"/>
                </a:solidFill>
                <a:latin typeface="Calibri"/>
              </a:rPr>
              <a:t> </a:t>
            </a:r>
            <a:r>
              <a:rPr lang="en-US" sz="3591" dirty="0" err="1">
                <a:solidFill>
                  <a:prstClr val="black"/>
                </a:solidFill>
                <a:latin typeface="Calibri"/>
              </a:rPr>
              <a:t>đọc</a:t>
            </a:r>
            <a:r>
              <a:rPr lang="en-US" sz="3591" dirty="0">
                <a:solidFill>
                  <a:prstClr val="black"/>
                </a:solidFill>
                <a:latin typeface="Calibri"/>
              </a:rPr>
              <a:t> </a:t>
            </a:r>
            <a:r>
              <a:rPr lang="en-US" sz="3591" dirty="0" err="1">
                <a:solidFill>
                  <a:prstClr val="black"/>
                </a:solidFill>
                <a:latin typeface="Calibri"/>
              </a:rPr>
              <a:t>theo</a:t>
            </a:r>
            <a:r>
              <a:rPr lang="en-US" sz="3591" dirty="0">
                <a:solidFill>
                  <a:prstClr val="black"/>
                </a:solidFill>
                <a:latin typeface="Calibri"/>
              </a:rPr>
              <a:t> </a:t>
            </a:r>
            <a:r>
              <a:rPr lang="en-US" sz="3591" dirty="0" err="1">
                <a:solidFill>
                  <a:prstClr val="black"/>
                </a:solidFill>
                <a:latin typeface="Calibri"/>
              </a:rPr>
              <a:t>đoạn</a:t>
            </a:r>
            <a:r>
              <a:rPr lang="en-US" sz="3591" dirty="0">
                <a:solidFill>
                  <a:prstClr val="black"/>
                </a:solidFill>
                <a:latin typeface="Calibri"/>
              </a:rPr>
              <a:t>.</a:t>
            </a:r>
          </a:p>
          <a:p>
            <a:pPr defTabSz="912114">
              <a:lnSpc>
                <a:spcPct val="150000"/>
              </a:lnSpc>
            </a:pPr>
            <a:r>
              <a:rPr lang="en-US" sz="3591" dirty="0" err="1">
                <a:solidFill>
                  <a:prstClr val="black"/>
                </a:solidFill>
                <a:latin typeface="Calibri"/>
              </a:rPr>
              <a:t>Tất</a:t>
            </a:r>
            <a:r>
              <a:rPr lang="en-US" sz="3591" dirty="0">
                <a:solidFill>
                  <a:prstClr val="black"/>
                </a:solidFill>
                <a:latin typeface="Calibri"/>
              </a:rPr>
              <a:t> </a:t>
            </a:r>
            <a:r>
              <a:rPr lang="en-US" sz="3591" dirty="0" err="1">
                <a:solidFill>
                  <a:prstClr val="black"/>
                </a:solidFill>
                <a:latin typeface="Calibri"/>
              </a:rPr>
              <a:t>cả</a:t>
            </a:r>
            <a:r>
              <a:rPr lang="en-US" sz="3591" dirty="0">
                <a:solidFill>
                  <a:prstClr val="black"/>
                </a:solidFill>
                <a:latin typeface="Calibri"/>
              </a:rPr>
              <a:t> </a:t>
            </a:r>
            <a:r>
              <a:rPr lang="en-US" sz="3591" dirty="0" err="1">
                <a:solidFill>
                  <a:prstClr val="black"/>
                </a:solidFill>
                <a:latin typeface="Calibri"/>
              </a:rPr>
              <a:t>thành</a:t>
            </a:r>
            <a:r>
              <a:rPr lang="en-US" sz="3591" dirty="0">
                <a:solidFill>
                  <a:prstClr val="black"/>
                </a:solidFill>
                <a:latin typeface="Calibri"/>
              </a:rPr>
              <a:t> </a:t>
            </a:r>
            <a:r>
              <a:rPr lang="en-US" sz="3591" dirty="0" err="1">
                <a:solidFill>
                  <a:prstClr val="black"/>
                </a:solidFill>
                <a:latin typeface="Calibri"/>
              </a:rPr>
              <a:t>viên</a:t>
            </a:r>
            <a:r>
              <a:rPr lang="en-US" sz="3591" dirty="0">
                <a:solidFill>
                  <a:prstClr val="black"/>
                </a:solidFill>
                <a:latin typeface="Calibri"/>
              </a:rPr>
              <a:t> </a:t>
            </a:r>
            <a:r>
              <a:rPr lang="en-US" sz="3591" dirty="0" err="1">
                <a:solidFill>
                  <a:prstClr val="black"/>
                </a:solidFill>
                <a:latin typeface="Calibri"/>
              </a:rPr>
              <a:t>đều</a:t>
            </a:r>
            <a:r>
              <a:rPr lang="en-US" sz="3591" dirty="0">
                <a:solidFill>
                  <a:prstClr val="black"/>
                </a:solidFill>
                <a:latin typeface="Calibri"/>
              </a:rPr>
              <a:t> </a:t>
            </a:r>
            <a:r>
              <a:rPr lang="en-US" sz="3591" dirty="0" err="1">
                <a:solidFill>
                  <a:prstClr val="black"/>
                </a:solidFill>
                <a:latin typeface="Calibri"/>
              </a:rPr>
              <a:t>đọc</a:t>
            </a:r>
            <a:r>
              <a:rPr lang="en-US" sz="3591" dirty="0">
                <a:solidFill>
                  <a:prstClr val="black"/>
                </a:solidFill>
                <a:latin typeface="Calibri"/>
              </a:rPr>
              <a:t>.</a:t>
            </a:r>
          </a:p>
          <a:p>
            <a:pPr defTabSz="912114">
              <a:lnSpc>
                <a:spcPct val="150000"/>
              </a:lnSpc>
            </a:pPr>
            <a:r>
              <a:rPr lang="en-US" sz="3591" dirty="0" err="1">
                <a:solidFill>
                  <a:prstClr val="black"/>
                </a:solidFill>
                <a:latin typeface="Calibri"/>
              </a:rPr>
              <a:t>Giải</a:t>
            </a:r>
            <a:r>
              <a:rPr lang="en-US" sz="3591" dirty="0">
                <a:solidFill>
                  <a:prstClr val="black"/>
                </a:solidFill>
                <a:latin typeface="Calibri"/>
              </a:rPr>
              <a:t> </a:t>
            </a:r>
            <a:r>
              <a:rPr lang="en-US" sz="3591" dirty="0" err="1">
                <a:solidFill>
                  <a:prstClr val="black"/>
                </a:solidFill>
                <a:latin typeface="Calibri"/>
              </a:rPr>
              <a:t>nghĩa</a:t>
            </a:r>
            <a:r>
              <a:rPr lang="en-US" sz="3591" dirty="0">
                <a:solidFill>
                  <a:prstClr val="black"/>
                </a:solidFill>
                <a:latin typeface="Calibri"/>
              </a:rPr>
              <a:t> </a:t>
            </a:r>
            <a:r>
              <a:rPr lang="en-US" sz="3591" dirty="0" err="1">
                <a:solidFill>
                  <a:prstClr val="black"/>
                </a:solidFill>
                <a:latin typeface="Calibri"/>
              </a:rPr>
              <a:t>từ</a:t>
            </a:r>
            <a:r>
              <a:rPr lang="en-US" sz="3591" dirty="0">
                <a:solidFill>
                  <a:prstClr val="black"/>
                </a:solidFill>
                <a:latin typeface="Calibri"/>
              </a:rPr>
              <a:t> </a:t>
            </a:r>
            <a:r>
              <a:rPr lang="en-US" sz="3591" dirty="0" err="1">
                <a:solidFill>
                  <a:prstClr val="black"/>
                </a:solidFill>
                <a:latin typeface="Calibri"/>
              </a:rPr>
              <a:t>cùng</a:t>
            </a:r>
            <a:r>
              <a:rPr lang="en-US" sz="3591" dirty="0">
                <a:solidFill>
                  <a:prstClr val="black"/>
                </a:solidFill>
                <a:latin typeface="Calibri"/>
              </a:rPr>
              <a:t> </a:t>
            </a:r>
            <a:r>
              <a:rPr lang="en-US" sz="3591" dirty="0" err="1">
                <a:solidFill>
                  <a:prstClr val="black"/>
                </a:solidFill>
                <a:latin typeface="Calibri"/>
              </a:rPr>
              <a:t>nhau</a:t>
            </a:r>
            <a:r>
              <a:rPr lang="en-US" sz="3591" dirty="0">
                <a:solidFill>
                  <a:prstClr val="black"/>
                </a:solidFill>
                <a:latin typeface="Calibri"/>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9594" y="3716418"/>
            <a:ext cx="498566" cy="498566"/>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650" y="4555483"/>
            <a:ext cx="498566" cy="498566"/>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707" y="5394548"/>
            <a:ext cx="498566" cy="498566"/>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8398" y="3106750"/>
            <a:ext cx="5624645" cy="3530311"/>
          </a:xfrm>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693" y="336332"/>
                  <a:pt x="295452" y="53736"/>
                  <a:pt x="588397" y="0"/>
                </a:cubicBezTo>
                <a:cubicBezTo>
                  <a:pt x="2339160" y="73024"/>
                  <a:pt x="4511691" y="103427"/>
                  <a:pt x="5036248" y="0"/>
                </a:cubicBezTo>
                <a:cubicBezTo>
                  <a:pt x="5350506" y="-73689"/>
                  <a:pt x="5553422" y="241891"/>
                  <a:pt x="5624645" y="588397"/>
                </a:cubicBezTo>
                <a:cubicBezTo>
                  <a:pt x="5773087" y="1017556"/>
                  <a:pt x="5471420" y="1863489"/>
                  <a:pt x="5624645" y="2941914"/>
                </a:cubicBezTo>
                <a:cubicBezTo>
                  <a:pt x="5635480" y="3211885"/>
                  <a:pt x="5327272" y="3492264"/>
                  <a:pt x="5036248" y="3530311"/>
                </a:cubicBezTo>
                <a:cubicBezTo>
                  <a:pt x="3204987" y="3583225"/>
                  <a:pt x="1272991" y="3490961"/>
                  <a:pt x="588397" y="3530311"/>
                </a:cubicBezTo>
                <a:cubicBezTo>
                  <a:pt x="307120" y="3525372"/>
                  <a:pt x="-113042" y="3289230"/>
                  <a:pt x="0" y="2941914"/>
                </a:cubicBezTo>
                <a:cubicBezTo>
                  <a:pt x="55834" y="2556198"/>
                  <a:pt x="-43573" y="1205510"/>
                  <a:pt x="0" y="588397"/>
                </a:cubicBezTo>
                <a:close/>
              </a:path>
              <a:path w="5624645" h="3530311" stroke="0" extrusionOk="0">
                <a:moveTo>
                  <a:pt x="0" y="588397"/>
                </a:moveTo>
                <a:cubicBezTo>
                  <a:pt x="31185" y="301674"/>
                  <a:pt x="283510" y="32258"/>
                  <a:pt x="588397" y="0"/>
                </a:cubicBezTo>
                <a:cubicBezTo>
                  <a:pt x="1208975" y="-176461"/>
                  <a:pt x="3347866" y="-49941"/>
                  <a:pt x="5036248" y="0"/>
                </a:cubicBezTo>
                <a:cubicBezTo>
                  <a:pt x="5312480" y="-19977"/>
                  <a:pt x="5657087" y="233558"/>
                  <a:pt x="5624645" y="588397"/>
                </a:cubicBezTo>
                <a:cubicBezTo>
                  <a:pt x="5749886" y="1423802"/>
                  <a:pt x="5733509" y="2219830"/>
                  <a:pt x="5624645" y="2941914"/>
                </a:cubicBezTo>
                <a:cubicBezTo>
                  <a:pt x="5600351" y="3258877"/>
                  <a:pt x="5338971" y="3523471"/>
                  <a:pt x="5036248" y="3530311"/>
                </a:cubicBezTo>
                <a:cubicBezTo>
                  <a:pt x="4434899" y="3299436"/>
                  <a:pt x="1091317" y="3651555"/>
                  <a:pt x="588397" y="3530311"/>
                </a:cubicBezTo>
                <a:cubicBezTo>
                  <a:pt x="229486" y="3556071"/>
                  <a:pt x="-19861" y="3241673"/>
                  <a:pt x="0" y="2941914"/>
                </a:cubicBezTo>
                <a:cubicBezTo>
                  <a:pt x="33986" y="2413941"/>
                  <a:pt x="57959" y="1037946"/>
                  <a:pt x="0" y="588397"/>
                </a:cubicBezTo>
                <a:close/>
              </a:path>
              <a:path w="5624645" h="3530311" fill="none" stroke="0" extrusionOk="0">
                <a:moveTo>
                  <a:pt x="0" y="588397"/>
                </a:moveTo>
                <a:cubicBezTo>
                  <a:pt x="21760" y="333535"/>
                  <a:pt x="284633" y="41658"/>
                  <a:pt x="588397" y="0"/>
                </a:cubicBezTo>
                <a:cubicBezTo>
                  <a:pt x="2401077" y="107262"/>
                  <a:pt x="4473242" y="84471"/>
                  <a:pt x="5036248" y="0"/>
                </a:cubicBezTo>
                <a:cubicBezTo>
                  <a:pt x="5328456" y="-50844"/>
                  <a:pt x="5586824" y="203892"/>
                  <a:pt x="5624645" y="588397"/>
                </a:cubicBezTo>
                <a:cubicBezTo>
                  <a:pt x="5740596" y="972914"/>
                  <a:pt x="5598231" y="1714626"/>
                  <a:pt x="5624645" y="2941914"/>
                </a:cubicBezTo>
                <a:cubicBezTo>
                  <a:pt x="5583403" y="3251188"/>
                  <a:pt x="5323037" y="3500839"/>
                  <a:pt x="5036248" y="3530311"/>
                </a:cubicBezTo>
                <a:cubicBezTo>
                  <a:pt x="3113791" y="3452545"/>
                  <a:pt x="1211081" y="3481467"/>
                  <a:pt x="588397" y="3530311"/>
                </a:cubicBezTo>
                <a:cubicBezTo>
                  <a:pt x="256346" y="3525934"/>
                  <a:pt x="-93993" y="3265752"/>
                  <a:pt x="0" y="2941914"/>
                </a:cubicBezTo>
                <a:cubicBezTo>
                  <a:pt x="33867" y="2625387"/>
                  <a:pt x="-23008" y="1328715"/>
                  <a:pt x="0" y="58839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00800" y="3505200"/>
            <a:ext cx="5354272" cy="2792482"/>
          </a:xfrm>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 name="connsiteX0" fmla="*/ 0 w 5354272"/>
              <a:gd name="connsiteY0" fmla="*/ 465423 h 2792482"/>
              <a:gd name="connsiteX1" fmla="*/ 465423 w 5354272"/>
              <a:gd name="connsiteY1" fmla="*/ 0 h 2792482"/>
              <a:gd name="connsiteX2" fmla="*/ 1185810 w 5354272"/>
              <a:gd name="connsiteY2" fmla="*/ 0 h 2792482"/>
              <a:gd name="connsiteX3" fmla="*/ 1685025 w 5354272"/>
              <a:gd name="connsiteY3" fmla="*/ 0 h 2792482"/>
              <a:gd name="connsiteX4" fmla="*/ 2361177 w 5354272"/>
              <a:gd name="connsiteY4" fmla="*/ 0 h 2792482"/>
              <a:gd name="connsiteX5" fmla="*/ 2904626 w 5354272"/>
              <a:gd name="connsiteY5" fmla="*/ 0 h 2792482"/>
              <a:gd name="connsiteX6" fmla="*/ 3625013 w 5354272"/>
              <a:gd name="connsiteY6" fmla="*/ 0 h 2792482"/>
              <a:gd name="connsiteX7" fmla="*/ 4345400 w 5354272"/>
              <a:gd name="connsiteY7" fmla="*/ 0 h 2792482"/>
              <a:gd name="connsiteX8" fmla="*/ 4888849 w 5354272"/>
              <a:gd name="connsiteY8" fmla="*/ 0 h 2792482"/>
              <a:gd name="connsiteX9" fmla="*/ 5354272 w 5354272"/>
              <a:gd name="connsiteY9" fmla="*/ 465423 h 2792482"/>
              <a:gd name="connsiteX10" fmla="*/ 5354272 w 5354272"/>
              <a:gd name="connsiteY10" fmla="*/ 1104585 h 2792482"/>
              <a:gd name="connsiteX11" fmla="*/ 5354272 w 5354272"/>
              <a:gd name="connsiteY11" fmla="*/ 1706514 h 2792482"/>
              <a:gd name="connsiteX12" fmla="*/ 5354272 w 5354272"/>
              <a:gd name="connsiteY12" fmla="*/ 2327059 h 2792482"/>
              <a:gd name="connsiteX13" fmla="*/ 4888849 w 5354272"/>
              <a:gd name="connsiteY13" fmla="*/ 2792482 h 2792482"/>
              <a:gd name="connsiteX14" fmla="*/ 4301165 w 5354272"/>
              <a:gd name="connsiteY14" fmla="*/ 2792482 h 2792482"/>
              <a:gd name="connsiteX15" fmla="*/ 3669247 w 5354272"/>
              <a:gd name="connsiteY15" fmla="*/ 2792482 h 2792482"/>
              <a:gd name="connsiteX16" fmla="*/ 2993095 w 5354272"/>
              <a:gd name="connsiteY16" fmla="*/ 2792482 h 2792482"/>
              <a:gd name="connsiteX17" fmla="*/ 2361177 w 5354272"/>
              <a:gd name="connsiteY17" fmla="*/ 2792482 h 2792482"/>
              <a:gd name="connsiteX18" fmla="*/ 1773493 w 5354272"/>
              <a:gd name="connsiteY18" fmla="*/ 2792482 h 2792482"/>
              <a:gd name="connsiteX19" fmla="*/ 1274278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669281 h 2792482"/>
              <a:gd name="connsiteX23" fmla="*/ 0 w 5354272"/>
              <a:gd name="connsiteY23" fmla="*/ 1011503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30931" y="164804"/>
                  <a:pt x="214398" y="24460"/>
                  <a:pt x="465423" y="0"/>
                </a:cubicBezTo>
                <a:cubicBezTo>
                  <a:pt x="613856" y="42612"/>
                  <a:pt x="822797" y="-10375"/>
                  <a:pt x="964638" y="0"/>
                </a:cubicBezTo>
                <a:cubicBezTo>
                  <a:pt x="1095827" y="-3495"/>
                  <a:pt x="1353936" y="1599"/>
                  <a:pt x="1596556" y="0"/>
                </a:cubicBezTo>
                <a:cubicBezTo>
                  <a:pt x="1836360" y="-2555"/>
                  <a:pt x="1974582" y="13037"/>
                  <a:pt x="2095771" y="0"/>
                </a:cubicBezTo>
                <a:cubicBezTo>
                  <a:pt x="2288347" y="9124"/>
                  <a:pt x="2478226" y="-503"/>
                  <a:pt x="2727689" y="0"/>
                </a:cubicBezTo>
                <a:cubicBezTo>
                  <a:pt x="2978966" y="-30887"/>
                  <a:pt x="3296503" y="-5207"/>
                  <a:pt x="3448076" y="0"/>
                </a:cubicBezTo>
                <a:cubicBezTo>
                  <a:pt x="3571611" y="-15043"/>
                  <a:pt x="3868120" y="-71957"/>
                  <a:pt x="4079994" y="0"/>
                </a:cubicBezTo>
                <a:cubicBezTo>
                  <a:pt x="4239963" y="38442"/>
                  <a:pt x="4653408" y="-15852"/>
                  <a:pt x="4888849" y="0"/>
                </a:cubicBezTo>
                <a:cubicBezTo>
                  <a:pt x="5207665" y="40167"/>
                  <a:pt x="5352886" y="264570"/>
                  <a:pt x="5354272" y="465423"/>
                </a:cubicBezTo>
                <a:cubicBezTo>
                  <a:pt x="5367828" y="703940"/>
                  <a:pt x="5323411" y="915319"/>
                  <a:pt x="5354272" y="1067352"/>
                </a:cubicBezTo>
                <a:cubicBezTo>
                  <a:pt x="5375190" y="1209656"/>
                  <a:pt x="5361669" y="1478325"/>
                  <a:pt x="5354272" y="1632048"/>
                </a:cubicBezTo>
                <a:cubicBezTo>
                  <a:pt x="5304967" y="1743125"/>
                  <a:pt x="5335203" y="2118082"/>
                  <a:pt x="5354272" y="2327059"/>
                </a:cubicBezTo>
                <a:cubicBezTo>
                  <a:pt x="5331869" y="2525543"/>
                  <a:pt x="5218918" y="2815667"/>
                  <a:pt x="4888849" y="2792482"/>
                </a:cubicBezTo>
                <a:cubicBezTo>
                  <a:pt x="4609444" y="2776078"/>
                  <a:pt x="4400384" y="2800823"/>
                  <a:pt x="4256931" y="2792482"/>
                </a:cubicBezTo>
                <a:cubicBezTo>
                  <a:pt x="4102003" y="2797550"/>
                  <a:pt x="3949997" y="2827686"/>
                  <a:pt x="3713482" y="2792482"/>
                </a:cubicBezTo>
                <a:cubicBezTo>
                  <a:pt x="3453484" y="2812459"/>
                  <a:pt x="3338558" y="2788568"/>
                  <a:pt x="3170032" y="2792482"/>
                </a:cubicBezTo>
                <a:cubicBezTo>
                  <a:pt x="3003722" y="2800459"/>
                  <a:pt x="2677129" y="2784012"/>
                  <a:pt x="2538114" y="2792482"/>
                </a:cubicBezTo>
                <a:cubicBezTo>
                  <a:pt x="2440476" y="2789277"/>
                  <a:pt x="2045637" y="2789926"/>
                  <a:pt x="1817728" y="2792482"/>
                </a:cubicBezTo>
                <a:cubicBezTo>
                  <a:pt x="1578936" y="2800037"/>
                  <a:pt x="1493786" y="2785980"/>
                  <a:pt x="1318512" y="2792482"/>
                </a:cubicBezTo>
                <a:cubicBezTo>
                  <a:pt x="1145028" y="2779430"/>
                  <a:pt x="646404" y="2867760"/>
                  <a:pt x="465423" y="2792482"/>
                </a:cubicBezTo>
                <a:cubicBezTo>
                  <a:pt x="147925" y="2819620"/>
                  <a:pt x="-18655" y="2627597"/>
                  <a:pt x="0" y="2327059"/>
                </a:cubicBezTo>
                <a:cubicBezTo>
                  <a:pt x="-15073" y="2176938"/>
                  <a:pt x="48222" y="2003711"/>
                  <a:pt x="0" y="1725130"/>
                </a:cubicBezTo>
                <a:cubicBezTo>
                  <a:pt x="-26804" y="1437266"/>
                  <a:pt x="-8609" y="1376358"/>
                  <a:pt x="0" y="1123201"/>
                </a:cubicBezTo>
                <a:cubicBezTo>
                  <a:pt x="-24779" y="863141"/>
                  <a:pt x="-13071" y="685501"/>
                  <a:pt x="0" y="465423"/>
                </a:cubicBezTo>
                <a:close/>
              </a:path>
              <a:path w="5354272" h="2792482" stroke="0" extrusionOk="0">
                <a:moveTo>
                  <a:pt x="0" y="465423"/>
                </a:moveTo>
                <a:cubicBezTo>
                  <a:pt x="-27662" y="175184"/>
                  <a:pt x="187459" y="25341"/>
                  <a:pt x="465423" y="0"/>
                </a:cubicBezTo>
                <a:cubicBezTo>
                  <a:pt x="676588" y="-40865"/>
                  <a:pt x="898404" y="-16089"/>
                  <a:pt x="1185810" y="0"/>
                </a:cubicBezTo>
                <a:cubicBezTo>
                  <a:pt x="1461393" y="25936"/>
                  <a:pt x="1518652" y="17868"/>
                  <a:pt x="1685025" y="0"/>
                </a:cubicBezTo>
                <a:cubicBezTo>
                  <a:pt x="1847577" y="-19543"/>
                  <a:pt x="2073019" y="49827"/>
                  <a:pt x="2361177" y="0"/>
                </a:cubicBezTo>
                <a:cubicBezTo>
                  <a:pt x="2632274" y="-6771"/>
                  <a:pt x="2735335" y="-9731"/>
                  <a:pt x="2904626" y="0"/>
                </a:cubicBezTo>
                <a:cubicBezTo>
                  <a:pt x="3040588" y="37681"/>
                  <a:pt x="3445735" y="-22261"/>
                  <a:pt x="3625013" y="0"/>
                </a:cubicBezTo>
                <a:cubicBezTo>
                  <a:pt x="3809545" y="23724"/>
                  <a:pt x="4156269" y="-66019"/>
                  <a:pt x="4345400" y="0"/>
                </a:cubicBezTo>
                <a:cubicBezTo>
                  <a:pt x="4547659" y="38118"/>
                  <a:pt x="4608679" y="-9167"/>
                  <a:pt x="4888849" y="0"/>
                </a:cubicBezTo>
                <a:cubicBezTo>
                  <a:pt x="5126976" y="32633"/>
                  <a:pt x="5352035" y="184500"/>
                  <a:pt x="5354272" y="465423"/>
                </a:cubicBezTo>
                <a:cubicBezTo>
                  <a:pt x="5337879" y="587055"/>
                  <a:pt x="5348829" y="812452"/>
                  <a:pt x="5354272" y="1104585"/>
                </a:cubicBezTo>
                <a:cubicBezTo>
                  <a:pt x="5336431" y="1401928"/>
                  <a:pt x="5341465" y="1411138"/>
                  <a:pt x="5354272" y="1706514"/>
                </a:cubicBezTo>
                <a:cubicBezTo>
                  <a:pt x="5352732" y="2002015"/>
                  <a:pt x="5355665" y="2218477"/>
                  <a:pt x="5354272" y="2327059"/>
                </a:cubicBezTo>
                <a:cubicBezTo>
                  <a:pt x="5370847" y="2615690"/>
                  <a:pt x="5181388" y="2779340"/>
                  <a:pt x="4888849" y="2792482"/>
                </a:cubicBezTo>
                <a:cubicBezTo>
                  <a:pt x="4660794" y="2763597"/>
                  <a:pt x="4471885" y="2776003"/>
                  <a:pt x="4301165" y="2792482"/>
                </a:cubicBezTo>
                <a:cubicBezTo>
                  <a:pt x="4154366" y="2799924"/>
                  <a:pt x="3969450" y="2805145"/>
                  <a:pt x="3669247" y="2792482"/>
                </a:cubicBezTo>
                <a:cubicBezTo>
                  <a:pt x="3338483" y="2790286"/>
                  <a:pt x="3209568" y="2806102"/>
                  <a:pt x="2993095" y="2792482"/>
                </a:cubicBezTo>
                <a:cubicBezTo>
                  <a:pt x="2767004" y="2792844"/>
                  <a:pt x="2670363" y="2784761"/>
                  <a:pt x="2361177" y="2792482"/>
                </a:cubicBezTo>
                <a:cubicBezTo>
                  <a:pt x="2084130" y="2772359"/>
                  <a:pt x="1906976" y="2784645"/>
                  <a:pt x="1773493" y="2792482"/>
                </a:cubicBezTo>
                <a:cubicBezTo>
                  <a:pt x="1669842" y="2807050"/>
                  <a:pt x="1448182" y="2829651"/>
                  <a:pt x="1274278" y="2792482"/>
                </a:cubicBezTo>
                <a:cubicBezTo>
                  <a:pt x="1128122" y="2776198"/>
                  <a:pt x="693121" y="2816583"/>
                  <a:pt x="465423" y="2792482"/>
                </a:cubicBezTo>
                <a:cubicBezTo>
                  <a:pt x="170428" y="2808201"/>
                  <a:pt x="58234" y="2590112"/>
                  <a:pt x="0" y="2327059"/>
                </a:cubicBezTo>
                <a:cubicBezTo>
                  <a:pt x="36520" y="2156362"/>
                  <a:pt x="-22613" y="1945936"/>
                  <a:pt x="0" y="1669281"/>
                </a:cubicBezTo>
                <a:cubicBezTo>
                  <a:pt x="18154" y="1394601"/>
                  <a:pt x="-42233" y="1240619"/>
                  <a:pt x="0" y="1011503"/>
                </a:cubicBezTo>
                <a:cubicBezTo>
                  <a:pt x="31416" y="771612"/>
                  <a:pt x="-28059" y="747787"/>
                  <a:pt x="0" y="465423"/>
                </a:cubicBezTo>
                <a:close/>
              </a:path>
              <a:path w="5354272" h="2792482" fill="none" stroke="0" extrusionOk="0">
                <a:moveTo>
                  <a:pt x="0" y="465423"/>
                </a:moveTo>
                <a:cubicBezTo>
                  <a:pt x="60759" y="195410"/>
                  <a:pt x="212280" y="52184"/>
                  <a:pt x="465423" y="0"/>
                </a:cubicBezTo>
                <a:cubicBezTo>
                  <a:pt x="601805" y="23955"/>
                  <a:pt x="833513" y="-14372"/>
                  <a:pt x="964638" y="0"/>
                </a:cubicBezTo>
                <a:cubicBezTo>
                  <a:pt x="1069736" y="7941"/>
                  <a:pt x="1357133" y="-1313"/>
                  <a:pt x="1596556" y="0"/>
                </a:cubicBezTo>
                <a:cubicBezTo>
                  <a:pt x="1854388" y="-19495"/>
                  <a:pt x="1977213" y="-17297"/>
                  <a:pt x="2095771" y="0"/>
                </a:cubicBezTo>
                <a:cubicBezTo>
                  <a:pt x="2217835" y="7812"/>
                  <a:pt x="2468343" y="13762"/>
                  <a:pt x="2727689" y="0"/>
                </a:cubicBezTo>
                <a:cubicBezTo>
                  <a:pt x="2960550" y="-28424"/>
                  <a:pt x="3290696" y="3533"/>
                  <a:pt x="3448076" y="0"/>
                </a:cubicBezTo>
                <a:cubicBezTo>
                  <a:pt x="3587461" y="968"/>
                  <a:pt x="3861128" y="-31028"/>
                  <a:pt x="4079994" y="0"/>
                </a:cubicBezTo>
                <a:cubicBezTo>
                  <a:pt x="4276520" y="38278"/>
                  <a:pt x="4648303" y="42227"/>
                  <a:pt x="4888849" y="0"/>
                </a:cubicBezTo>
                <a:cubicBezTo>
                  <a:pt x="5163059" y="57996"/>
                  <a:pt x="5364987" y="292399"/>
                  <a:pt x="5354272" y="465423"/>
                </a:cubicBezTo>
                <a:cubicBezTo>
                  <a:pt x="5360927" y="713030"/>
                  <a:pt x="5358057" y="918387"/>
                  <a:pt x="5354272" y="1067352"/>
                </a:cubicBezTo>
                <a:cubicBezTo>
                  <a:pt x="5352696" y="1214422"/>
                  <a:pt x="5354850" y="1483593"/>
                  <a:pt x="5354272" y="1632048"/>
                </a:cubicBezTo>
                <a:cubicBezTo>
                  <a:pt x="5360996" y="1789159"/>
                  <a:pt x="5327585" y="2138167"/>
                  <a:pt x="5354272" y="2327059"/>
                </a:cubicBezTo>
                <a:cubicBezTo>
                  <a:pt x="5353610" y="2530011"/>
                  <a:pt x="5171311" y="2756566"/>
                  <a:pt x="4888849" y="2792482"/>
                </a:cubicBezTo>
                <a:cubicBezTo>
                  <a:pt x="4635760" y="2778092"/>
                  <a:pt x="4418343" y="2802202"/>
                  <a:pt x="4256931" y="2792482"/>
                </a:cubicBezTo>
                <a:cubicBezTo>
                  <a:pt x="4104710" y="2802847"/>
                  <a:pt x="3930389" y="2804460"/>
                  <a:pt x="3713482" y="2792482"/>
                </a:cubicBezTo>
                <a:cubicBezTo>
                  <a:pt x="3477402" y="2767320"/>
                  <a:pt x="3317649" y="2790086"/>
                  <a:pt x="3170032" y="2792482"/>
                </a:cubicBezTo>
                <a:cubicBezTo>
                  <a:pt x="3018964" y="2796166"/>
                  <a:pt x="2677558" y="2754072"/>
                  <a:pt x="2538114" y="2792482"/>
                </a:cubicBezTo>
                <a:cubicBezTo>
                  <a:pt x="2400046" y="2751062"/>
                  <a:pt x="2085226" y="2833008"/>
                  <a:pt x="1817728" y="2792482"/>
                </a:cubicBezTo>
                <a:cubicBezTo>
                  <a:pt x="1560718" y="2781630"/>
                  <a:pt x="1503205" y="2788123"/>
                  <a:pt x="1318512" y="2792482"/>
                </a:cubicBezTo>
                <a:cubicBezTo>
                  <a:pt x="1195760" y="2794694"/>
                  <a:pt x="678225" y="2835559"/>
                  <a:pt x="465423" y="2792482"/>
                </a:cubicBezTo>
                <a:cubicBezTo>
                  <a:pt x="190723" y="2777404"/>
                  <a:pt x="-28472" y="2578797"/>
                  <a:pt x="0" y="2327059"/>
                </a:cubicBezTo>
                <a:cubicBezTo>
                  <a:pt x="23790" y="2146120"/>
                  <a:pt x="20941" y="2036985"/>
                  <a:pt x="0" y="1725130"/>
                </a:cubicBezTo>
                <a:cubicBezTo>
                  <a:pt x="-20343" y="1434845"/>
                  <a:pt x="-6887" y="1376012"/>
                  <a:pt x="0" y="1123201"/>
                </a:cubicBezTo>
                <a:cubicBezTo>
                  <a:pt x="6169" y="852092"/>
                  <a:pt x="-28850" y="671402"/>
                  <a:pt x="0" y="465423"/>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079494" y="2671414"/>
            <a:ext cx="4152198" cy="855129"/>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defTabSz="912114"/>
              <a:r>
                <a:rPr lang="en-US" sz="3990" b="1">
                  <a:ln>
                    <a:solidFill>
                      <a:srgbClr val="ED7D31">
                        <a:lumMod val="50000"/>
                      </a:srgbClr>
                    </a:solidFill>
                  </a:ln>
                  <a:solidFill>
                    <a:srgbClr val="FF0066"/>
                  </a:solidFill>
                  <a:latin typeface="Calibri"/>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563904" y="3515403"/>
            <a:ext cx="5361458" cy="2493283"/>
          </a:xfrm>
          <a:prstGeom prst="rect">
            <a:avLst/>
          </a:prstGeom>
          <a:noFill/>
        </p:spPr>
        <p:txBody>
          <a:bodyPr wrap="square" rtlCol="0">
            <a:spAutoFit/>
          </a:bodyPr>
          <a:lstStyle/>
          <a:p>
            <a:pPr defTabSz="912114">
              <a:lnSpc>
                <a:spcPct val="150000"/>
              </a:lnSpc>
            </a:pPr>
            <a:r>
              <a:rPr lang="en-US" sz="3591">
                <a:solidFill>
                  <a:prstClr val="black"/>
                </a:solidFill>
                <a:latin typeface="Calibri"/>
              </a:rPr>
              <a:t>1. Đọc đúng.</a:t>
            </a:r>
          </a:p>
          <a:p>
            <a:pPr defTabSz="912114">
              <a:lnSpc>
                <a:spcPct val="150000"/>
              </a:lnSpc>
            </a:pPr>
            <a:r>
              <a:rPr lang="en-US" sz="3591">
                <a:solidFill>
                  <a:prstClr val="black"/>
                </a:solidFill>
                <a:latin typeface="Calibri"/>
              </a:rPr>
              <a:t>2. Đọc to rõ.</a:t>
            </a:r>
          </a:p>
          <a:p>
            <a:pPr defTabSz="912114">
              <a:lnSpc>
                <a:spcPct val="150000"/>
              </a:lnSpc>
            </a:pPr>
            <a:r>
              <a:rPr lang="en-US" sz="3591">
                <a:solidFill>
                  <a:prstClr val="black"/>
                </a:solidFill>
                <a:latin typeface="Calibri"/>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127431" y="3625820"/>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822631" y="4311620"/>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499031" y="5226020"/>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3147670" y="287701"/>
            <a:ext cx="9134332" cy="2335275"/>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997375" y="1569492"/>
            <a:ext cx="4485588" cy="3487250"/>
            <a:chOff x="997375" y="1569492"/>
            <a:chExt cx="4485588" cy="3487250"/>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5" y="1569492"/>
              <a:ext cx="4485588" cy="257162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241994" y="2039915"/>
              <a:ext cx="4051213" cy="1384995"/>
            </a:xfrm>
            <a:prstGeom prst="rect">
              <a:avLst/>
            </a:prstGeom>
          </p:spPr>
          <p:txBody>
            <a:bodyPr wrap="square">
              <a:spAutoFit/>
            </a:bodyPr>
            <a:lstStyle/>
            <a:p>
              <a:pPr algn="ctr"/>
              <a:r>
                <a:rPr lang="en-US" sz="2800" b="0" i="0" dirty="0">
                  <a:solidFill>
                    <a:srgbClr val="000000"/>
                  </a:solidFill>
                  <a:effectLst/>
                  <a:latin typeface="Cambria" panose="02040503050406030204" pitchFamily="18" charset="0"/>
                  <a:ea typeface="Cambria" panose="02040503050406030204" pitchFamily="18" charset="0"/>
                </a:rPr>
                <a:t>1. </a:t>
              </a:r>
              <a:r>
                <a:rPr lang="vi-VN" sz="2800" b="0" i="0" dirty="0">
                  <a:solidFill>
                    <a:srgbClr val="000000"/>
                  </a:solidFill>
                  <a:effectLst/>
                  <a:latin typeface="Cambria" panose="02040503050406030204" pitchFamily="18" charset="0"/>
                  <a:ea typeface="Cambria" panose="02040503050406030204" pitchFamily="18" charset="0"/>
                </a:rPr>
                <a:t>Ở đoạn mở đầu của câu chuyện, Phi-lít được giới thiệu như thế nào?</a:t>
              </a:r>
              <a:endParaRPr lang="en-GB" sz="2800" dirty="0">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9A745789-E91C-5D9B-A852-3BDE6D265095}"/>
              </a:ext>
            </a:extLst>
          </p:cNvPr>
          <p:cNvPicPr>
            <a:picLocks noChangeAspect="1"/>
          </p:cNvPicPr>
          <p:nvPr/>
        </p:nvPicPr>
        <p:blipFill>
          <a:blip r:embed="rId2"/>
          <a:stretch>
            <a:fillRect/>
          </a:stretch>
        </p:blipFill>
        <p:spPr>
          <a:xfrm>
            <a:off x="3395247" y="182832"/>
            <a:ext cx="5182049" cy="1097375"/>
          </a:xfrm>
          <a:prstGeom prst="rect">
            <a:avLst/>
          </a:prstGeom>
        </p:spPr>
      </p:pic>
      <p:pic>
        <p:nvPicPr>
          <p:cNvPr id="20" name="Picture 19">
            <a:extLst>
              <a:ext uri="{FF2B5EF4-FFF2-40B4-BE49-F238E27FC236}">
                <a16:creationId xmlns:a16="http://schemas.microsoft.com/office/drawing/2014/main" id="{D634AE62-33A2-D5B8-A081-2932169B2EC9}"/>
              </a:ext>
            </a:extLst>
          </p:cNvPr>
          <p:cNvPicPr>
            <a:picLocks noChangeAspect="1"/>
          </p:cNvPicPr>
          <p:nvPr/>
        </p:nvPicPr>
        <p:blipFill>
          <a:blip r:embed="rId3"/>
          <a:stretch>
            <a:fillRect/>
          </a:stretch>
        </p:blipFill>
        <p:spPr>
          <a:xfrm>
            <a:off x="586169" y="4832794"/>
            <a:ext cx="3885248" cy="695101"/>
          </a:xfrm>
          <a:prstGeom prst="rect">
            <a:avLst/>
          </a:prstGeom>
        </p:spPr>
      </p:pic>
      <p:grpSp>
        <p:nvGrpSpPr>
          <p:cNvPr id="21" name="Group 20"/>
          <p:cNvGrpSpPr/>
          <p:nvPr/>
        </p:nvGrpSpPr>
        <p:grpSpPr>
          <a:xfrm>
            <a:off x="5806440" y="1801506"/>
            <a:ext cx="6108192" cy="3151097"/>
            <a:chOff x="6702246" y="1801506"/>
            <a:chExt cx="4067034" cy="3151097"/>
          </a:xfrm>
        </p:grpSpPr>
        <p:pic>
          <p:nvPicPr>
            <p:cNvPr id="26" name="Picture 2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27" name="Oval 26"/>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Rectangle 27"/>
          <p:cNvSpPr/>
          <p:nvPr/>
        </p:nvSpPr>
        <p:spPr>
          <a:xfrm>
            <a:off x="6821424" y="2339830"/>
            <a:ext cx="4745735" cy="2308324"/>
          </a:xfrm>
          <a:prstGeom prst="rect">
            <a:avLst/>
          </a:prstGeom>
        </p:spPr>
        <p:txBody>
          <a:bodyPr wrap="square">
            <a:spAutoFit/>
          </a:bodyPr>
          <a:lstStyle/>
          <a:p>
            <a:pPr algn="ctr"/>
            <a:r>
              <a:rPr lang="vi-VN" sz="2400" dirty="0">
                <a:latin typeface="Cambria" panose="02040503050406030204" pitchFamily="18" charset="0"/>
                <a:ea typeface="Cambria" panose="02040503050406030204" pitchFamily="18" charset="0"/>
              </a:rPr>
              <a:t>Phi-lít sinh ra trong một thị trấn nhỏ sống cùng bố mẹ và anh trai có sở thích là thích đọc sách, thích nắm bắt thông tin từ mọi người; Có tố chất hăng say, nghiền ngẫm luôn tập trung lắng nghe, học hỏi.</a:t>
            </a:r>
            <a:endParaRPr lang="en-GB"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45653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37389" y="488630"/>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3469795" y="0"/>
            <a:ext cx="5157787" cy="1093351"/>
            <a:chOff x="3469795" y="0"/>
            <a:chExt cx="5157787" cy="1093351"/>
          </a:xfrm>
        </p:grpSpPr>
        <p:sp>
          <p:nvSpPr>
            <p:cNvPr id="14" name="Rounded Rectangle 3"/>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3681656" y="0"/>
              <a:ext cx="4734063" cy="1034421"/>
            </a:xfrm>
            <a:prstGeom prst="rect">
              <a:avLst/>
            </a:prstGeom>
            <a:noFill/>
          </p:spPr>
          <p:txBody>
            <a:bodyPr wrap="square" lIns="72000" tIns="0" bIns="0" rtlCol="0">
              <a:noAutofit/>
            </a:bodyPr>
            <a:lstStyle/>
            <a:p>
              <a:pPr algn="ct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Trả</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lời</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câu</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hỏi</a:t>
              </a:r>
              <a:endPar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grpSp>
        <p:nvGrpSpPr>
          <p:cNvPr id="3" name="Group 2"/>
          <p:cNvGrpSpPr/>
          <p:nvPr/>
        </p:nvGrpSpPr>
        <p:grpSpPr>
          <a:xfrm>
            <a:off x="716563" y="1452635"/>
            <a:ext cx="4485588" cy="3292263"/>
            <a:chOff x="997375" y="1569492"/>
            <a:chExt cx="4485588" cy="3292263"/>
          </a:xfrm>
        </p:grpSpPr>
        <p:sp>
          <p:nvSpPr>
            <p:cNvPr id="19" name="Freeform 18"/>
            <p:cNvSpPr/>
            <p:nvPr/>
          </p:nvSpPr>
          <p:spPr>
            <a:xfrm>
              <a:off x="4100689" y="3072194"/>
              <a:ext cx="257570" cy="1789561"/>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5" y="1569492"/>
              <a:ext cx="4485588" cy="2571620"/>
            </a:xfrm>
            <a:prstGeom prst="clou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241994" y="2070170"/>
              <a:ext cx="4051213" cy="1569660"/>
            </a:xfrm>
            <a:prstGeom prst="rect">
              <a:avLst/>
            </a:prstGeom>
          </p:spPr>
          <p:txBody>
            <a:bodyPr wrap="square">
              <a:spAutoFit/>
            </a:bodyPr>
            <a:lstStyle/>
            <a:p>
              <a:pPr algn="ctr"/>
              <a:r>
                <a:rPr lang="en-US" sz="3200" b="0" i="0" dirty="0">
                  <a:solidFill>
                    <a:srgbClr val="000000"/>
                  </a:solidFill>
                  <a:effectLst/>
                  <a:latin typeface="Cambria" panose="02040503050406030204" pitchFamily="18" charset="0"/>
                  <a:ea typeface="Cambria" panose="02040503050406030204" pitchFamily="18" charset="0"/>
                </a:rPr>
                <a:t>2. Cha Phi-</a:t>
              </a:r>
              <a:r>
                <a:rPr lang="en-US" sz="3200" b="0" i="0" dirty="0" err="1">
                  <a:solidFill>
                    <a:srgbClr val="000000"/>
                  </a:solidFill>
                  <a:effectLst/>
                  <a:latin typeface="Cambria" panose="02040503050406030204" pitchFamily="18" charset="0"/>
                  <a:ea typeface="Cambria" panose="02040503050406030204" pitchFamily="18" charset="0"/>
                </a:rPr>
                <a:t>lít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yêu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cầu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gì</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Vì</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sao</a:t>
              </a:r>
              <a:r>
                <a:rPr lang="en-US" sz="3200" b="0" i="0" dirty="0">
                  <a:solidFill>
                    <a:srgbClr val="000000"/>
                  </a:solidFill>
                  <a:effectLst/>
                  <a:latin typeface="Cambria" panose="02040503050406030204" pitchFamily="18" charset="0"/>
                  <a:ea typeface="Cambria" panose="02040503050406030204" pitchFamily="18" charset="0"/>
                </a:rPr>
                <a:t>?</a:t>
              </a:r>
              <a:endParaRPr lang="en-GB" sz="4400" dirty="0">
                <a:latin typeface="Cambria" panose="02040503050406030204" pitchFamily="18" charset="0"/>
                <a:ea typeface="Cambria" panose="02040503050406030204" pitchFamily="18" charset="0"/>
              </a:endParaRPr>
            </a:p>
          </p:txBody>
        </p:sp>
      </p:grpSp>
      <p:grpSp>
        <p:nvGrpSpPr>
          <p:cNvPr id="43" name="Group 42"/>
          <p:cNvGrpSpPr/>
          <p:nvPr/>
        </p:nvGrpSpPr>
        <p:grpSpPr>
          <a:xfrm>
            <a:off x="5754287" y="1952313"/>
            <a:ext cx="5694001" cy="3268911"/>
            <a:chOff x="5561441" y="4703381"/>
            <a:chExt cx="4538019" cy="1442491"/>
          </a:xfrm>
        </p:grpSpPr>
        <p:grpSp>
          <p:nvGrpSpPr>
            <p:cNvPr id="35" name="Group 34"/>
            <p:cNvGrpSpPr/>
            <p:nvPr/>
          </p:nvGrpSpPr>
          <p:grpSpPr>
            <a:xfrm>
              <a:off x="5561441" y="4703381"/>
              <a:ext cx="4538019" cy="1442491"/>
              <a:chOff x="6434909" y="1623421"/>
              <a:chExt cx="4538019" cy="1442491"/>
            </a:xfrm>
          </p:grpSpPr>
          <p:sp>
            <p:nvSpPr>
              <p:cNvPr id="36" name="Rounded Rectangle 3"/>
              <p:cNvSpPr/>
              <p:nvPr/>
            </p:nvSpPr>
            <p:spPr>
              <a:xfrm>
                <a:off x="6434909" y="1755064"/>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37" name="Rounded Rectangle 3"/>
              <p:cNvSpPr/>
              <p:nvPr/>
            </p:nvSpPr>
            <p:spPr>
              <a:xfrm>
                <a:off x="6441744" y="1623421"/>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sp>
          <p:nvSpPr>
            <p:cNvPr id="42" name="Rectangle 41"/>
            <p:cNvSpPr/>
            <p:nvPr/>
          </p:nvSpPr>
          <p:spPr>
            <a:xfrm>
              <a:off x="5828922" y="4873854"/>
              <a:ext cx="4174272" cy="1003611"/>
            </a:xfrm>
            <a:prstGeom prst="rect">
              <a:avLst/>
            </a:prstGeom>
          </p:spPr>
          <p:txBody>
            <a:bodyPr wrap="square">
              <a:spAutoFit/>
            </a:bodyPr>
            <a:lstStyle/>
            <a:p>
              <a:pPr marL="0" marR="0" algn="just">
                <a:lnSpc>
                  <a:spcPct val="120000"/>
                </a:lnSpc>
                <a:spcBef>
                  <a:spcPts val="0"/>
                </a:spcBef>
                <a:spcAft>
                  <a:spcPts val="0"/>
                </a:spcAft>
              </a:pPr>
              <a:r>
                <a:rPr lang="nl-NL" sz="2000" dirty="0">
                  <a:solidFill>
                    <a:srgbClr val="FF0000"/>
                  </a:solidFill>
                  <a:effectLst/>
                  <a:latin typeface="Cambria" panose="02040503050406030204" pitchFamily="18" charset="0"/>
                  <a:ea typeface="Cambria" panose="02040503050406030204" pitchFamily="18" charset="0"/>
                </a:rPr>
                <a:t>Cha phi-lít yêu cầu mỗi ngày cả gia đình đều phải học được kiến thức mới, sau đó sẽ trao đổi vào sau bữa tối. Ông làm vậy bởi ông cho rằng điều đáng buồn nhất là cả ngày không học được gì, ông mong cả gia đình đều phát huy tinh thần học tập,...</a:t>
              </a:r>
              <a:endParaRPr lang="en-US" sz="20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39284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2">
            <a:extLst>
              <a:ext uri="{BEBA8EAE-BF5A-486C-A8C5-ECC9F3942E4B}">
                <a14:imgProps xmlns:a14="http://schemas.microsoft.com/office/drawing/2010/main">
                  <a14:imgLayer r:embed="rId3">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1802046" y="1809686"/>
            <a:ext cx="4737271" cy="2661730"/>
            <a:chOff x="997374" y="1425638"/>
            <a:chExt cx="4737271" cy="3828382"/>
          </a:xfrm>
        </p:grpSpPr>
        <p:sp>
          <p:nvSpPr>
            <p:cNvPr id="19" name="Freeform 18"/>
            <p:cNvSpPr/>
            <p:nvPr/>
          </p:nvSpPr>
          <p:spPr>
            <a:xfrm>
              <a:off x="3561907" y="3073706"/>
              <a:ext cx="1128966" cy="2180314"/>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4" y="1425638"/>
              <a:ext cx="4737271" cy="3631103"/>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626417" y="1661905"/>
              <a:ext cx="3217368" cy="1815882"/>
            </a:xfrm>
            <a:prstGeom prst="rect">
              <a:avLst/>
            </a:prstGeom>
          </p:spPr>
          <p:txBody>
            <a:bodyPr wrap="square">
              <a:spAutoFit/>
            </a:bodyPr>
            <a:lstStyle/>
            <a:p>
              <a:pPr algn="ctr"/>
              <a:r>
                <a:rPr lang="en-US" sz="2800" b="0" i="0" dirty="0">
                  <a:solidFill>
                    <a:srgbClr val="000000"/>
                  </a:solidFill>
                  <a:effectLst/>
                  <a:latin typeface="Cambria" panose="02040503050406030204" pitchFamily="18" charset="0"/>
                  <a:ea typeface="Cambria" panose="02040503050406030204" pitchFamily="18" charset="0"/>
                </a:rPr>
                <a:t>3. Em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xét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gì</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về</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việc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cả</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đình</a:t>
              </a:r>
              <a:r>
                <a:rPr lang="en-US" sz="2800" b="0" i="0" dirty="0">
                  <a:solidFill>
                    <a:srgbClr val="000000"/>
                  </a:solidFill>
                  <a:effectLst/>
                  <a:latin typeface="Cambria" panose="02040503050406030204" pitchFamily="18" charset="0"/>
                  <a:ea typeface="Cambria" panose="02040503050406030204" pitchFamily="18" charset="0"/>
                </a:rPr>
                <a:t> Phi-</a:t>
              </a:r>
              <a:r>
                <a:rPr lang="en-US" sz="2800" b="0" i="0" dirty="0" err="1">
                  <a:solidFill>
                    <a:srgbClr val="000000"/>
                  </a:solidFill>
                  <a:effectLst/>
                  <a:latin typeface="Cambria" panose="02040503050406030204" pitchFamily="18" charset="0"/>
                  <a:ea typeface="Cambria" panose="02040503050406030204" pitchFamily="18" charset="0"/>
                </a:rPr>
                <a:t>lít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xúm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lại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bản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thế</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giới</a:t>
              </a:r>
              <a:r>
                <a:rPr lang="en-US" sz="2800" b="0" i="0" dirty="0">
                  <a:solidFill>
                    <a:srgbClr val="000000"/>
                  </a:solidFill>
                  <a:effectLst/>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DCDFA161-9644-585E-94FE-9C8211CF8659}"/>
              </a:ext>
            </a:extLst>
          </p:cNvPr>
          <p:cNvPicPr>
            <a:picLocks noChangeAspect="1"/>
          </p:cNvPicPr>
          <p:nvPr/>
        </p:nvPicPr>
        <p:blipFill>
          <a:blip r:embed="rId4"/>
          <a:stretch>
            <a:fillRect/>
          </a:stretch>
        </p:blipFill>
        <p:spPr>
          <a:xfrm>
            <a:off x="3770151" y="146256"/>
            <a:ext cx="5182049" cy="1097375"/>
          </a:xfrm>
          <a:prstGeom prst="rect">
            <a:avLst/>
          </a:prstGeom>
        </p:spPr>
      </p:pic>
      <p:pic>
        <p:nvPicPr>
          <p:cNvPr id="21" name="Picture 20">
            <a:extLst>
              <a:ext uri="{FF2B5EF4-FFF2-40B4-BE49-F238E27FC236}">
                <a16:creationId xmlns:a16="http://schemas.microsoft.com/office/drawing/2014/main" id="{A5F25114-F4B2-3F97-5E0C-22363BE0549B}"/>
              </a:ext>
            </a:extLst>
          </p:cNvPr>
          <p:cNvPicPr>
            <a:picLocks noChangeAspect="1"/>
          </p:cNvPicPr>
          <p:nvPr/>
        </p:nvPicPr>
        <p:blipFill>
          <a:blip r:embed="rId5"/>
          <a:stretch>
            <a:fillRect/>
          </a:stretch>
        </p:blipFill>
        <p:spPr>
          <a:xfrm>
            <a:off x="466345" y="4469511"/>
            <a:ext cx="4398264" cy="720581"/>
          </a:xfrm>
          <a:prstGeom prst="rect">
            <a:avLst/>
          </a:prstGeom>
        </p:spPr>
      </p:pic>
      <p:grpSp>
        <p:nvGrpSpPr>
          <p:cNvPr id="26" name="Group 25"/>
          <p:cNvGrpSpPr/>
          <p:nvPr/>
        </p:nvGrpSpPr>
        <p:grpSpPr>
          <a:xfrm>
            <a:off x="6051209" y="1801506"/>
            <a:ext cx="5418372" cy="4907397"/>
            <a:chOff x="6051209" y="1801506"/>
            <a:chExt cx="5418372" cy="4907397"/>
          </a:xfrm>
        </p:grpSpPr>
        <p:grpSp>
          <p:nvGrpSpPr>
            <p:cNvPr id="27" name="Group 26"/>
            <p:cNvGrpSpPr/>
            <p:nvPr/>
          </p:nvGrpSpPr>
          <p:grpSpPr>
            <a:xfrm>
              <a:off x="6051209" y="1801506"/>
              <a:ext cx="5418372" cy="4907397"/>
              <a:chOff x="6702246" y="1801506"/>
              <a:chExt cx="4067034" cy="3669855"/>
            </a:xfrm>
          </p:grpSpPr>
          <p:pic>
            <p:nvPicPr>
              <p:cNvPr id="29" name="Picture 2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3"/>
                <a:ext cx="4067034" cy="3616548"/>
              </a:xfrm>
              <a:prstGeom prst="rect">
                <a:avLst/>
              </a:prstGeom>
            </p:spPr>
          </p:pic>
          <p:sp>
            <p:nvSpPr>
              <p:cNvPr id="30" name="Oval 29"/>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grpSp>
        <p:sp>
          <p:nvSpPr>
            <p:cNvPr id="28" name="Rectangle 27"/>
            <p:cNvSpPr/>
            <p:nvPr/>
          </p:nvSpPr>
          <p:spPr>
            <a:xfrm>
              <a:off x="7016740" y="2566810"/>
              <a:ext cx="4193803" cy="3108543"/>
            </a:xfrm>
            <a:prstGeom prst="rect">
              <a:avLst/>
            </a:prstGeom>
          </p:spPr>
          <p:txBody>
            <a:bodyPr wrap="square">
              <a:spAutoFit/>
            </a:bodyPr>
            <a:lstStyle/>
            <a:p>
              <a:pPr algn="just"/>
              <a:r>
                <a:rPr lang="vi-VN" sz="2800" dirty="0">
                  <a:latin typeface="Cambria" panose="02040503050406030204" pitchFamily="18" charset="0"/>
                  <a:ea typeface="Cambria" panose="02040503050406030204" pitchFamily="18" charset="0"/>
                </a:rPr>
                <a:t>Cả gia đình Phi-lít đều rất quan tâm đến việc học, rất thích học,... cách học của nhà </a:t>
              </a:r>
              <a:r>
                <a:rPr lang="en-US" sz="2800" dirty="0">
                  <a:latin typeface="Cambria" panose="02040503050406030204" pitchFamily="18" charset="0"/>
                  <a:ea typeface="Cambria" panose="02040503050406030204" pitchFamily="18" charset="0"/>
                </a:rPr>
                <a:t>P</a:t>
              </a:r>
              <a:r>
                <a:rPr lang="vi-VN" sz="2800" dirty="0">
                  <a:latin typeface="Cambria" panose="02040503050406030204" pitchFamily="18" charset="0"/>
                  <a:ea typeface="Cambria" panose="02040503050406030204" pitchFamily="18" charset="0"/>
                </a:rPr>
                <a:t>hi-lít cho thấy mọi kiến thức đều phải được kiểm tra, trao đổi, tìm hiểu thật kĩ lưỡng, cụ thể.</a:t>
              </a:r>
              <a:endParaRPr lang="en-GB"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435039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306688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1444</Words>
  <Application>Microsoft Office PowerPoint</Application>
  <PresentationFormat>Màn hình rộng</PresentationFormat>
  <Paragraphs>61</Paragraphs>
  <Slides>14</Slides>
  <Notes>0</Notes>
  <HiddenSlides>0</HiddenSlides>
  <MMClips>0</MMClips>
  <ScaleCrop>false</ScaleCrop>
  <HeadingPairs>
    <vt:vector size="6" baseType="variant">
      <vt:variant>
        <vt:lpstr>Phông được Dùng</vt:lpstr>
      </vt:variant>
      <vt:variant>
        <vt:i4>4</vt:i4>
      </vt:variant>
      <vt:variant>
        <vt:lpstr>Chủ đề</vt:lpstr>
      </vt:variant>
      <vt:variant>
        <vt:i4>2</vt:i4>
      </vt:variant>
      <vt:variant>
        <vt:lpstr>Tiêu đề Bản chiếu</vt:lpstr>
      </vt:variant>
      <vt:variant>
        <vt:i4>14</vt:i4>
      </vt:variant>
    </vt:vector>
  </HeadingPairs>
  <TitlesOfParts>
    <vt:vector size="20" baseType="lpstr">
      <vt:lpstr>Arial</vt:lpstr>
      <vt:lpstr>Calibri</vt:lpstr>
      <vt:lpstr>Cambria</vt:lpstr>
      <vt:lpstr>UVF Fiolex Girls</vt:lpstr>
      <vt:lpstr>Office Theme</vt:lpstr>
      <vt:lpstr>3_Office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HTTA2</Manager>
  <Company>Măng Non Team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Tiếng Việt</dc:subject>
  <dc:creator>Hương;thảo</dc:creator>
  <cp:keywords>HTTA2</cp:keywords>
  <dc:description>HTTA2</dc:description>
  <cp:lastModifiedBy>Windows 10</cp:lastModifiedBy>
  <cp:revision>41</cp:revision>
  <dcterms:created xsi:type="dcterms:W3CDTF">2022-08-25T14:39:19Z</dcterms:created>
  <dcterms:modified xsi:type="dcterms:W3CDTF">2024-12-05T03:06:49Z</dcterms:modified>
  <cp:category>HTTA2</cp:category>
  <cp:version>HTTA2</cp:version>
</cp:coreProperties>
</file>