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6"/>
  </p:notesMasterIdLst>
  <p:sldIdLst>
    <p:sldId id="285" r:id="rId2"/>
    <p:sldId id="289" r:id="rId3"/>
    <p:sldId id="269" r:id="rId4"/>
    <p:sldId id="329" r:id="rId5"/>
    <p:sldId id="349" r:id="rId6"/>
    <p:sldId id="350" r:id="rId7"/>
    <p:sldId id="332" r:id="rId8"/>
    <p:sldId id="333" r:id="rId9"/>
    <p:sldId id="282" r:id="rId10"/>
    <p:sldId id="283" r:id="rId11"/>
    <p:sldId id="336" r:id="rId12"/>
    <p:sldId id="341" r:id="rId13"/>
    <p:sldId id="337" r:id="rId14"/>
    <p:sldId id="342" r:id="rId15"/>
    <p:sldId id="338" r:id="rId16"/>
    <p:sldId id="339" r:id="rId17"/>
    <p:sldId id="343" r:id="rId18"/>
    <p:sldId id="340" r:id="rId19"/>
    <p:sldId id="344" r:id="rId20"/>
    <p:sldId id="335" r:id="rId21"/>
    <p:sldId id="351" r:id="rId22"/>
    <p:sldId id="352" r:id="rId23"/>
    <p:sldId id="347" r:id="rId24"/>
    <p:sldId id="34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660"/>
  </p:normalViewPr>
  <p:slideViewPr>
    <p:cSldViewPr snapToGrid="0">
      <p:cViewPr varScale="1">
        <p:scale>
          <a:sx n="69" d="100"/>
          <a:sy n="69" d="100"/>
        </p:scale>
        <p:origin x="7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24/11/2025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2</a:t>
            </a:fld>
            <a:endParaRPr lang="en-US"/>
          </a:p>
        </p:txBody>
      </p:sp>
    </p:spTree>
    <p:extLst>
      <p:ext uri="{BB962C8B-B14F-4D97-AF65-F5344CB8AC3E}">
        <p14:creationId xmlns:p14="http://schemas.microsoft.com/office/powerpoint/2010/main" val="1843025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95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96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600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645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46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6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156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87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708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20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236A11C-9BBA-4DA5-A576-DA3FF68E2598}" type="datetimeFigureOut">
              <a:rPr lang="en-US" smtClean="0"/>
              <a:t>24/11/2025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473801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160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047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272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917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3236A11C-9BBA-4DA5-A576-DA3FF68E2598}" type="datetimeFigureOut">
              <a:rPr lang="en-US" smtClean="0"/>
              <a:t>24/11/2025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44817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236A11C-9BBA-4DA5-A576-DA3FF68E2598}" type="datetimeFigureOut">
              <a:rPr lang="en-US" smtClean="0"/>
              <a:t>24/11/2025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1401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5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611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7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092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l="1000" t="1000" r="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986591"/>
      </p:ext>
    </p:extLst>
  </p:cSld>
  <p:clrMap bg1="lt1" tx1="dk1" bg2="lt2" tx2="dk2" accent1="accent1" accent2="accent2" accent3="accent3" accent4="accent4" accent5="accent5" accent6="accent6" hlink="hlink" folHlink="folHlink"/>
  <p:sldLayoutIdLst>
    <p:sldLayoutId id="2147483734" r:id="rId1"/>
    <p:sldLayoutId id="2147483739" r:id="rId2"/>
    <p:sldLayoutId id="2147483740" r:id="rId3"/>
    <p:sldLayoutId id="2147483741" r:id="rId4"/>
    <p:sldLayoutId id="2147483746" r:id="rId5"/>
    <p:sldLayoutId id="2147483747" r:id="rId6"/>
    <p:sldLayoutId id="2147483748" r:id="rId7"/>
    <p:sldLayoutId id="2147483751" r:id="rId8"/>
    <p:sldLayoutId id="2147483752" r:id="rId9"/>
    <p:sldLayoutId id="2147483753" r:id="rId10"/>
    <p:sldLayoutId id="2147483755" r:id="rId11"/>
    <p:sldLayoutId id="2147483756"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7" r:id="rId21"/>
    <p:sldLayoutId id="2147483769" r:id="rId22"/>
    <p:sldLayoutId id="214748377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2.wav"/><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g"/><Relationship Id="rId7" Type="http://schemas.microsoft.com/office/2007/relationships/hdphoto" Target="../media/hdphoto3.wdp"/><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49.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DC388D0-6E80-973D-558E-57011070A25C}"/>
              </a:ext>
            </a:extLst>
          </p:cNvPr>
          <p:cNvGrpSpPr/>
          <p:nvPr/>
        </p:nvGrpSpPr>
        <p:grpSpPr>
          <a:xfrm>
            <a:off x="825808" y="538555"/>
            <a:ext cx="10639592" cy="1175946"/>
            <a:chOff x="692458" y="195654"/>
            <a:chExt cx="10639592" cy="1952741"/>
          </a:xfrm>
        </p:grpSpPr>
        <p:sp>
          <p:nvSpPr>
            <p:cNvPr id="10" name="Google Shape;5718;p61">
              <a:extLst>
                <a:ext uri="{FF2B5EF4-FFF2-40B4-BE49-F238E27FC236}">
                  <a16:creationId xmlns:a16="http://schemas.microsoft.com/office/drawing/2014/main"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82D6C3-2FE9-D2F2-0E68-DF5ED5137F78}"/>
                </a:ext>
              </a:extLst>
            </p:cNvPr>
            <p:cNvSpPr txBox="1"/>
            <p:nvPr/>
          </p:nvSpPr>
          <p:spPr>
            <a:xfrm>
              <a:off x="2253490" y="385436"/>
              <a:ext cx="871767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có suy nghĩ gì về tinh thần tự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3" name="Flowchart: Alternate Process 2">
            <a:extLst>
              <a:ext uri="{FF2B5EF4-FFF2-40B4-BE49-F238E27FC236}">
                <a16:creationId xmlns:a16="http://schemas.microsoft.com/office/drawing/2014/main" id="{931D14C5-3055-5165-B7E4-216516F212AC}"/>
              </a:ext>
            </a:extLst>
          </p:cNvPr>
          <p:cNvSpPr/>
          <p:nvPr/>
        </p:nvSpPr>
        <p:spPr>
          <a:xfrm>
            <a:off x="4418250" y="2581533"/>
            <a:ext cx="7049849" cy="3133468"/>
          </a:xfrm>
          <a:prstGeom prst="flowChartAlternateProcess">
            <a:avLst/>
          </a:prstGeom>
          <a:solidFill>
            <a:srgbClr val="FFFFCC"/>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Tinh thần tự học là một đức tính tốt đẹp của con người. Tinh thần tự học là ý thức tự rèn luyện tích cực để thu nhận kiến thức và hình thành kỹ năng cho bản thân.</a:t>
            </a:r>
          </a:p>
        </p:txBody>
      </p:sp>
    </p:spTree>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6"/>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7"/>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spid="1032" name="TextBox1" r:id="rId2" imgW="3400560" imgH="1428840"/>
        </mc:Choice>
        <mc:Fallback>
          <p:control name="TextBox1" r:id="rId2" imgW="340056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Đoạn văn thứ nhất giới thiệu điều gì về Tạ Quang Bửu?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148725" y="91574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519680" y="3147689"/>
            <a:ext cx="7264400" cy="2553891"/>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Đoạn văn thứ nhất giới thiệu về quê quán và gia đình Tạ Quang Bửu, đồng thời giới thiệu khái quát về sự nghiệp của ông.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15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thiệu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xuất</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thân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Quang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Bửu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95819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270016F-997F-6FCE-52AD-F7B50A0A4DD5}"/>
              </a:ext>
            </a:extLst>
          </p:cNvPr>
          <p:cNvSpPr txBox="1"/>
          <p:nvPr/>
        </p:nvSpPr>
        <p:spPr>
          <a:xfrm>
            <a:off x="273132" y="3361049"/>
            <a:ext cx="5130141" cy="337113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24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sp>
        <p:nvSpPr>
          <p:cNvPr id="6" name="TextBox 5">
            <a:extLst>
              <a:ext uri="{FF2B5EF4-FFF2-40B4-BE49-F238E27FC236}">
                <a16:creationId xmlns:a16="http://schemas.microsoft.com/office/drawing/2014/main" id="{14B9C200-D93F-E116-7200-6E9B52598EB0}"/>
              </a:ext>
            </a:extLst>
          </p:cNvPr>
          <p:cNvSpPr txBox="1"/>
          <p:nvPr/>
        </p:nvSpPr>
        <p:spPr>
          <a:xfrm>
            <a:off x="6360954" y="3361049"/>
            <a:ext cx="5285150" cy="3371136"/>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3200" b="1" dirty="0">
                <a:latin typeface="Cambria" panose="02040503050406030204" pitchFamily="18" charset="0"/>
                <a:ea typeface="Cambria" panose="02040503050406030204" pitchFamily="18" charset="0"/>
              </a:rPr>
              <a:t>Biểu hiện của việc học suốt đời và say mê thể hiện ở chi tiết: </a:t>
            </a:r>
            <a:r>
              <a:rPr lang="vi-VN" sz="32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3"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 2: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ham học.</a:t>
            </a:r>
          </a:p>
        </p:txBody>
      </p:sp>
    </p:spTree>
    <p:extLst>
      <p:ext uri="{BB962C8B-B14F-4D97-AF65-F5344CB8AC3E}">
        <p14:creationId xmlns:p14="http://schemas.microsoft.com/office/powerpoint/2010/main" val="412454850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3</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Theo em, vì sao Tạ Quang Bửu nhiều lần được cùng Bác Hồ tiếp các chính khách nước ngoài?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794000" y="3249289"/>
            <a:ext cx="7264400" cy="3098721"/>
          </a:xfrm>
          <a:prstGeom prst="roundRect">
            <a:avLst/>
          </a:prstGeom>
          <a:solidFill>
            <a:srgbClr val="FFFF00"/>
          </a:solidFill>
          <a:ln w="25400" cap="flat" cmpd="sng" algn="ctr">
            <a:solidFill>
              <a:srgbClr val="FFFFFF"/>
            </a:solidFill>
            <a:prstDash val="solid"/>
          </a:ln>
          <a:effectLst/>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Tạ Quang Bửu nhiều lần được cùng Bác Hồ tiếp các chính khách nước ngoài vì ông rất giỏi ngoại ngữ.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484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4</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Sự đa tài, uyên bác của Tạ Quang Bửu được thể hiện như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092960" y="3249289"/>
            <a:ext cx="8910320" cy="3507343"/>
          </a:xfrm>
          <a:prstGeom prst="roundRect">
            <a:avLst/>
          </a:prstGeom>
          <a:solidFill>
            <a:schemeClr val="accent2">
              <a:lumMod val="20000"/>
              <a:lumOff val="80000"/>
            </a:schemeClr>
          </a:solidFill>
          <a:ln w="25400" cap="flat" cmpd="sng" algn="ctr">
            <a:solidFill>
              <a:srgbClr val="FFFFFF"/>
            </a:solidFill>
            <a:prstDash val="solid"/>
          </a:ln>
          <a:effectLst/>
        </p:spPr>
        <p:txBody>
          <a:bodyPr wrap="square">
            <a:spAutoFit/>
          </a:bodyPr>
          <a:lstStyle/>
          <a:p>
            <a:pPr lvl="0" algn="just"/>
            <a:r>
              <a:rPr lang="vi-VN" sz="4000">
                <a:solidFill>
                  <a:prstClr val="black"/>
                </a:solidFill>
                <a:latin typeface="Cambria" panose="02040503050406030204" pitchFamily="18" charset="0"/>
                <a:ea typeface="Cambria" panose="02040503050406030204" pitchFamily="18" charset="0"/>
              </a:rPr>
              <a:t>Ông xuất sắc ở nhiều lĩnh vực: toán, lí, hoá, sinh, triết học, đặc biệt là ngoại ngữ. Ông còn có hiểu biết sâu rộng về âm nhạc, hội hoạ, kiến trúc, thể thao,... Ông được coi là “Lê Quý Đôn thời nay”</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7671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 3: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tài hoa. </a:t>
            </a:r>
          </a:p>
        </p:txBody>
      </p:sp>
    </p:spTree>
    <p:extLst>
      <p:ext uri="{BB962C8B-B14F-4D97-AF65-F5344CB8AC3E}">
        <p14:creationId xmlns:p14="http://schemas.microsoft.com/office/powerpoint/2010/main" val="385580702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5</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Tài năng, công lao của Tạ Quang Bửu được ghi nhận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423045" y="102750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1727200" y="3249289"/>
            <a:ext cx="9276080" cy="3166824"/>
          </a:xfrm>
          <a:prstGeom prst="roundRect">
            <a:avLst/>
          </a:prstGeom>
          <a:solidFill>
            <a:schemeClr val="accent4">
              <a:lumMod val="20000"/>
              <a:lumOff val="80000"/>
            </a:schemeClr>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Tài năng, công lao của Tạ Quang Bửu được ghi nhận qua việc lấy tên ông để đặt tên cho các con phố ở nhiều thành phố trên cả nước; lấy tên ông đặt cho tên một giải thưởng trao cho những nhà khoa học xuất sắc,...</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13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 4:</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Sức ảnh hưởng của Tạ Quang Bửu.</a:t>
            </a:r>
          </a:p>
        </p:txBody>
      </p:sp>
    </p:spTree>
    <p:extLst>
      <p:ext uri="{BB962C8B-B14F-4D97-AF65-F5344CB8AC3E}">
        <p14:creationId xmlns:p14="http://schemas.microsoft.com/office/powerpoint/2010/main" val="4817709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id="{434465A5-5C02-C2DE-4678-78C6DE8E3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10"/>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401216" y="1474262"/>
            <a:ext cx="11364686"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Cambria" panose="02040503050406030204" pitchFamily="18" charset="0"/>
              <a:cs typeface="#9Slide05 Bodega Script" pitchFamily="2" charset="0"/>
              <a:sym typeface="Arial"/>
            </a:endParaRPr>
          </a:p>
        </p:txBody>
      </p:sp>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DUNG</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HỌC</a:t>
            </a:r>
            <a:endParaRPr kumimoji="0" lang="id-ID" sz="4000" b="1" i="0" u="none" strike="noStrike" kern="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849086" y="1859942"/>
            <a:ext cx="10618237"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lao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Quang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Bửu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tấm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gương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noi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endPar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891410" y="-274600"/>
            <a:ext cx="7407199" cy="7407199"/>
          </a:xfrm>
          <a:custGeom>
            <a:avLst/>
            <a:gdLst/>
            <a:ahLst/>
            <a:cxnLst/>
            <a:rect l="l" t="t" r="r" b="b"/>
            <a:pathLst>
              <a:path w="11110799" h="11110799">
                <a:moveTo>
                  <a:pt x="0" y="0"/>
                </a:moveTo>
                <a:lnTo>
                  <a:pt x="11110800" y="0"/>
                </a:lnTo>
                <a:lnTo>
                  <a:pt x="11110800" y="11110800"/>
                </a:lnTo>
                <a:lnTo>
                  <a:pt x="0" y="11110800"/>
                </a:lnTo>
                <a:lnTo>
                  <a:pt x="0" y="0"/>
                </a:lnTo>
                <a:close/>
              </a:path>
            </a:pathLst>
          </a:custGeom>
          <a:blipFill>
            <a:blip r:embed="rId2">
              <a:alphaModFix amt="7999"/>
            </a:blip>
            <a:stretch>
              <a:fillRect/>
            </a:stretch>
          </a:blipFill>
        </p:spPr>
        <p:txBody>
          <a:bodyPr/>
          <a:lstStyle/>
          <a:p>
            <a:endParaRPr lang="vi-VN"/>
          </a:p>
        </p:txBody>
      </p:sp>
      <p:sp>
        <p:nvSpPr>
          <p:cNvPr id="9" name="Freeform 9"/>
          <p:cNvSpPr/>
          <p:nvPr/>
        </p:nvSpPr>
        <p:spPr>
          <a:xfrm>
            <a:off x="4161937" y="1888539"/>
            <a:ext cx="4597208" cy="4597208"/>
          </a:xfrm>
          <a:custGeom>
            <a:avLst/>
            <a:gdLst/>
            <a:ahLst/>
            <a:cxnLst/>
            <a:rect l="l" t="t" r="r" b="b"/>
            <a:pathLst>
              <a:path w="6895812" h="6895812">
                <a:moveTo>
                  <a:pt x="0" y="0"/>
                </a:moveTo>
                <a:lnTo>
                  <a:pt x="6895812" y="0"/>
                </a:lnTo>
                <a:lnTo>
                  <a:pt x="6895812" y="6895812"/>
                </a:lnTo>
                <a:lnTo>
                  <a:pt x="0" y="6895812"/>
                </a:lnTo>
                <a:lnTo>
                  <a:pt x="0" y="0"/>
                </a:lnTo>
                <a:close/>
              </a:path>
            </a:pathLst>
          </a:custGeom>
          <a:blipFill>
            <a:blip r:embed="rId3"/>
            <a:stretch>
              <a:fillRect/>
            </a:stretch>
          </a:blipFill>
        </p:spPr>
        <p:txBody>
          <a:bodyPr/>
          <a:lstStyle/>
          <a:p>
            <a:endParaRPr lang="vi-VN"/>
          </a:p>
        </p:txBody>
      </p:sp>
      <p:pic>
        <p:nvPicPr>
          <p:cNvPr id="11" name="Picture 10"/>
          <p:cNvPicPr>
            <a:picLocks noChangeAspect="1"/>
          </p:cNvPicPr>
          <p:nvPr/>
        </p:nvPicPr>
        <p:blipFill>
          <a:blip r:embed="rId4"/>
          <a:stretch>
            <a:fillRect/>
          </a:stretch>
        </p:blipFill>
        <p:spPr>
          <a:xfrm>
            <a:off x="1889789" y="406462"/>
            <a:ext cx="9370364" cy="1670449"/>
          </a:xfrm>
          <a:prstGeom prst="rect">
            <a:avLst/>
          </a:prstGeom>
        </p:spPr>
      </p:pic>
    </p:spTree>
    <p:extLst>
      <p:ext uri="{BB962C8B-B14F-4D97-AF65-F5344CB8AC3E}">
        <p14:creationId xmlns:p14="http://schemas.microsoft.com/office/powerpoint/2010/main" val="2429961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5790" y="-274600"/>
            <a:ext cx="7407199" cy="7407199"/>
          </a:xfrm>
          <a:custGeom>
            <a:avLst/>
            <a:gdLst/>
            <a:ahLst/>
            <a:cxnLst/>
            <a:rect l="l" t="t" r="r" b="b"/>
            <a:pathLst>
              <a:path w="11110799" h="11110799">
                <a:moveTo>
                  <a:pt x="0" y="0"/>
                </a:moveTo>
                <a:lnTo>
                  <a:pt x="11110799" y="0"/>
                </a:lnTo>
                <a:lnTo>
                  <a:pt x="11110799" y="11110800"/>
                </a:lnTo>
                <a:lnTo>
                  <a:pt x="0" y="11110800"/>
                </a:lnTo>
                <a:lnTo>
                  <a:pt x="0" y="0"/>
                </a:lnTo>
                <a:close/>
              </a:path>
            </a:pathLst>
          </a:custGeom>
          <a:blipFill>
            <a:blip r:embed="rId2">
              <a:alphaModFix amt="7999"/>
            </a:blip>
            <a:stretch>
              <a:fillRect/>
            </a:stretch>
          </a:blipFill>
        </p:spPr>
        <p:txBody>
          <a:bodyPr/>
          <a:lstStyle/>
          <a:p>
            <a:endParaRPr lang="vi-VN"/>
          </a:p>
        </p:txBody>
      </p:sp>
      <p:sp>
        <p:nvSpPr>
          <p:cNvPr id="3" name="Freeform 3"/>
          <p:cNvSpPr/>
          <p:nvPr/>
        </p:nvSpPr>
        <p:spPr>
          <a:xfrm>
            <a:off x="6891410" y="-274600"/>
            <a:ext cx="7407199" cy="7407199"/>
          </a:xfrm>
          <a:custGeom>
            <a:avLst/>
            <a:gdLst/>
            <a:ahLst/>
            <a:cxnLst/>
            <a:rect l="l" t="t" r="r" b="b"/>
            <a:pathLst>
              <a:path w="11110799" h="11110799">
                <a:moveTo>
                  <a:pt x="0" y="0"/>
                </a:moveTo>
                <a:lnTo>
                  <a:pt x="11110800" y="0"/>
                </a:lnTo>
                <a:lnTo>
                  <a:pt x="11110800" y="11110800"/>
                </a:lnTo>
                <a:lnTo>
                  <a:pt x="0" y="11110800"/>
                </a:lnTo>
                <a:lnTo>
                  <a:pt x="0" y="0"/>
                </a:lnTo>
                <a:close/>
              </a:path>
            </a:pathLst>
          </a:custGeom>
          <a:blipFill>
            <a:blip r:embed="rId2">
              <a:alphaModFix amt="7999"/>
            </a:blip>
            <a:stretch>
              <a:fillRect/>
            </a:stretch>
          </a:blipFill>
        </p:spPr>
        <p:txBody>
          <a:bodyPr/>
          <a:lstStyle/>
          <a:p>
            <a:endParaRPr lang="vi-VN"/>
          </a:p>
        </p:txBody>
      </p:sp>
      <p:grpSp>
        <p:nvGrpSpPr>
          <p:cNvPr id="4" name="Group 4"/>
          <p:cNvGrpSpPr/>
          <p:nvPr/>
        </p:nvGrpSpPr>
        <p:grpSpPr>
          <a:xfrm>
            <a:off x="519020" y="232159"/>
            <a:ext cx="11153960" cy="6986087"/>
            <a:chOff x="0" y="0"/>
            <a:chExt cx="22307921" cy="13972174"/>
          </a:xfrm>
        </p:grpSpPr>
        <p:sp>
          <p:nvSpPr>
            <p:cNvPr id="5" name="Freeform 5"/>
            <p:cNvSpPr/>
            <p:nvPr/>
          </p:nvSpPr>
          <p:spPr>
            <a:xfrm>
              <a:off x="0" y="12410654"/>
              <a:ext cx="22307921" cy="1561520"/>
            </a:xfrm>
            <a:custGeom>
              <a:avLst/>
              <a:gdLst/>
              <a:ahLst/>
              <a:cxnLst/>
              <a:rect l="l" t="t" r="r" b="b"/>
              <a:pathLst>
                <a:path w="22307921" h="1561520">
                  <a:moveTo>
                    <a:pt x="0" y="0"/>
                  </a:moveTo>
                  <a:lnTo>
                    <a:pt x="22307921" y="0"/>
                  </a:lnTo>
                  <a:lnTo>
                    <a:pt x="22307921" y="1561520"/>
                  </a:lnTo>
                  <a:lnTo>
                    <a:pt x="0" y="1561520"/>
                  </a:lnTo>
                  <a:lnTo>
                    <a:pt x="0" y="0"/>
                  </a:lnTo>
                  <a:close/>
                </a:path>
              </a:pathLst>
            </a:custGeom>
            <a:blipFill>
              <a:blip r:embed="rId3"/>
              <a:stretch>
                <a:fillRect l="-4900" r="-4900"/>
              </a:stretch>
            </a:blipFill>
          </p:spPr>
          <p:txBody>
            <a:bodyPr/>
            <a:lstStyle/>
            <a:p>
              <a:endParaRPr lang="vi-VN"/>
            </a:p>
          </p:txBody>
        </p:sp>
        <p:grpSp>
          <p:nvGrpSpPr>
            <p:cNvPr id="6" name="Group 6"/>
            <p:cNvGrpSpPr/>
            <p:nvPr/>
          </p:nvGrpSpPr>
          <p:grpSpPr>
            <a:xfrm>
              <a:off x="0" y="0"/>
              <a:ext cx="22307921" cy="12419711"/>
              <a:chOff x="0" y="0"/>
              <a:chExt cx="4406503" cy="2453276"/>
            </a:xfrm>
          </p:grpSpPr>
          <p:sp>
            <p:nvSpPr>
              <p:cNvPr id="7" name="Freeform 7"/>
              <p:cNvSpPr/>
              <p:nvPr/>
            </p:nvSpPr>
            <p:spPr>
              <a:xfrm>
                <a:off x="0" y="0"/>
                <a:ext cx="4406503" cy="2453276"/>
              </a:xfrm>
              <a:custGeom>
                <a:avLst/>
                <a:gdLst/>
                <a:ahLst/>
                <a:cxnLst/>
                <a:rect l="l" t="t" r="r" b="b"/>
                <a:pathLst>
                  <a:path w="4406503" h="2453276">
                    <a:moveTo>
                      <a:pt x="0" y="0"/>
                    </a:moveTo>
                    <a:lnTo>
                      <a:pt x="4406503" y="0"/>
                    </a:lnTo>
                    <a:lnTo>
                      <a:pt x="4406503" y="2453276"/>
                    </a:lnTo>
                    <a:lnTo>
                      <a:pt x="0" y="2453276"/>
                    </a:lnTo>
                    <a:close/>
                  </a:path>
                </a:pathLst>
              </a:custGeom>
              <a:solidFill>
                <a:srgbClr val="2B1B10"/>
              </a:solidFill>
            </p:spPr>
            <p:txBody>
              <a:bodyPr/>
              <a:lstStyle/>
              <a:p>
                <a:endParaRPr lang="vi-VN"/>
              </a:p>
            </p:txBody>
          </p:sp>
          <p:sp>
            <p:nvSpPr>
              <p:cNvPr id="8" name="TextBox 8"/>
              <p:cNvSpPr txBox="1"/>
              <p:nvPr/>
            </p:nvSpPr>
            <p:spPr>
              <a:xfrm>
                <a:off x="0" y="-38100"/>
                <a:ext cx="4406503" cy="249137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sp>
        <p:nvSpPr>
          <p:cNvPr id="9" name="TextBox 9"/>
          <p:cNvSpPr txBox="1"/>
          <p:nvPr/>
        </p:nvSpPr>
        <p:spPr>
          <a:xfrm>
            <a:off x="787540" y="659010"/>
            <a:ext cx="10616919" cy="5539978"/>
          </a:xfrm>
          <a:prstGeom prst="rect">
            <a:avLst/>
          </a:prstGeom>
        </p:spPr>
        <p:txBody>
          <a:bodyPr lIns="0" tIns="0" rIns="0" bIns="0" rtlCol="0" anchor="t">
            <a:spAutoFit/>
          </a:bodyPr>
          <a:lstStyle/>
          <a:p>
            <a:pPr algn="just" defTabSz="609630">
              <a:lnSpc>
                <a:spcPts val="4800"/>
              </a:lnSpc>
            </a:pPr>
            <a:r>
              <a:rPr lang="en-US" sz="4000" b="1" dirty="0">
                <a:solidFill>
                  <a:srgbClr val="FFFFFF"/>
                </a:solidFill>
                <a:latin typeface="Calibri (MS) Bold"/>
                <a:ea typeface="Calibri (MS) Bold"/>
                <a:cs typeface="Calibri (MS) Bold"/>
                <a:sym typeface="Calibri (MS) Bold"/>
              </a:rPr>
              <a:t>    Con </a:t>
            </a:r>
            <a:r>
              <a:rPr lang="en-US" sz="4000" b="1" dirty="0" err="1">
                <a:solidFill>
                  <a:srgbClr val="FFFFFF"/>
                </a:solidFill>
                <a:latin typeface="Calibri (MS) Bold"/>
                <a:ea typeface="Calibri (MS) Bold"/>
                <a:cs typeface="Calibri (MS) Bold"/>
                <a:sym typeface="Calibri (MS) Bold"/>
              </a:rPr>
              <a:t>đường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đến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với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thành</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của</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Tạ</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Quang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Bửu</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rất</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giản</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dị</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tự</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học</a:t>
            </a:r>
            <a:r>
              <a:rPr lang="en-US" sz="4000" b="1" dirty="0">
                <a:solidFill>
                  <a:srgbClr val="FAFF00"/>
                </a:solidFill>
                <a:latin typeface="Calibri (MS) Bold"/>
                <a:ea typeface="Calibri (MS) Bold"/>
                <a:cs typeface="Calibri (MS) Bold"/>
                <a:sym typeface="Calibri (MS) Bold"/>
              </a:rPr>
              <a:t>,</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học</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suốt</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đời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và</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học</a:t>
            </a:r>
            <a:r>
              <a:rPr lang="en-US" sz="4000" b="1" dirty="0">
                <a:solidFill>
                  <a:srgbClr val="FAFF00"/>
                </a:solidFill>
                <a:latin typeface="Calibri (MS) Bold"/>
                <a:ea typeface="Calibri (MS) Bold"/>
                <a:cs typeface="Calibri (MS) Bold"/>
                <a:sym typeface="Calibri (MS) Bold"/>
              </a:rPr>
              <a:t> say </a:t>
            </a:r>
            <a:r>
              <a:rPr lang="en-US" sz="4000" b="1" dirty="0" err="1">
                <a:solidFill>
                  <a:srgbClr val="FAFF00"/>
                </a:solidFill>
                <a:latin typeface="Calibri (MS) Bold"/>
                <a:ea typeface="Calibri (MS) Bold"/>
                <a:cs typeface="Calibri (MS) Bold"/>
                <a:sym typeface="Calibri (MS) Bold"/>
              </a:rPr>
              <a:t>mê</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có</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thói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quen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sách</a:t>
            </a:r>
            <a:r>
              <a:rPr lang="en-US" sz="4000" b="1" dirty="0">
                <a:solidFill>
                  <a:srgbClr val="FFFFFF"/>
                </a:solidFill>
                <a:latin typeface="Calibri (MS) Bold"/>
                <a:ea typeface="Calibri (MS) Bold"/>
                <a:cs typeface="Calibri (MS) Bold"/>
                <a:sym typeface="Calibri (MS) Bold"/>
              </a:rPr>
              <a:t> ở </a:t>
            </a:r>
            <a:r>
              <a:rPr lang="en-US" sz="4000" b="1" dirty="0" err="1">
                <a:solidFill>
                  <a:srgbClr val="FAFF00"/>
                </a:solidFill>
                <a:latin typeface="Calibri (MS) Bold"/>
                <a:ea typeface="Calibri (MS) Bold"/>
                <a:cs typeface="Calibri (MS) Bold"/>
                <a:sym typeface="Calibri (MS) Bold"/>
              </a:rPr>
              <a:t>mọi</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lúc</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mọi</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nơi</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đọc</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rất</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nhanh</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và</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nhớ</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rất</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lâu</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Có</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lần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ngồi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trên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lưng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ngựa</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mải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sách</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ngã</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tòm</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xuống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suối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Tất</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cả</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những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ai</a:t>
            </a:r>
            <a:r>
              <a:rPr lang="en-US" sz="4000" b="1" dirty="0">
                <a:solidFill>
                  <a:srgbClr val="FFFFFF"/>
                </a:solidFill>
                <a:latin typeface="Calibri (MS) Bold"/>
                <a:ea typeface="Calibri (MS) Bold"/>
                <a:cs typeface="Calibri (MS) Bold"/>
                <a:sym typeface="Calibri (MS) Bold"/>
              </a:rPr>
              <a:t> ở </a:t>
            </a:r>
            <a:r>
              <a:rPr lang="en-US" sz="4000" b="1" dirty="0" err="1">
                <a:solidFill>
                  <a:srgbClr val="FFFFFF"/>
                </a:solidFill>
                <a:latin typeface="Calibri (MS) Bold"/>
                <a:ea typeface="Calibri (MS) Bold"/>
                <a:cs typeface="Calibri (MS) Bold"/>
                <a:sym typeface="Calibri (MS) Bold"/>
              </a:rPr>
              <a:t>bên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đều</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khâm</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phục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khả</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năng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tự</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học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của</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Ông</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học</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từ</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lúc</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còn</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trẻ</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đến</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lúc</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cuối</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đời</a:t>
            </a:r>
            <a:r>
              <a:rPr lang="en-US" sz="4000" b="1" dirty="0">
                <a:solidFill>
                  <a:srgbClr val="FFFFFF"/>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ngay</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cả</a:t>
            </a:r>
            <a:r>
              <a:rPr lang="en-US" sz="4000" b="1" dirty="0">
                <a:solidFill>
                  <a:srgbClr val="FAFF00"/>
                </a:solidFill>
                <a:latin typeface="Calibri (MS) Bold"/>
                <a:ea typeface="Calibri (MS) Bold"/>
                <a:cs typeface="Calibri (MS) Bold"/>
                <a:sym typeface="Calibri (MS) Bold"/>
              </a:rPr>
              <a:t> </a:t>
            </a:r>
            <a:r>
              <a:rPr lang="en-US" sz="4000" b="1" dirty="0" err="1">
                <a:solidFill>
                  <a:srgbClr val="FAFF00"/>
                </a:solidFill>
                <a:latin typeface="Calibri (MS) Bold"/>
                <a:ea typeface="Calibri (MS) Bold"/>
                <a:cs typeface="Calibri (MS) Bold"/>
                <a:sym typeface="Calibri (MS) Bold"/>
              </a:rPr>
              <a:t>khi</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đau</a:t>
            </a:r>
            <a:r>
              <a:rPr lang="en-US" sz="4000" b="1" dirty="0">
                <a:solidFill>
                  <a:srgbClr val="FFFFFF"/>
                </a:solidFill>
                <a:latin typeface="Calibri (MS) Bold"/>
                <a:ea typeface="Calibri (MS) Bold"/>
                <a:cs typeface="Calibri (MS) Bold"/>
                <a:sym typeface="Calibri (MS) Bold"/>
              </a:rPr>
              <a:t> </a:t>
            </a:r>
            <a:r>
              <a:rPr lang="en-US" sz="4000" b="1" dirty="0" err="1">
                <a:solidFill>
                  <a:srgbClr val="FFFFFF"/>
                </a:solidFill>
                <a:latin typeface="Calibri (MS) Bold"/>
                <a:ea typeface="Calibri (MS) Bold"/>
                <a:cs typeface="Calibri (MS) Bold"/>
                <a:sym typeface="Calibri (MS) Bold"/>
              </a:rPr>
              <a:t>ốm</a:t>
            </a:r>
            <a:r>
              <a:rPr lang="en-US" sz="4000" b="1" dirty="0">
                <a:solidFill>
                  <a:srgbClr val="FFFFFF"/>
                </a:solidFill>
                <a:latin typeface="Calibri (MS) Bold"/>
                <a:ea typeface="Calibri (MS) Bold"/>
                <a:cs typeface="Calibri (MS) Bold"/>
                <a:sym typeface="Calibri (MS) Bold"/>
              </a:rPr>
              <a:t>.</a:t>
            </a:r>
          </a:p>
        </p:txBody>
      </p:sp>
    </p:spTree>
    <p:extLst>
      <p:ext uri="{BB962C8B-B14F-4D97-AF65-F5344CB8AC3E}">
        <p14:creationId xmlns:p14="http://schemas.microsoft.com/office/powerpoint/2010/main" val="4902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9601199"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Cambria" panose="02040503050406030204" pitchFamily="18" charset="0"/>
                <a:ea typeface="Cambria" panose="02040503050406030204" pitchFamily="18" charset="0"/>
              </a:rPr>
              <a:t>Dựa vào gợi ý, tìm nghĩa cho mỗi từ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lowchart: Punched Tape 1">
            <a:extLst>
              <a:ext uri="{FF2B5EF4-FFF2-40B4-BE49-F238E27FC236}">
                <a16:creationId xmlns:a16="http://schemas.microsoft.com/office/drawing/2014/main" id="{5F921911-F7A0-B094-BA23-B3DA633E7AEE}"/>
              </a:ext>
            </a:extLst>
          </p:cNvPr>
          <p:cNvSpPr/>
          <p:nvPr/>
        </p:nvSpPr>
        <p:spPr>
          <a:xfrm>
            <a:off x="721360" y="164592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khách</a:t>
            </a:r>
            <a:endParaRPr lang="en-US" sz="2800" dirty="0">
              <a:solidFill>
                <a:srgbClr val="002060"/>
              </a:solidFill>
            </a:endParaRPr>
          </a:p>
        </p:txBody>
      </p:sp>
      <p:sp>
        <p:nvSpPr>
          <p:cNvPr id="4" name="Flowchart: Punched Tape 3">
            <a:extLst>
              <a:ext uri="{FF2B5EF4-FFF2-40B4-BE49-F238E27FC236}">
                <a16:creationId xmlns:a16="http://schemas.microsoft.com/office/drawing/2014/main" id="{2902150F-BAFE-3CAB-B967-7EEA31AB9E92}"/>
              </a:ext>
            </a:extLst>
          </p:cNvPr>
          <p:cNvSpPr/>
          <p:nvPr/>
        </p:nvSpPr>
        <p:spPr>
          <a:xfrm>
            <a:off x="4693920" y="163576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phủ</a:t>
            </a:r>
            <a:endParaRPr lang="en-US" sz="2800" dirty="0">
              <a:solidFill>
                <a:srgbClr val="002060"/>
              </a:solidFill>
            </a:endParaRPr>
          </a:p>
        </p:txBody>
      </p:sp>
      <p:sp>
        <p:nvSpPr>
          <p:cNvPr id="5" name="Flowchart: Punched Tape 4">
            <a:extLst>
              <a:ext uri="{FF2B5EF4-FFF2-40B4-BE49-F238E27FC236}">
                <a16:creationId xmlns:a16="http://schemas.microsoft.com/office/drawing/2014/main" id="{74073157-8590-4590-34D0-CED938CA32E0}"/>
              </a:ext>
            </a:extLst>
          </p:cNvPr>
          <p:cNvSpPr/>
          <p:nvPr/>
        </p:nvSpPr>
        <p:spPr>
          <a:xfrm>
            <a:off x="8442960" y="160528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khoá</a:t>
            </a:r>
            <a:endParaRPr lang="en-US" sz="2800" dirty="0">
              <a:solidFill>
                <a:srgbClr val="002060"/>
              </a:solidFill>
            </a:endParaRPr>
          </a:p>
        </p:txBody>
      </p:sp>
      <p:sp>
        <p:nvSpPr>
          <p:cNvPr id="6" name="TextBox 5">
            <a:extLst>
              <a:ext uri="{FF2B5EF4-FFF2-40B4-BE49-F238E27FC236}">
                <a16:creationId xmlns:a16="http://schemas.microsoft.com/office/drawing/2014/main" id="{05846F78-F658-135D-B00C-736945B550EF}"/>
              </a:ext>
            </a:extLst>
          </p:cNvPr>
          <p:cNvSpPr txBox="1"/>
          <p:nvPr/>
        </p:nvSpPr>
        <p:spPr>
          <a:xfrm>
            <a:off x="731520" y="3048000"/>
            <a:ext cx="11460480" cy="2543838"/>
          </a:xfrm>
          <a:prstGeom prst="rect">
            <a:avLst/>
          </a:prstGeom>
          <a:noFill/>
        </p:spPr>
        <p:txBody>
          <a:bodyPr wrap="square" rtlCol="0">
            <a:spAutoFit/>
          </a:bodyPr>
          <a:lstStyle/>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a. Chương trình học tập chính thức, bắt buộc.</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b. Người chuyên hoạt động chính trị, khá nổi tiếng.</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c. Cơ quan hành chính nhà nước cao nhất.</a:t>
            </a:r>
          </a:p>
        </p:txBody>
      </p:sp>
    </p:spTree>
    <p:extLst>
      <p:ext uri="{BB962C8B-B14F-4D97-AF65-F5344CB8AC3E}">
        <p14:creationId xmlns:p14="http://schemas.microsoft.com/office/powerpoint/2010/main" val="2373019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6.25E-7 -4.07407E-6 L -0.05742 0.20463 " pathEditMode="relative" rAng="0" ptsTypes="AA">
                                      <p:cBhvr>
                                        <p:cTn id="26" dur="2000" fill="hold"/>
                                        <p:tgtEl>
                                          <p:spTgt spid="5"/>
                                        </p:tgtEl>
                                        <p:attrNameLst>
                                          <p:attrName>ppt_x</p:attrName>
                                          <p:attrName>ppt_y</p:attrName>
                                        </p:attrNameLst>
                                      </p:cBhvr>
                                      <p:rCtr x="-2878" y="1023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70833E-6 -2.59259E-6 L 0.64414 0.33334 " pathEditMode="relative" rAng="0" ptsTypes="AA">
                                      <p:cBhvr>
                                        <p:cTn id="30" dur="2000" fill="hold"/>
                                        <p:tgtEl>
                                          <p:spTgt spid="2"/>
                                        </p:tgtEl>
                                        <p:attrNameLst>
                                          <p:attrName>ppt_x</p:attrName>
                                          <p:attrName>ppt_y</p:attrName>
                                        </p:attrNameLst>
                                      </p:cBhvr>
                                      <p:rCtr x="32201" y="16667"/>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5833E-6 -3.7037E-6 L 0.21172 0.46667 " pathEditMode="relative" rAng="0" ptsTypes="AA">
                                      <p:cBhvr>
                                        <p:cTn id="34" dur="2000" fill="hold"/>
                                        <p:tgtEl>
                                          <p:spTgt spid="4"/>
                                        </p:tgtEl>
                                        <p:attrNameLst>
                                          <p:attrName>ppt_x</p:attrName>
                                          <p:attrName>ppt_y</p:attrName>
                                        </p:attrNameLst>
                                      </p:cBhvr>
                                      <p:rCtr x="10586" y="2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2" grpId="1" animBg="1"/>
      <p:bldP spid="4" grpId="0" animBg="1"/>
      <p:bldP spid="4" grpId="1" animBg="1"/>
      <p:bldP spid="5" grpId="0" animBg="1"/>
      <p:bldP spid="5" grpId="1"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092960" y="220366"/>
            <a:ext cx="1009904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prstClr val="black"/>
                </a:solidFill>
                <a:latin typeface="Cambria" panose="02040503050406030204" pitchFamily="18" charset="0"/>
                <a:ea typeface="Cambria" panose="02040503050406030204" pitchFamily="18" charset="0"/>
              </a:rPr>
              <a:t>Chọn các từ ở bài tập 1 để hoàn thiện các câu dưới đây:</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C5FF44B-86EA-BB99-5C96-ED4407AE04F7}"/>
              </a:ext>
            </a:extLst>
          </p:cNvPr>
          <p:cNvSpPr txBox="1"/>
          <p:nvPr/>
        </p:nvSpPr>
        <p:spPr>
          <a:xfrm>
            <a:off x="538480" y="2092960"/>
            <a:ext cx="11399520" cy="2955681"/>
          </a:xfrm>
          <a:prstGeom prst="rect">
            <a:avLst/>
          </a:prstGeom>
          <a:noFill/>
        </p:spPr>
        <p:txBody>
          <a:bodyPr wrap="square" rtlCol="0">
            <a:spAutoFit/>
          </a:bodyPr>
          <a:lstStyle/>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Nhiều </a:t>
            </a:r>
            <a:r>
              <a:rPr lang="vi-VN" sz="3200" b="1" i="0" dirty="0">
                <a:solidFill>
                  <a:srgbClr val="000000"/>
                </a:solidFill>
                <a:effectLst/>
                <a:latin typeface="Cambria" panose="02040503050406030204" pitchFamily="18" charset="0"/>
                <a:ea typeface="Cambria" panose="02040503050406030204" pitchFamily="18" charset="0"/>
              </a:rPr>
              <a:t>chính khách</a:t>
            </a:r>
            <a:r>
              <a:rPr lang="vi-VN" sz="3200" b="0" i="0" dirty="0">
                <a:solidFill>
                  <a:srgbClr val="000000"/>
                </a:solidFill>
                <a:effectLst/>
                <a:latin typeface="Cambria" panose="02040503050406030204" pitchFamily="18" charset="0"/>
                <a:ea typeface="Cambria" panose="02040503050406030204" pitchFamily="18" charset="0"/>
              </a:rPr>
              <a:t> quốc tế đã có mặt tại hội nghị này.</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a:t>
            </a:r>
            <a:r>
              <a:rPr lang="vi-VN" sz="3200" b="1" i="0" dirty="0">
                <a:solidFill>
                  <a:srgbClr val="000000"/>
                </a:solidFill>
                <a:effectLst/>
                <a:latin typeface="Cambria" panose="02040503050406030204" pitchFamily="18" charset="0"/>
                <a:ea typeface="Cambria" panose="02040503050406030204" pitchFamily="18" charset="0"/>
              </a:rPr>
              <a:t>Chính phủ</a:t>
            </a:r>
            <a:r>
              <a:rPr lang="vi-VN" sz="3200" b="0" i="0" dirty="0">
                <a:solidFill>
                  <a:srgbClr val="000000"/>
                </a:solidFill>
                <a:effectLst/>
                <a:latin typeface="Cambria" panose="02040503050406030204" pitchFamily="18" charset="0"/>
                <a:ea typeface="Cambria" panose="02040503050406030204" pitchFamily="18" charset="0"/>
              </a:rPr>
              <a:t> các nước phải đảm bảo mọi quyền lợi cho trẻ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Một số hoạt động trải nghiệm sẽ được tổ chức ngoài giờ học </a:t>
            </a:r>
            <a:r>
              <a:rPr lang="vi-VN" sz="3200" b="1" i="0" dirty="0">
                <a:solidFill>
                  <a:srgbClr val="000000"/>
                </a:solidFill>
                <a:effectLst/>
                <a:latin typeface="Cambria" panose="02040503050406030204" pitchFamily="18" charset="0"/>
                <a:ea typeface="Cambria" panose="02040503050406030204" pitchFamily="18" charset="0"/>
              </a:rPr>
              <a:t>chính khoá</a:t>
            </a:r>
            <a:r>
              <a:rPr lang="vi-VN" sz="3200" b="0"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F6F19A77-A240-4381-1A68-91052D4BED80}"/>
              </a:ext>
            </a:extLst>
          </p:cNvPr>
          <p:cNvPicPr>
            <a:picLocks noChangeAspect="1"/>
          </p:cNvPicPr>
          <p:nvPr/>
        </p:nvPicPr>
        <p:blipFill>
          <a:blip r:embed="rId4"/>
          <a:stretch>
            <a:fillRect/>
          </a:stretch>
        </p:blipFill>
        <p:spPr>
          <a:xfrm>
            <a:off x="2163571" y="2319092"/>
            <a:ext cx="2214880" cy="582295"/>
          </a:xfrm>
          <a:prstGeom prst="rect">
            <a:avLst/>
          </a:prstGeom>
        </p:spPr>
      </p:pic>
      <p:pic>
        <p:nvPicPr>
          <p:cNvPr id="13" name="Picture 12">
            <a:extLst>
              <a:ext uri="{FF2B5EF4-FFF2-40B4-BE49-F238E27FC236}">
                <a16:creationId xmlns:a16="http://schemas.microsoft.com/office/drawing/2014/main" id="{683A96A2-9E61-FB77-B2F6-D7BED2E5924D}"/>
              </a:ext>
            </a:extLst>
          </p:cNvPr>
          <p:cNvPicPr>
            <a:picLocks noChangeAspect="1"/>
          </p:cNvPicPr>
          <p:nvPr/>
        </p:nvPicPr>
        <p:blipFill>
          <a:blip r:embed="rId4"/>
          <a:stretch>
            <a:fillRect/>
          </a:stretch>
        </p:blipFill>
        <p:spPr>
          <a:xfrm>
            <a:off x="995680" y="2946399"/>
            <a:ext cx="1920240" cy="582295"/>
          </a:xfrm>
          <a:prstGeom prst="rect">
            <a:avLst/>
          </a:prstGeom>
        </p:spPr>
      </p:pic>
      <p:pic>
        <p:nvPicPr>
          <p:cNvPr id="14" name="Picture 13">
            <a:extLst>
              <a:ext uri="{FF2B5EF4-FFF2-40B4-BE49-F238E27FC236}">
                <a16:creationId xmlns:a16="http://schemas.microsoft.com/office/drawing/2014/main" id="{51EFB961-B546-A2BF-42E6-FDE4F52B57FB}"/>
              </a:ext>
            </a:extLst>
          </p:cNvPr>
          <p:cNvPicPr>
            <a:picLocks noChangeAspect="1"/>
          </p:cNvPicPr>
          <p:nvPr/>
        </p:nvPicPr>
        <p:blipFill>
          <a:blip r:embed="rId4"/>
          <a:stretch>
            <a:fillRect/>
          </a:stretch>
        </p:blipFill>
        <p:spPr>
          <a:xfrm>
            <a:off x="1341120" y="4419599"/>
            <a:ext cx="2062480" cy="582295"/>
          </a:xfrm>
          <a:prstGeom prst="rect">
            <a:avLst/>
          </a:prstGeom>
        </p:spPr>
      </p:pic>
    </p:spTree>
    <p:extLst>
      <p:ext uri="{BB962C8B-B14F-4D97-AF65-F5344CB8AC3E}">
        <p14:creationId xmlns:p14="http://schemas.microsoft.com/office/powerpoint/2010/main" val="1013036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grpSp>
        <p:nvGrpSpPr>
          <p:cNvPr id="26" name="Group 25">
            <a:extLst>
              <a:ext uri="{FF2B5EF4-FFF2-40B4-BE49-F238E27FC236}">
                <a16:creationId xmlns:a16="http://schemas.microsoft.com/office/drawing/2014/main"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a:t>
            </a:r>
            <a:r>
              <a:rPr lang="vi-VN" sz="2000" b="0" i="0" dirty="0" err="1">
                <a:solidFill>
                  <a:srgbClr val="000000"/>
                </a:solidFill>
                <a:effectLst/>
                <a:latin typeface="Cambria" panose="02040503050406030204" pitchFamily="18" charset="0"/>
                <a:ea typeface="Cambria" panose="02040503050406030204" pitchFamily="18" charset="0"/>
              </a:rPr>
              <a:t>tiếng</a:t>
            </a:r>
            <a:r>
              <a:rPr lang="vi-VN" sz="2000" b="0" i="0" dirty="0">
                <a:solidFill>
                  <a:srgbClr val="000000"/>
                </a:solidFill>
                <a:effectLst/>
                <a:latin typeface="Cambria" panose="02040503050406030204" pitchFamily="18" charset="0"/>
                <a:ea typeface="Cambria" panose="02040503050406030204" pitchFamily="18" charset="0"/>
              </a:rPr>
              <a:t> Nga trong ba </a:t>
            </a:r>
            <a:r>
              <a:rPr lang="vi-VN" sz="2000" b="0" i="0" dirty="0" err="1">
                <a:solidFill>
                  <a:srgbClr val="000000"/>
                </a:solidFill>
                <a:effectLst/>
                <a:latin typeface="Cambria" panose="02040503050406030204" pitchFamily="18" charset="0"/>
                <a:ea typeface="Cambria" panose="02040503050406030204" pitchFamily="18" charset="0"/>
              </a:rPr>
              <a:t>tháng</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mà</a:t>
            </a:r>
            <a:r>
              <a:rPr lang="vi-VN" sz="2000" b="0" i="0" dirty="0">
                <a:solidFill>
                  <a:srgbClr val="000000"/>
                </a:solidFill>
                <a:effectLst/>
                <a:latin typeface="Cambria" panose="02040503050406030204" pitchFamily="18" charset="0"/>
                <a:ea typeface="Cambria" panose="02040503050406030204" pitchFamily="18" charset="0"/>
              </a:rPr>
              <a:t> ông </a:t>
            </a:r>
            <a:r>
              <a:rPr lang="vi-VN" sz="2000" b="0" i="0" dirty="0" err="1">
                <a:solidFill>
                  <a:srgbClr val="000000"/>
                </a:solidFill>
                <a:effectLst/>
                <a:latin typeface="Cambria" panose="02040503050406030204" pitchFamily="18" charset="0"/>
                <a:ea typeface="Cambria" panose="02040503050406030204" pitchFamily="18" charset="0"/>
              </a:rPr>
              <a:t>đã</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có</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thể</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dịch</a:t>
            </a:r>
            <a:r>
              <a:rPr lang="vi-VN" sz="2000" b="0" i="0" dirty="0">
                <a:solidFill>
                  <a:srgbClr val="000000"/>
                </a:solidFill>
                <a:effectLst/>
                <a:latin typeface="Cambria" panose="02040503050406030204" pitchFamily="18" charset="0"/>
                <a:ea typeface="Cambria" panose="02040503050406030204" pitchFamily="18" charset="0"/>
              </a:rPr>
              <a:t> trôi </a:t>
            </a:r>
            <a:r>
              <a:rPr lang="vi-VN" sz="2000" b="0" i="0" dirty="0" err="1">
                <a:solidFill>
                  <a:srgbClr val="000000"/>
                </a:solidFill>
                <a:effectLst/>
                <a:latin typeface="Cambria" panose="02040503050406030204" pitchFamily="18" charset="0"/>
                <a:ea typeface="Cambria" panose="02040503050406030204" pitchFamily="18" charset="0"/>
              </a:rPr>
              <a:t>chảy</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các</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tài</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liệu</a:t>
            </a:r>
            <a:r>
              <a:rPr lang="vi-VN" sz="2000" b="0" i="0" dirty="0">
                <a:solidFill>
                  <a:srgbClr val="000000"/>
                </a:solidFill>
                <a:effectLst/>
                <a:latin typeface="Cambria" panose="02040503050406030204" pitchFamily="18" charset="0"/>
                <a:ea typeface="Cambria" panose="02040503050406030204" pitchFamily="18" charset="0"/>
              </a:rPr>
              <a:t> quân </a:t>
            </a:r>
            <a:r>
              <a:rPr lang="vi-VN" sz="2000" b="0" i="0" dirty="0" err="1">
                <a:solidFill>
                  <a:srgbClr val="000000"/>
                </a:solidFill>
                <a:effectLst/>
                <a:latin typeface="Cambria" panose="02040503050406030204" pitchFamily="18" charset="0"/>
                <a:ea typeface="Cambria" panose="02040503050406030204" pitchFamily="18" charset="0"/>
              </a:rPr>
              <a:t>sự</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tiếng</a:t>
            </a:r>
            <a:r>
              <a:rPr lang="vi-VN" sz="2000" b="0" i="0" dirty="0">
                <a:solidFill>
                  <a:srgbClr val="000000"/>
                </a:solidFill>
                <a:effectLst/>
                <a:latin typeface="Cambria" panose="02040503050406030204" pitchFamily="18" charset="0"/>
                <a:ea typeface="Cambria" panose="02040503050406030204" pitchFamily="18" charset="0"/>
              </a:rPr>
              <a:t> Nga. Ông </a:t>
            </a:r>
            <a:r>
              <a:rPr lang="vi-VN" sz="2000" b="0" i="0" dirty="0" err="1">
                <a:solidFill>
                  <a:srgbClr val="000000"/>
                </a:solidFill>
                <a:effectLst/>
                <a:latin typeface="Cambria" panose="02040503050406030204" pitchFamily="18" charset="0"/>
                <a:ea typeface="Cambria" panose="02040503050406030204" pitchFamily="18" charset="0"/>
              </a:rPr>
              <a:t>giúp</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Bác</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Hồ</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soạn</a:t>
            </a:r>
            <a:r>
              <a:rPr lang="vi-VN" sz="2000" b="0" i="0" dirty="0">
                <a:solidFill>
                  <a:srgbClr val="000000"/>
                </a:solidFill>
                <a:effectLst/>
                <a:latin typeface="Cambria" panose="02040503050406030204" pitchFamily="18" charset="0"/>
                <a:ea typeface="Cambria" panose="02040503050406030204" pitchFamily="18" charset="0"/>
              </a:rPr>
              <a:t> </a:t>
            </a:r>
            <a:r>
              <a:rPr lang="vi-VN" sz="2000" b="0" i="0" dirty="0" err="1">
                <a:solidFill>
                  <a:srgbClr val="000000"/>
                </a:solidFill>
                <a:effectLst/>
                <a:latin typeface="Cambria" panose="02040503050406030204" pitchFamily="18" charset="0"/>
                <a:ea typeface="Cambria" panose="02040503050406030204" pitchFamily="18" charset="0"/>
              </a:rPr>
              <a:t>thảo</a:t>
            </a:r>
            <a:r>
              <a:rPr lang="vi-VN" sz="2000" b="0" i="0" dirty="0">
                <a:solidFill>
                  <a:srgbClr val="000000"/>
                </a:solidFill>
                <a:effectLst/>
                <a:latin typeface="Cambria" panose="02040503050406030204" pitchFamily="18" charset="0"/>
                <a:ea typeface="Cambria" panose="02040503050406030204" pitchFamily="18" charset="0"/>
              </a:rPr>
              <a:t>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pic>
        <p:nvPicPr>
          <p:cNvPr id="7" name="Picture 6">
            <a:extLst>
              <a:ext uri="{FF2B5EF4-FFF2-40B4-BE49-F238E27FC236}">
                <a16:creationId xmlns:a16="http://schemas.microsoft.com/office/drawing/2014/main" id="{C2B74E97-BCBC-4FFF-B9AE-201077C00849}"/>
              </a:ext>
            </a:extLst>
          </p:cNvPr>
          <p:cNvPicPr>
            <a:picLocks noChangeAspect="1"/>
          </p:cNvPicPr>
          <p:nvPr/>
        </p:nvPicPr>
        <p:blipFill>
          <a:blip r:embed="rId4"/>
          <a:stretch>
            <a:fillRect/>
          </a:stretch>
        </p:blipFill>
        <p:spPr>
          <a:xfrm>
            <a:off x="5465103" y="6226671"/>
            <a:ext cx="3700593" cy="859611"/>
          </a:xfrm>
          <a:prstGeom prst="rect">
            <a:avLst/>
          </a:prstGeom>
        </p:spPr>
      </p:pic>
    </p:spTree>
    <p:extLst>
      <p:ext uri="{BB962C8B-B14F-4D97-AF65-F5344CB8AC3E}">
        <p14:creationId xmlns:p14="http://schemas.microsoft.com/office/powerpoint/2010/main" val="148742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B539C93-6DEC-A04B-5515-7745B79BD9EC}"/>
              </a:ext>
            </a:extLst>
          </p:cNvPr>
          <p:cNvSpPr txBox="1"/>
          <p:nvPr/>
        </p:nvSpPr>
        <p:spPr>
          <a:xfrm>
            <a:off x="477520" y="1016000"/>
            <a:ext cx="11369040" cy="563231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sinh ra trong một gia đình nhà nho ở Nghệ An. Ông là nhà khoa học và nhà giáo dục đa tài, uyên bác hiếm có.</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Con đường đến với thành công của Tạ Quang Bửu rất giản dị: tự học, học suốt đời và học say mê. Ông có thói quen đọc sách ở mọi lúc, mọi nơi, đọc rất nhanh và nhớ rất lâu. Có lần, ngồi trên lưng ngựa, mải đọc sách, ông ngã tòm xuống suối. Tất cả những ai ở bên ông đều khâm phục khả năng tự học của ông. Ông học từ lúc còn trẻ đến lúc cuối đời, ngay cả khi đau ốm.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Tạ Quang Bửu còn là tấm gương của việc học toàn diện.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“hoàn hảo đến mức người Anh phải kinh ngạc”. Ngoài ra, ông còn có hiểu biết sâu rộng về âm nhạc, hội hoạ, kiến trúc, thể thao,... Ông luôn tranh thủ thời gian tự học, để thoả mãn niềm đam mê của mình. Nhiều người coi ông là “Lê Quý Đôn thời nay”.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Tên của Tạ Quang Bửu được đặt cho các con phố ở Hà Nội, Thành phố Hồ Chí Minh, Huế, Đà Nẵng,... Ở Việt Nam, có một giải thưởng dành cho các nhà khoa học xuất sắc mang tên ông – Giải thưởng Tạ Quang Bửu.</a:t>
            </a:r>
          </a:p>
          <a:p>
            <a:pPr algn="r"/>
            <a:r>
              <a:rPr lang="vi-VN" sz="2000" b="0" i="0" dirty="0">
                <a:solidFill>
                  <a:srgbClr val="000000"/>
                </a:solidFill>
                <a:effectLst/>
                <a:latin typeface="Cambria" panose="02040503050406030204" pitchFamily="18" charset="0"/>
                <a:ea typeface="Cambria" panose="02040503050406030204" pitchFamily="18" charset="0"/>
              </a:rPr>
              <a:t>(Phan Sơn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pic>
        <p:nvPicPr>
          <p:cNvPr id="6" name="Picture 5" descr="A purple text with eyes&#10;&#10;Description automatically generated">
            <a:extLst>
              <a:ext uri="{FF2B5EF4-FFF2-40B4-BE49-F238E27FC236}">
                <a16:creationId xmlns:a16="http://schemas.microsoft.com/office/drawing/2014/main" id="{1044F9B9-7D19-66F0-9DB7-E932FF452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680" y="0"/>
            <a:ext cx="4536440" cy="1120820"/>
          </a:xfrm>
          <a:prstGeom prst="rect">
            <a:avLst/>
          </a:prstGeom>
        </p:spPr>
      </p:pic>
      <p:pic>
        <p:nvPicPr>
          <p:cNvPr id="8" name="Picture 7">
            <a:extLst>
              <a:ext uri="{FF2B5EF4-FFF2-40B4-BE49-F238E27FC236}">
                <a16:creationId xmlns:a16="http://schemas.microsoft.com/office/drawing/2014/main" id="{D2D502DD-B6FC-463E-9E6A-567CA69D45A0}"/>
              </a:ext>
            </a:extLst>
          </p:cNvPr>
          <p:cNvPicPr>
            <a:picLocks noChangeAspect="1"/>
          </p:cNvPicPr>
          <p:nvPr/>
        </p:nvPicPr>
        <p:blipFill>
          <a:blip r:embed="rId4"/>
          <a:stretch>
            <a:fillRect/>
          </a:stretch>
        </p:blipFill>
        <p:spPr>
          <a:xfrm>
            <a:off x="4656761" y="6203264"/>
            <a:ext cx="4090771" cy="890093"/>
          </a:xfrm>
          <a:prstGeom prst="rect">
            <a:avLst/>
          </a:prstGeom>
        </p:spPr>
      </p:pic>
    </p:spTree>
    <p:extLst>
      <p:ext uri="{BB962C8B-B14F-4D97-AF65-F5344CB8AC3E}">
        <p14:creationId xmlns:p14="http://schemas.microsoft.com/office/powerpoint/2010/main" val="234980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922" y="400686"/>
            <a:ext cx="7975600" cy="5785757"/>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5608186" y="2624436"/>
            <a:ext cx="5519554" cy="2123658"/>
          </a:xfrm>
          <a:prstGeom prst="rect">
            <a:avLst/>
          </a:prstGeom>
          <a:noFill/>
        </p:spPr>
        <p:txBody>
          <a:bodyPr wrap="square" rtlCol="0">
            <a:spAutoFit/>
          </a:bodyPr>
          <a:lstStyle/>
          <a:p>
            <a:pPr marL="0" marR="0" algn="just">
              <a:spcBef>
                <a:spcPts val="0"/>
              </a:spcBef>
              <a:spcAft>
                <a:spcPts val="0"/>
              </a:spcAft>
            </a:pP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hàm</a:t>
            </a:r>
            <a:r>
              <a:rPr lang="en-US" sz="4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reeform 11"/>
          <p:cNvSpPr/>
          <p:nvPr/>
        </p:nvSpPr>
        <p:spPr>
          <a:xfrm>
            <a:off x="428323" y="819786"/>
            <a:ext cx="4248452" cy="5509929"/>
          </a:xfrm>
          <a:custGeom>
            <a:avLst/>
            <a:gdLst/>
            <a:ahLst/>
            <a:cxnLst/>
            <a:rect l="l" t="t" r="r" b="b"/>
            <a:pathLst>
              <a:path w="5547711" h="7642027">
                <a:moveTo>
                  <a:pt x="0" y="0"/>
                </a:moveTo>
                <a:lnTo>
                  <a:pt x="5547711" y="0"/>
                </a:lnTo>
                <a:lnTo>
                  <a:pt x="5547711" y="7642027"/>
                </a:lnTo>
                <a:lnTo>
                  <a:pt x="0" y="7642027"/>
                </a:lnTo>
                <a:lnTo>
                  <a:pt x="0" y="0"/>
                </a:lnTo>
                <a:close/>
              </a:path>
            </a:pathLst>
          </a:custGeom>
          <a:blipFill>
            <a:blip r:embed="rId3"/>
            <a:stretch>
              <a:fillRect/>
            </a:stretch>
          </a:blipFill>
        </p:spPr>
        <p:txBody>
          <a:bodyPr/>
          <a:lstStyle/>
          <a:p>
            <a:endParaRPr lang="vi-VN"/>
          </a:p>
        </p:txBody>
      </p:sp>
    </p:spTree>
    <p:extLst>
      <p:ext uri="{BB962C8B-B14F-4D97-AF65-F5344CB8AC3E}">
        <p14:creationId xmlns:p14="http://schemas.microsoft.com/office/powerpoint/2010/main" val="106394905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91440"/>
            <a:ext cx="7975600" cy="636170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279006" y="2341228"/>
            <a:ext cx="566179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6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933817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74905" y="132251"/>
            <a:ext cx="2752119" cy="1379620"/>
            <a:chOff x="110736" y="276630"/>
            <a:chExt cx="2752119"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352277" y="504775"/>
              <a:ext cx="22690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36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36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ED7D31"/>
                  </a:solidFill>
                  <a:effectLst>
                    <a:outerShdw blurRad="38100" dist="38100" dir="2700000" algn="tl">
                      <a:srgbClr val="000000">
                        <a:alpha val="43137"/>
                      </a:srgbClr>
                    </a:outerShdw>
                  </a:effectLst>
                  <a:uLnTx/>
                  <a:uFillTx/>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95396" y="391719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448892" y="46829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71422" y="554601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5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nodeType="withEffect">
                                  <p:stCondLst>
                                    <p:cond delay="250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nodeType="withEffect">
                                  <p:stCondLst>
                                    <p:cond delay="250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nodeType="withEffect">
                                  <p:stCondLst>
                                    <p:cond delay="250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475</TotalTime>
  <Words>2016</Words>
  <Application>Microsoft Office PowerPoint</Application>
  <PresentationFormat>Widescreen</PresentationFormat>
  <Paragraphs>80</Paragraphs>
  <Slides>24</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#9Slide05 Bodega Script</vt:lpstr>
      <vt:lpstr>Arial</vt:lpstr>
      <vt:lpstr>Calibri</vt:lpstr>
      <vt:lpstr>Calibri (MS) Bold</vt:lpstr>
      <vt:lpstr>Calibri Light</vt:lpstr>
      <vt:lpstr>Cambria</vt:lpstr>
      <vt:lpstr>iCiel Pequena</vt:lpstr>
      <vt:lpstr>LNTH-LuoLuoNotangYuanTi 1</vt:lpstr>
      <vt:lpstr>Nunito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2024-09-05T01:52:44Z</dcterms:created>
  <dcterms:modified xsi:type="dcterms:W3CDTF">2025-11-24T02:38:26Z</dcterms:modified>
</cp:coreProperties>
</file>