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9" r:id="rId2"/>
    <p:sldId id="258" r:id="rId3"/>
    <p:sldId id="261" r:id="rId4"/>
    <p:sldId id="278" r:id="rId5"/>
    <p:sldId id="263" r:id="rId6"/>
    <p:sldId id="279" r:id="rId7"/>
    <p:sldId id="256" r:id="rId8"/>
    <p:sldId id="262" r:id="rId9"/>
    <p:sldId id="268" r:id="rId10"/>
    <p:sldId id="281" r:id="rId11"/>
    <p:sldId id="283" r:id="rId12"/>
    <p:sldId id="280" r:id="rId13"/>
    <p:sldId id="266" r:id="rId14"/>
    <p:sldId id="275" r:id="rId15"/>
    <p:sldId id="269" r:id="rId16"/>
    <p:sldId id="270" r:id="rId17"/>
    <p:sldId id="272" r:id="rId18"/>
    <p:sldId id="273" r:id="rId19"/>
    <p:sldId id="282" r:id="rId20"/>
    <p:sldId id="274" r:id="rId21"/>
    <p:sldId id="286" r:id="rId22"/>
    <p:sldId id="271" r:id="rId23"/>
    <p:sldId id="289" r:id="rId24"/>
    <p:sldId id="290" r:id="rId25"/>
    <p:sldId id="291" r:id="rId26"/>
    <p:sldId id="295" r:id="rId27"/>
    <p:sldId id="2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3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01B59-9511-4D5C-AA6B-DC15CF0DDA2A}"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06AD5-486C-436D-A78C-6D3FEC7AB650}" type="slidenum">
              <a:rPr lang="en-US" smtClean="0"/>
              <a:t>‹#›</a:t>
            </a:fld>
            <a:endParaRPr lang="en-US"/>
          </a:p>
        </p:txBody>
      </p:sp>
    </p:spTree>
    <p:extLst>
      <p:ext uri="{BB962C8B-B14F-4D97-AF65-F5344CB8AC3E}">
        <p14:creationId xmlns:p14="http://schemas.microsoft.com/office/powerpoint/2010/main" val="76482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89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835F1F5-D06D-952D-EFEB-DB1F8FEBF331}"/>
              </a:ext>
            </a:extLst>
          </p:cNvPr>
          <p:cNvSpPr txBox="1"/>
          <p:nvPr userDrawn="1"/>
        </p:nvSpPr>
        <p:spPr>
          <a:xfrm>
            <a:off x="2946400" y="7645400"/>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4" name="Hình ảnh 32">
            <a:extLst>
              <a:ext uri="{FF2B5EF4-FFF2-40B4-BE49-F238E27FC236}">
                <a16:creationId xmlns:a16="http://schemas.microsoft.com/office/drawing/2014/main" id="{DB381D84-A306-5063-ED1F-7EDED22B32E8}"/>
              </a:ext>
            </a:extLst>
          </p:cNvPr>
          <p:cNvPicPr>
            <a:picLocks noChangeAspect="1"/>
          </p:cNvPicPr>
          <p:nvPr userDrawn="1"/>
        </p:nvPicPr>
        <p:blipFill>
          <a:blip r:embed="rId3"/>
          <a:stretch>
            <a:fillRect/>
          </a:stretch>
        </p:blipFill>
        <p:spPr>
          <a:xfrm>
            <a:off x="1141828" y="6866717"/>
            <a:ext cx="1804572" cy="2542252"/>
          </a:xfrm>
          <a:prstGeom prst="rect">
            <a:avLst/>
          </a:prstGeom>
        </p:spPr>
      </p:pic>
      <p:sp>
        <p:nvSpPr>
          <p:cNvPr id="5" name="Title 1">
            <a:extLst>
              <a:ext uri="{FF2B5EF4-FFF2-40B4-BE49-F238E27FC236}">
                <a16:creationId xmlns:a16="http://schemas.microsoft.com/office/drawing/2014/main" id="{81657331-FE75-B1FE-7E58-ABB75908E72B}"/>
              </a:ext>
            </a:extLst>
          </p:cNvPr>
          <p:cNvSpPr txBox="1">
            <a:spLocks/>
          </p:cNvSpPr>
          <p:nvPr userDrawn="1"/>
        </p:nvSpPr>
        <p:spPr>
          <a:xfrm>
            <a:off x="-444325" y="6115342"/>
            <a:ext cx="1943331" cy="699911"/>
          </a:xfrm>
          <a:prstGeom prst="rect">
            <a:avLst/>
          </a:prstGeom>
        </p:spPr>
        <p:txBody>
          <a:bodyPr vert="horz" lIns="81280" tIns="40640" rIns="81280" bIns="406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err="1">
                <a:solidFill>
                  <a:schemeClr val="accent3">
                    <a:lumMod val="60000"/>
                    <a:lumOff val="40000"/>
                  </a:schemeClr>
                </a:solidFill>
                <a:latin typeface="#9Slide07 HoneyCream" pitchFamily="2" charset="0"/>
              </a:rPr>
              <a:t>Măng</a:t>
            </a:r>
            <a:r>
              <a:rPr lang="en-US" sz="1600" b="0" dirty="0">
                <a:solidFill>
                  <a:schemeClr val="accent3">
                    <a:lumMod val="60000"/>
                    <a:lumOff val="40000"/>
                  </a:schemeClr>
                </a:solidFill>
                <a:latin typeface="#9Slide07 HoneyCream" pitchFamily="2" charset="0"/>
              </a:rPr>
              <a:t> Non</a:t>
            </a:r>
          </a:p>
        </p:txBody>
      </p:sp>
      <p:sp>
        <p:nvSpPr>
          <p:cNvPr id="6" name="TextBox 5">
            <a:extLst>
              <a:ext uri="{FF2B5EF4-FFF2-40B4-BE49-F238E27FC236}">
                <a16:creationId xmlns:a16="http://schemas.microsoft.com/office/drawing/2014/main" id="{AB13C42F-5B94-FDB4-EE58-424A0BE63424}"/>
              </a:ext>
            </a:extLst>
          </p:cNvPr>
          <p:cNvSpPr txBox="1"/>
          <p:nvPr userDrawn="1"/>
        </p:nvSpPr>
        <p:spPr>
          <a:xfrm>
            <a:off x="9992360" y="345536"/>
            <a:ext cx="2441758" cy="697610"/>
          </a:xfrm>
          <a:prstGeom prst="rect">
            <a:avLst/>
          </a:prstGeom>
          <a:noFill/>
        </p:spPr>
        <p:txBody>
          <a:bodyPr wrap="square" rtlCol="0">
            <a:prstTxWarp prst="textArchUp">
              <a:avLst/>
            </a:prstTxWarp>
            <a:spAutoFit/>
          </a:bodyPr>
          <a:lstStyle/>
          <a:p>
            <a:pPr algn="ctr">
              <a:buClr>
                <a:srgbClr val="000000"/>
              </a:buClr>
              <a:buFont typeface="Arial"/>
              <a:buNone/>
            </a:pPr>
            <a:r>
              <a:rPr lang="en-US" sz="1422"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1422"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1422"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234161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DF88B-BF7E-3E87-75AE-8D802322A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21CB51-18B2-CD4B-9233-58FD17D21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223361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3.wav"/><Relationship Id="rId7" Type="http://schemas.openxmlformats.org/officeDocument/2006/relationships/image" Target="../media/image36.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A8992C-A641-08AB-90E5-D49EF2820A96}"/>
              </a:ext>
            </a:extLst>
          </p:cNvPr>
          <p:cNvPicPr>
            <a:picLocks noChangeAspect="1"/>
          </p:cNvPicPr>
          <p:nvPr/>
        </p:nvPicPr>
        <p:blipFill>
          <a:blip r:embed="rId2"/>
          <a:stretch>
            <a:fillRect/>
          </a:stretch>
        </p:blipFill>
        <p:spPr>
          <a:xfrm>
            <a:off x="0" y="0"/>
            <a:ext cx="12192000" cy="6878320"/>
          </a:xfrm>
          <a:prstGeom prst="rect">
            <a:avLst/>
          </a:prstGeom>
        </p:spPr>
      </p:pic>
      <p:sp>
        <p:nvSpPr>
          <p:cNvPr id="9" name="Rectangle: Rounded Corners 1">
            <a:extLst>
              <a:ext uri="{FF2B5EF4-FFF2-40B4-BE49-F238E27FC236}">
                <a16:creationId xmlns:a16="http://schemas.microsoft.com/office/drawing/2014/main" id="{88A86C44-EA04-30B3-153F-3DDB7C3FA1B9}"/>
              </a:ext>
            </a:extLst>
          </p:cNvPr>
          <p:cNvSpPr/>
          <p:nvPr/>
        </p:nvSpPr>
        <p:spPr>
          <a:xfrm>
            <a:off x="1843806" y="1483498"/>
            <a:ext cx="9199156" cy="3864357"/>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0000"/>
            </a:schemeClr>
          </a:solidFill>
          <a:ln w="38100">
            <a:solidFill>
              <a:srgbClr val="002060"/>
            </a:solidFill>
            <a:prstDash val="dash"/>
            <a:extLst>
              <a:ext uri="{C807C97D-BFC1-408E-A445-0C87EB9F89A2}">
                <ask:lineSketchStyleProps xmlns:ask="http://schemas.microsoft.com/office/drawing/2018/sketchyshapes" sd="852854689">
                  <a:custGeom>
                    <a:avLst/>
                    <a:gdLst>
                      <a:gd name="connsiteX0" fmla="*/ 0 w 9199156"/>
                      <a:gd name="connsiteY0" fmla="*/ 504718 h 3724031"/>
                      <a:gd name="connsiteX1" fmla="*/ 504718 w 9199156"/>
                      <a:gd name="connsiteY1" fmla="*/ 0 h 3724031"/>
                      <a:gd name="connsiteX2" fmla="*/ 8694438 w 9199156"/>
                      <a:gd name="connsiteY2" fmla="*/ 0 h 3724031"/>
                      <a:gd name="connsiteX3" fmla="*/ 9199156 w 9199156"/>
                      <a:gd name="connsiteY3" fmla="*/ 504718 h 3724031"/>
                      <a:gd name="connsiteX4" fmla="*/ 9199156 w 9199156"/>
                      <a:gd name="connsiteY4" fmla="*/ 3219313 h 3724031"/>
                      <a:gd name="connsiteX5" fmla="*/ 8694438 w 9199156"/>
                      <a:gd name="connsiteY5" fmla="*/ 3724031 h 3724031"/>
                      <a:gd name="connsiteX6" fmla="*/ 504718 w 9199156"/>
                      <a:gd name="connsiteY6" fmla="*/ 3724031 h 3724031"/>
                      <a:gd name="connsiteX7" fmla="*/ 0 w 9199156"/>
                      <a:gd name="connsiteY7" fmla="*/ 3219313 h 3724031"/>
                      <a:gd name="connsiteX8" fmla="*/ 0 w 9199156"/>
                      <a:gd name="connsiteY8" fmla="*/ 504718 h 372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9156" h="3724031" fill="none" extrusionOk="0">
                        <a:moveTo>
                          <a:pt x="0" y="504718"/>
                        </a:moveTo>
                        <a:cubicBezTo>
                          <a:pt x="994" y="252871"/>
                          <a:pt x="247063" y="35400"/>
                          <a:pt x="504718" y="0"/>
                        </a:cubicBezTo>
                        <a:cubicBezTo>
                          <a:pt x="1706555" y="72427"/>
                          <a:pt x="6896767" y="61419"/>
                          <a:pt x="8694438" y="0"/>
                        </a:cubicBezTo>
                        <a:cubicBezTo>
                          <a:pt x="8967489" y="-39215"/>
                          <a:pt x="9184889" y="221655"/>
                          <a:pt x="9199156" y="504718"/>
                        </a:cubicBezTo>
                        <a:cubicBezTo>
                          <a:pt x="9300032" y="972471"/>
                          <a:pt x="9091843" y="2860963"/>
                          <a:pt x="9199156" y="3219313"/>
                        </a:cubicBezTo>
                        <a:cubicBezTo>
                          <a:pt x="9204704" y="3469903"/>
                          <a:pt x="8945995" y="3693549"/>
                          <a:pt x="8694438" y="3724031"/>
                        </a:cubicBezTo>
                        <a:cubicBezTo>
                          <a:pt x="6181442" y="3753858"/>
                          <a:pt x="3709060" y="3644725"/>
                          <a:pt x="504718" y="3724031"/>
                        </a:cubicBezTo>
                        <a:cubicBezTo>
                          <a:pt x="273783" y="3718626"/>
                          <a:pt x="-5835" y="3499215"/>
                          <a:pt x="0" y="3219313"/>
                        </a:cubicBezTo>
                        <a:cubicBezTo>
                          <a:pt x="50037" y="2060786"/>
                          <a:pt x="770" y="933089"/>
                          <a:pt x="0" y="504718"/>
                        </a:cubicBezTo>
                        <a:close/>
                      </a:path>
                      <a:path w="9199156" h="3724031" stroke="0" extrusionOk="0">
                        <a:moveTo>
                          <a:pt x="0" y="504718"/>
                        </a:moveTo>
                        <a:cubicBezTo>
                          <a:pt x="28695" y="233792"/>
                          <a:pt x="245206" y="40078"/>
                          <a:pt x="504718" y="0"/>
                        </a:cubicBezTo>
                        <a:cubicBezTo>
                          <a:pt x="4296515" y="123000"/>
                          <a:pt x="6728671" y="-96860"/>
                          <a:pt x="8694438" y="0"/>
                        </a:cubicBezTo>
                        <a:cubicBezTo>
                          <a:pt x="8970412" y="-2114"/>
                          <a:pt x="9207278" y="209597"/>
                          <a:pt x="9199156" y="504718"/>
                        </a:cubicBezTo>
                        <a:cubicBezTo>
                          <a:pt x="9202329" y="1325818"/>
                          <a:pt x="9293423" y="2389435"/>
                          <a:pt x="9199156" y="3219313"/>
                        </a:cubicBezTo>
                        <a:cubicBezTo>
                          <a:pt x="9182506" y="3504093"/>
                          <a:pt x="8936082" y="3717959"/>
                          <a:pt x="8694438" y="3724031"/>
                        </a:cubicBezTo>
                        <a:cubicBezTo>
                          <a:pt x="4921084" y="3563324"/>
                          <a:pt x="4076728" y="3763698"/>
                          <a:pt x="504718" y="3724031"/>
                        </a:cubicBezTo>
                        <a:cubicBezTo>
                          <a:pt x="192171" y="3717204"/>
                          <a:pt x="-37384" y="3481125"/>
                          <a:pt x="0" y="3219313"/>
                        </a:cubicBezTo>
                        <a:cubicBezTo>
                          <a:pt x="32216" y="2156146"/>
                          <a:pt x="57206" y="1371027"/>
                          <a:pt x="0" y="5047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1200"/>
              </a:spcBef>
            </a:pPr>
            <a:endParaRPr lang="en-US" sz="2800" dirty="0">
              <a:solidFill>
                <a:schemeClr val="tx1"/>
              </a:solidFill>
            </a:endParaRPr>
          </a:p>
        </p:txBody>
      </p:sp>
      <p:pic>
        <p:nvPicPr>
          <p:cNvPr id="11" name="Picture 10">
            <a:extLst>
              <a:ext uri="{FF2B5EF4-FFF2-40B4-BE49-F238E27FC236}">
                <a16:creationId xmlns:a16="http://schemas.microsoft.com/office/drawing/2014/main" id="{7DFCE07E-3370-5008-EA7C-14CA893F4C53}"/>
              </a:ext>
            </a:extLst>
          </p:cNvPr>
          <p:cNvPicPr>
            <a:picLocks noChangeAspect="1"/>
          </p:cNvPicPr>
          <p:nvPr/>
        </p:nvPicPr>
        <p:blipFill>
          <a:blip r:embed="rId3"/>
          <a:stretch>
            <a:fillRect/>
          </a:stretch>
        </p:blipFill>
        <p:spPr>
          <a:xfrm>
            <a:off x="347384" y="1703365"/>
            <a:ext cx="12192000" cy="2991672"/>
          </a:xfrm>
          <a:prstGeom prst="rect">
            <a:avLst/>
          </a:prstGeom>
        </p:spPr>
      </p:pic>
      <p:pic>
        <p:nvPicPr>
          <p:cNvPr id="17" name="Picture 16">
            <a:extLst>
              <a:ext uri="{FF2B5EF4-FFF2-40B4-BE49-F238E27FC236}">
                <a16:creationId xmlns:a16="http://schemas.microsoft.com/office/drawing/2014/main" id="{8957726A-361C-308F-C320-2A0B38B1D9DA}"/>
              </a:ext>
            </a:extLst>
          </p:cNvPr>
          <p:cNvPicPr>
            <a:picLocks noChangeAspect="1"/>
          </p:cNvPicPr>
          <p:nvPr/>
        </p:nvPicPr>
        <p:blipFill>
          <a:blip r:embed="rId4"/>
          <a:stretch>
            <a:fillRect/>
          </a:stretch>
        </p:blipFill>
        <p:spPr>
          <a:xfrm>
            <a:off x="8889517" y="5362009"/>
            <a:ext cx="2943531" cy="1429186"/>
          </a:xfrm>
          <a:prstGeom prst="rect">
            <a:avLst/>
          </a:prstGeom>
        </p:spPr>
      </p:pic>
      <p:pic>
        <p:nvPicPr>
          <p:cNvPr id="20" name="Picture 19">
            <a:extLst>
              <a:ext uri="{FF2B5EF4-FFF2-40B4-BE49-F238E27FC236}">
                <a16:creationId xmlns:a16="http://schemas.microsoft.com/office/drawing/2014/main" id="{9BCDA718-8FBB-620A-7F77-B8D3DABF778B}"/>
              </a:ext>
            </a:extLst>
          </p:cNvPr>
          <p:cNvPicPr>
            <a:picLocks noChangeAspect="1"/>
          </p:cNvPicPr>
          <p:nvPr/>
        </p:nvPicPr>
        <p:blipFill>
          <a:blip r:embed="rId5"/>
          <a:stretch>
            <a:fillRect/>
          </a:stretch>
        </p:blipFill>
        <p:spPr>
          <a:xfrm>
            <a:off x="8087432" y="4454667"/>
            <a:ext cx="2706147" cy="1113055"/>
          </a:xfrm>
          <a:prstGeom prst="rect">
            <a:avLst/>
          </a:prstGeom>
        </p:spPr>
      </p:pic>
      <p:pic>
        <p:nvPicPr>
          <p:cNvPr id="10" name="Picture 9">
            <a:extLst>
              <a:ext uri="{FF2B5EF4-FFF2-40B4-BE49-F238E27FC236}">
                <a16:creationId xmlns:a16="http://schemas.microsoft.com/office/drawing/2014/main" id="{A2317756-89FD-12B2-39AD-674B6767BB74}"/>
              </a:ext>
            </a:extLst>
          </p:cNvPr>
          <p:cNvPicPr>
            <a:picLocks noChangeAspect="1"/>
          </p:cNvPicPr>
          <p:nvPr/>
        </p:nvPicPr>
        <p:blipFill>
          <a:blip r:embed="rId6"/>
          <a:stretch>
            <a:fillRect/>
          </a:stretch>
        </p:blipFill>
        <p:spPr>
          <a:xfrm>
            <a:off x="3462357" y="46898"/>
            <a:ext cx="4986960" cy="1402202"/>
          </a:xfrm>
          <a:prstGeom prst="rect">
            <a:avLst/>
          </a:prstGeom>
        </p:spPr>
      </p:pic>
      <p:pic>
        <p:nvPicPr>
          <p:cNvPr id="13" name="Picture 12" descr="A yellow circles with red lines&#10;&#10;Description automatically generated">
            <a:extLst>
              <a:ext uri="{FF2B5EF4-FFF2-40B4-BE49-F238E27FC236}">
                <a16:creationId xmlns:a16="http://schemas.microsoft.com/office/drawing/2014/main" id="{2CB904D9-F743-29FC-733C-197E4934BC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41668"/>
            <a:ext cx="3200400" cy="1915865"/>
          </a:xfrm>
          <a:prstGeom prst="rect">
            <a:avLst/>
          </a:prstGeom>
        </p:spPr>
      </p:pic>
    </p:spTree>
    <p:extLst>
      <p:ext uri="{BB962C8B-B14F-4D97-AF65-F5344CB8AC3E}">
        <p14:creationId xmlns:p14="http://schemas.microsoft.com/office/powerpoint/2010/main" val="403348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500"/>
                            </p:stCondLst>
                            <p:childTnLst>
                              <p:par>
                                <p:cTn id="21" presetID="53" presetClass="entr" presetSubtype="16" fill="hold" nodeType="afterEffect" nodePh="1">
                                  <p:stCondLst>
                                    <p:cond delay="0"/>
                                  </p:stCondLst>
                                  <p:endCondLst>
                                    <p:cond evt="begin" delay="0">
                                      <p:tn val="21"/>
                                    </p:cond>
                                  </p:end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p:cTn id="2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28F5F-E72F-5015-F62F-DF12CF503BAB}"/>
            </a:ext>
          </a:extLst>
        </p:cNvPr>
        <p:cNvGrpSpPr/>
        <p:nvPr/>
      </p:nvGrpSpPr>
      <p:grpSpPr>
        <a:xfrm>
          <a:off x="0" y="0"/>
          <a:ext cx="0" cy="0"/>
          <a:chOff x="0" y="0"/>
          <a:chExt cx="0" cy="0"/>
        </a:xfrm>
      </p:grpSpPr>
      <p:grpSp>
        <p:nvGrpSpPr>
          <p:cNvPr id="2" name="组合 47">
            <a:extLst>
              <a:ext uri="{FF2B5EF4-FFF2-40B4-BE49-F238E27FC236}">
                <a16:creationId xmlns:a16="http://schemas.microsoft.com/office/drawing/2014/main" id="{12F5C06E-6EF3-2711-BBB2-E1775CE08D6A}"/>
              </a:ext>
            </a:extLst>
          </p:cNvPr>
          <p:cNvGrpSpPr/>
          <p:nvPr/>
        </p:nvGrpSpPr>
        <p:grpSpPr>
          <a:xfrm>
            <a:off x="643773" y="1823256"/>
            <a:ext cx="4694438" cy="985764"/>
            <a:chOff x="3151567" y="4106353"/>
            <a:chExt cx="4182027" cy="1023787"/>
          </a:xfrm>
        </p:grpSpPr>
        <p:grpSp>
          <p:nvGrpSpPr>
            <p:cNvPr id="3" name="组合 31">
              <a:extLst>
                <a:ext uri="{FF2B5EF4-FFF2-40B4-BE49-F238E27FC236}">
                  <a16:creationId xmlns:a16="http://schemas.microsoft.com/office/drawing/2014/main" id="{ED1217B8-2D67-C1AC-48DE-E98DE39FF122}"/>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99C94ADB-6B65-7AE8-F125-9E1FF39F96A5}"/>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6ED6CDF9-2D37-7DEE-755D-CEE331F72476}"/>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文本框 41">
              <a:extLst>
                <a:ext uri="{FF2B5EF4-FFF2-40B4-BE49-F238E27FC236}">
                  <a16:creationId xmlns:a16="http://schemas.microsoft.com/office/drawing/2014/main" id="{15AB3996-DBB2-81FF-91CF-F7D53A3E1BBE}"/>
                </a:ext>
              </a:extLst>
            </p:cNvPr>
            <p:cNvSpPr txBox="1"/>
            <p:nvPr/>
          </p:nvSpPr>
          <p:spPr>
            <a:xfrm>
              <a:off x="3701713" y="4240935"/>
              <a:ext cx="3081748" cy="67126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Độc</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nhất</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vô</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nhị</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7" name="Picture 6">
            <a:extLst>
              <a:ext uri="{FF2B5EF4-FFF2-40B4-BE49-F238E27FC236}">
                <a16:creationId xmlns:a16="http://schemas.microsoft.com/office/drawing/2014/main" id="{0614D222-E411-D3FB-2B80-525DC44F192F}"/>
              </a:ext>
            </a:extLst>
          </p:cNvPr>
          <p:cNvPicPr>
            <a:picLocks noChangeAspect="1"/>
          </p:cNvPicPr>
          <p:nvPr/>
        </p:nvPicPr>
        <p:blipFill>
          <a:blip r:embed="rId2"/>
          <a:stretch>
            <a:fillRect/>
          </a:stretch>
        </p:blipFill>
        <p:spPr>
          <a:xfrm>
            <a:off x="4192857" y="423136"/>
            <a:ext cx="4741337" cy="1431153"/>
          </a:xfrm>
          <a:prstGeom prst="rect">
            <a:avLst/>
          </a:prstGeom>
        </p:spPr>
      </p:pic>
      <p:sp>
        <p:nvSpPr>
          <p:cNvPr id="14" name="文本框 41">
            <a:extLst>
              <a:ext uri="{FF2B5EF4-FFF2-40B4-BE49-F238E27FC236}">
                <a16:creationId xmlns:a16="http://schemas.microsoft.com/office/drawing/2014/main" id="{48316F85-7C57-DC63-91BE-C780E65FE349}"/>
              </a:ext>
            </a:extLst>
          </p:cNvPr>
          <p:cNvSpPr txBox="1"/>
          <p:nvPr/>
        </p:nvSpPr>
        <p:spPr>
          <a:xfrm>
            <a:off x="5440780" y="1952839"/>
            <a:ext cx="5859681" cy="6463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Có</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một</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không</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hai</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rất</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hiếm</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15" name="组合 47">
            <a:extLst>
              <a:ext uri="{FF2B5EF4-FFF2-40B4-BE49-F238E27FC236}">
                <a16:creationId xmlns:a16="http://schemas.microsoft.com/office/drawing/2014/main" id="{FC5E3D70-E690-60C9-E883-28CD4E84A1DC}"/>
              </a:ext>
            </a:extLst>
          </p:cNvPr>
          <p:cNvGrpSpPr/>
          <p:nvPr/>
        </p:nvGrpSpPr>
        <p:grpSpPr>
          <a:xfrm>
            <a:off x="746342" y="3392910"/>
            <a:ext cx="3182456" cy="971707"/>
            <a:chOff x="3151567" y="4011705"/>
            <a:chExt cx="4666910" cy="1118436"/>
          </a:xfrm>
        </p:grpSpPr>
        <p:grpSp>
          <p:nvGrpSpPr>
            <p:cNvPr id="16" name="组合 31">
              <a:extLst>
                <a:ext uri="{FF2B5EF4-FFF2-40B4-BE49-F238E27FC236}">
                  <a16:creationId xmlns:a16="http://schemas.microsoft.com/office/drawing/2014/main" id="{ECB3B559-3DE4-8CC9-507E-FEAE7761CEFC}"/>
                </a:ext>
              </a:extLst>
            </p:cNvPr>
            <p:cNvGrpSpPr/>
            <p:nvPr/>
          </p:nvGrpSpPr>
          <p:grpSpPr>
            <a:xfrm>
              <a:off x="3151567" y="4011705"/>
              <a:ext cx="4666910" cy="1118436"/>
              <a:chOff x="1346199" y="3196963"/>
              <a:chExt cx="4058182" cy="1241190"/>
            </a:xfrm>
            <a:effectLst>
              <a:outerShdw blurRad="254000" sx="102000" sy="102000" algn="ctr" rotWithShape="0">
                <a:prstClr val="black">
                  <a:alpha val="25000"/>
                </a:prstClr>
              </a:outerShdw>
            </a:effectLst>
          </p:grpSpPr>
          <p:sp>
            <p:nvSpPr>
              <p:cNvPr id="18" name="圆角矩形 32">
                <a:extLst>
                  <a:ext uri="{FF2B5EF4-FFF2-40B4-BE49-F238E27FC236}">
                    <a16:creationId xmlns:a16="http://schemas.microsoft.com/office/drawing/2014/main" id="{DCAC5F5B-1D71-DF94-75D4-BBF9CEDBAC19}"/>
                  </a:ext>
                </a:extLst>
              </p:cNvPr>
              <p:cNvSpPr/>
              <p:nvPr/>
            </p:nvSpPr>
            <p:spPr>
              <a:xfrm>
                <a:off x="1346199" y="3196963"/>
                <a:ext cx="4058182" cy="124119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9" name="圆角矩形 33">
                <a:extLst>
                  <a:ext uri="{FF2B5EF4-FFF2-40B4-BE49-F238E27FC236}">
                    <a16:creationId xmlns:a16="http://schemas.microsoft.com/office/drawing/2014/main" id="{FC5E6D6E-45B0-0D90-2C89-654B81D0C435}"/>
                  </a:ext>
                </a:extLst>
              </p:cNvPr>
              <p:cNvSpPr/>
              <p:nvPr/>
            </p:nvSpPr>
            <p:spPr>
              <a:xfrm>
                <a:off x="1425654" y="3344065"/>
                <a:ext cx="3824825" cy="952074"/>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7" name="文本框 41">
              <a:extLst>
                <a:ext uri="{FF2B5EF4-FFF2-40B4-BE49-F238E27FC236}">
                  <a16:creationId xmlns:a16="http://schemas.microsoft.com/office/drawing/2014/main" id="{F926C065-0075-080F-6729-1F383BC2CC8D}"/>
                </a:ext>
              </a:extLst>
            </p:cNvPr>
            <p:cNvSpPr txBox="1"/>
            <p:nvPr/>
          </p:nvSpPr>
          <p:spPr>
            <a:xfrm>
              <a:off x="4342145" y="4153528"/>
              <a:ext cx="962159" cy="671260"/>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Kỉ</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lục</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0" name="文本框 41">
            <a:extLst>
              <a:ext uri="{FF2B5EF4-FFF2-40B4-BE49-F238E27FC236}">
                <a16:creationId xmlns:a16="http://schemas.microsoft.com/office/drawing/2014/main" id="{ADA7D14B-5854-9710-9A84-18F8E24EA5EA}"/>
              </a:ext>
            </a:extLst>
          </p:cNvPr>
          <p:cNvSpPr txBox="1"/>
          <p:nvPr/>
        </p:nvSpPr>
        <p:spPr>
          <a:xfrm>
            <a:off x="5475904" y="3278598"/>
            <a:ext cx="6527043"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Thành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tích</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cao</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nhất</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trước</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nay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chưa</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đạt</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được</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spTree>
    <p:extLst>
      <p:ext uri="{BB962C8B-B14F-4D97-AF65-F5344CB8AC3E}">
        <p14:creationId xmlns:p14="http://schemas.microsoft.com/office/powerpoint/2010/main" val="253896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9F006-76C5-D5C5-CEC2-4DC6884743E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C864288-A9E2-787A-BD31-E1F176EE4855}"/>
              </a:ext>
            </a:extLst>
          </p:cNvPr>
          <p:cNvPicPr>
            <a:picLocks noChangeAspect="1"/>
          </p:cNvPicPr>
          <p:nvPr/>
        </p:nvPicPr>
        <p:blipFill>
          <a:blip r:embed="rId2"/>
          <a:stretch>
            <a:fillRect/>
          </a:stretch>
        </p:blipFill>
        <p:spPr>
          <a:xfrm>
            <a:off x="4192857" y="423136"/>
            <a:ext cx="4049593" cy="1222353"/>
          </a:xfrm>
          <a:prstGeom prst="rect">
            <a:avLst/>
          </a:prstGeom>
        </p:spPr>
      </p:pic>
      <p:grpSp>
        <p:nvGrpSpPr>
          <p:cNvPr id="8" name="组合 47">
            <a:extLst>
              <a:ext uri="{FF2B5EF4-FFF2-40B4-BE49-F238E27FC236}">
                <a16:creationId xmlns:a16="http://schemas.microsoft.com/office/drawing/2014/main" id="{4BB699DB-1247-2D14-812D-C71CA54E5D9B}"/>
              </a:ext>
            </a:extLst>
          </p:cNvPr>
          <p:cNvGrpSpPr/>
          <p:nvPr/>
        </p:nvGrpSpPr>
        <p:grpSpPr>
          <a:xfrm>
            <a:off x="311922" y="1645489"/>
            <a:ext cx="8337210" cy="1076898"/>
            <a:chOff x="3151567" y="4011705"/>
            <a:chExt cx="5782510" cy="1118436"/>
          </a:xfrm>
        </p:grpSpPr>
        <p:grpSp>
          <p:nvGrpSpPr>
            <p:cNvPr id="10" name="组合 31">
              <a:extLst>
                <a:ext uri="{FF2B5EF4-FFF2-40B4-BE49-F238E27FC236}">
                  <a16:creationId xmlns:a16="http://schemas.microsoft.com/office/drawing/2014/main" id="{34C57E03-2F76-E242-9A4D-770608BAFA74}"/>
                </a:ext>
              </a:extLst>
            </p:cNvPr>
            <p:cNvGrpSpPr/>
            <p:nvPr/>
          </p:nvGrpSpPr>
          <p:grpSpPr>
            <a:xfrm>
              <a:off x="3151567" y="4011705"/>
              <a:ext cx="4666910" cy="1118436"/>
              <a:chOff x="1346199" y="3196963"/>
              <a:chExt cx="4058182" cy="1241190"/>
            </a:xfrm>
            <a:effectLst>
              <a:outerShdw blurRad="254000" sx="102000" sy="102000" algn="ctr" rotWithShape="0">
                <a:prstClr val="black">
                  <a:alpha val="25000"/>
                </a:prstClr>
              </a:outerShdw>
            </a:effectLst>
          </p:grpSpPr>
          <p:sp>
            <p:nvSpPr>
              <p:cNvPr id="12" name="圆角矩形 32">
                <a:extLst>
                  <a:ext uri="{FF2B5EF4-FFF2-40B4-BE49-F238E27FC236}">
                    <a16:creationId xmlns:a16="http://schemas.microsoft.com/office/drawing/2014/main" id="{F2AC8691-58FE-5CF1-64E1-A2B721B11A5C}"/>
                  </a:ext>
                </a:extLst>
              </p:cNvPr>
              <p:cNvSpPr/>
              <p:nvPr/>
            </p:nvSpPr>
            <p:spPr>
              <a:xfrm>
                <a:off x="1346199" y="3196963"/>
                <a:ext cx="4058182" cy="124119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3" name="圆角矩形 33">
                <a:extLst>
                  <a:ext uri="{FF2B5EF4-FFF2-40B4-BE49-F238E27FC236}">
                    <a16:creationId xmlns:a16="http://schemas.microsoft.com/office/drawing/2014/main" id="{A0BE4BAF-0B8F-2A7F-02B2-A5AD9FCD4ABE}"/>
                  </a:ext>
                </a:extLst>
              </p:cNvPr>
              <p:cNvSpPr/>
              <p:nvPr/>
            </p:nvSpPr>
            <p:spPr>
              <a:xfrm>
                <a:off x="1425654" y="3344065"/>
                <a:ext cx="3824825" cy="952074"/>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1" name="文本框 41">
              <a:extLst>
                <a:ext uri="{FF2B5EF4-FFF2-40B4-BE49-F238E27FC236}">
                  <a16:creationId xmlns:a16="http://schemas.microsoft.com/office/drawing/2014/main" id="{BD28BC44-26D5-AB0C-0A36-A0AF50502308}"/>
                </a:ext>
              </a:extLst>
            </p:cNvPr>
            <p:cNvSpPr txBox="1"/>
            <p:nvPr/>
          </p:nvSpPr>
          <p:spPr>
            <a:xfrm>
              <a:off x="3207102" y="4249120"/>
              <a:ext cx="5726975" cy="67126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Hai con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rồng</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chầu</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mặt</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nguyệt</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1" name="文本框 41">
            <a:extLst>
              <a:ext uri="{FF2B5EF4-FFF2-40B4-BE49-F238E27FC236}">
                <a16:creationId xmlns:a16="http://schemas.microsoft.com/office/drawing/2014/main" id="{50DAA4E4-129D-8648-D22F-28FF2629E709}"/>
              </a:ext>
            </a:extLst>
          </p:cNvPr>
          <p:cNvSpPr txBox="1"/>
          <p:nvPr/>
        </p:nvSpPr>
        <p:spPr>
          <a:xfrm>
            <a:off x="6785482" y="2950985"/>
            <a:ext cx="4656002"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ôi</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rồng</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uốn</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lượn</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đối</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diện</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nhau</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mặt</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trăng</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ở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giữa</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còn</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gọi</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là</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lưỡng</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long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chầu</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nguyệt</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pic>
        <p:nvPicPr>
          <p:cNvPr id="2050" name="Picture 2" descr="Ý nghĩa lưỡng long chầu nguyệt trong văn hóa tâm linh Việt Nam">
            <a:extLst>
              <a:ext uri="{FF2B5EF4-FFF2-40B4-BE49-F238E27FC236}">
                <a16:creationId xmlns:a16="http://schemas.microsoft.com/office/drawing/2014/main" id="{9CAF8038-81D5-996B-BCE1-3D4544A6DA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993"/>
          <a:stretch/>
        </p:blipFill>
        <p:spPr bwMode="auto">
          <a:xfrm>
            <a:off x="443664" y="3057023"/>
            <a:ext cx="5966690" cy="290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14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4530A-9699-CDB4-56B5-255147CE631F}"/>
            </a:ext>
          </a:extLst>
        </p:cNvPr>
        <p:cNvGrpSpPr/>
        <p:nvPr/>
      </p:nvGrpSpPr>
      <p:grpSpPr>
        <a:xfrm>
          <a:off x="0" y="0"/>
          <a:ext cx="0" cy="0"/>
          <a:chOff x="0" y="0"/>
          <a:chExt cx="0" cy="0"/>
        </a:xfrm>
      </p:grpSpPr>
      <p:grpSp>
        <p:nvGrpSpPr>
          <p:cNvPr id="2" name="组合 30">
            <a:extLst>
              <a:ext uri="{FF2B5EF4-FFF2-40B4-BE49-F238E27FC236}">
                <a16:creationId xmlns:a16="http://schemas.microsoft.com/office/drawing/2014/main" id="{474C102F-D130-E33C-873B-FD713B9B174F}"/>
              </a:ext>
            </a:extLst>
          </p:cNvPr>
          <p:cNvGrpSpPr/>
          <p:nvPr/>
        </p:nvGrpSpPr>
        <p:grpSpPr>
          <a:xfrm>
            <a:off x="262359" y="104172"/>
            <a:ext cx="11929643" cy="6681281"/>
            <a:chOff x="1346200" y="3302000"/>
            <a:chExt cx="2467261" cy="995515"/>
          </a:xfrm>
          <a:effectLst>
            <a:outerShdw blurRad="254000" sx="102000" sy="102000" algn="ctr" rotWithShape="0">
              <a:prstClr val="black">
                <a:alpha val="25000"/>
              </a:prstClr>
            </a:outerShdw>
          </a:effectLst>
        </p:grpSpPr>
        <p:sp>
          <p:nvSpPr>
            <p:cNvPr id="3" name="圆角矩形 27">
              <a:extLst>
                <a:ext uri="{FF2B5EF4-FFF2-40B4-BE49-F238E27FC236}">
                  <a16:creationId xmlns:a16="http://schemas.microsoft.com/office/drawing/2014/main" id="{2EC358B8-4CBA-E5E6-120F-0D6A988E786D}"/>
                </a:ext>
              </a:extLst>
            </p:cNvPr>
            <p:cNvSpPr/>
            <p:nvPr/>
          </p:nvSpPr>
          <p:spPr>
            <a:xfrm>
              <a:off x="1346200" y="3302000"/>
              <a:ext cx="2467261" cy="995515"/>
            </a:xfrm>
            <a:prstGeom prst="roundRect">
              <a:avLst>
                <a:gd name="adj" fmla="val 168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sp>
          <p:nvSpPr>
            <p:cNvPr id="4" name="圆角矩形 28">
              <a:extLst>
                <a:ext uri="{FF2B5EF4-FFF2-40B4-BE49-F238E27FC236}">
                  <a16:creationId xmlns:a16="http://schemas.microsoft.com/office/drawing/2014/main" id="{A68859F0-044E-40FD-9646-F905FA926BD9}"/>
                </a:ext>
              </a:extLst>
            </p:cNvPr>
            <p:cNvSpPr/>
            <p:nvPr/>
          </p:nvSpPr>
          <p:spPr>
            <a:xfrm>
              <a:off x="1369667" y="3327747"/>
              <a:ext cx="2389533" cy="939309"/>
            </a:xfrm>
            <a:prstGeom prst="roundRect">
              <a:avLst>
                <a:gd name="adj" fmla="val 17939"/>
              </a:avLst>
            </a:prstGeom>
            <a:solidFill>
              <a:schemeClr val="bg1"/>
            </a:solidFill>
            <a:ln w="19050">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grpSp>
      <p:sp>
        <p:nvSpPr>
          <p:cNvPr id="11" name="Rectangle: Rounded Corners 10">
            <a:extLst>
              <a:ext uri="{FF2B5EF4-FFF2-40B4-BE49-F238E27FC236}">
                <a16:creationId xmlns:a16="http://schemas.microsoft.com/office/drawing/2014/main" id="{433F9821-6761-76F8-CA0F-74A84C72F0AD}"/>
              </a:ext>
            </a:extLst>
          </p:cNvPr>
          <p:cNvSpPr/>
          <p:nvPr/>
        </p:nvSpPr>
        <p:spPr>
          <a:xfrm>
            <a:off x="449928" y="5360306"/>
            <a:ext cx="11366246" cy="127331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85552F0-D2D3-990C-B9B9-4EC22C284FDF}"/>
              </a:ext>
            </a:extLst>
          </p:cNvPr>
          <p:cNvSpPr/>
          <p:nvPr/>
        </p:nvSpPr>
        <p:spPr>
          <a:xfrm>
            <a:off x="449928" y="3681046"/>
            <a:ext cx="11440348" cy="1617785"/>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F28D85B-B70A-AE9D-F8B1-D588B67A85E5}"/>
              </a:ext>
            </a:extLst>
          </p:cNvPr>
          <p:cNvSpPr/>
          <p:nvPr/>
        </p:nvSpPr>
        <p:spPr>
          <a:xfrm>
            <a:off x="469610" y="939754"/>
            <a:ext cx="11440348" cy="889544"/>
          </a:xfrm>
          <a:prstGeom prst="roundRect">
            <a:avLst/>
          </a:prstGeom>
          <a:solidFill>
            <a:srgbClr val="DE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50F0DA0-8295-6018-B047-3EF808BBE812}"/>
              </a:ext>
            </a:extLst>
          </p:cNvPr>
          <p:cNvSpPr/>
          <p:nvPr/>
        </p:nvSpPr>
        <p:spPr>
          <a:xfrm>
            <a:off x="469610" y="1787119"/>
            <a:ext cx="11440348" cy="1893927"/>
          </a:xfrm>
          <a:prstGeom prst="roundRect">
            <a:avLst/>
          </a:prstGeom>
          <a:solidFill>
            <a:srgbClr val="FFE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F4A5BDC-B8D7-26E4-006C-CAC2DDB869DF}"/>
              </a:ext>
            </a:extLst>
          </p:cNvPr>
          <p:cNvSpPr txBox="1"/>
          <p:nvPr/>
        </p:nvSpPr>
        <p:spPr>
          <a:xfrm>
            <a:off x="469610" y="887164"/>
            <a:ext cx="11440348" cy="5693866"/>
          </a:xfrm>
          <a:prstGeom prst="rect">
            <a:avLst/>
          </a:prstGeom>
          <a:noFill/>
        </p:spPr>
        <p:txBody>
          <a:bodyPr wrap="square">
            <a:spAutoFit/>
          </a:bodyPr>
          <a:lstStyle/>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Ở quận Ba Đình – trung tâm Thủ đô Hà Nội – có một ngôi chùa được xây dựng năm 1049, thời vua Lý Thái Tông. Đó là chùa Một Cột.</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Tên chùa đã gợi ra nét kiến trúc độc nhất vô nhị: Chùa ngự trên một cột đá tròn. Tám thanh gỗ bao quanh trụ đá giống hình đài sen, tạo thành giá đỡ vững chãi cho ngôi chùa. Nhìn từ xa, chùa Một Cột tựa </a:t>
            </a:r>
            <a:r>
              <a:rPr lang="vi-VN" sz="2600" dirty="0" err="1">
                <a:solidFill>
                  <a:srgbClr val="002060"/>
                </a:solidFill>
                <a:latin typeface="Cambria" panose="02040503050406030204" pitchFamily="18" charset="0"/>
              </a:rPr>
              <a:t>đoá</a:t>
            </a:r>
            <a:r>
              <a:rPr lang="vi-VN" sz="2600" dirty="0">
                <a:solidFill>
                  <a:srgbClr val="002060"/>
                </a:solidFill>
                <a:latin typeface="Cambria" panose="02040503050406030204" pitchFamily="18" charset="0"/>
              </a:rPr>
              <a:t> sen khổng lồ vươn lên từ mặt nước, bình yên đón ánh mặt trời. Vì thế, ban đầu chùa có tên gọi là Liên Hoa Đài.</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Bên cạnh nét độc đáo kể trên, chùa Một Cột còn mang nét đẹp cổ kính của kiến trúc Á Đông. Nóc chùa được trang trí hai con rồng chầu mặt nguyệt. Chùa có bốn mái cong </a:t>
            </a:r>
            <a:r>
              <a:rPr lang="vi-VN" sz="2600" dirty="0" err="1">
                <a:solidFill>
                  <a:srgbClr val="002060"/>
                </a:solidFill>
                <a:latin typeface="Cambria" panose="02040503050406030204" pitchFamily="18" charset="0"/>
              </a:rPr>
              <a:t>cong</a:t>
            </a:r>
            <a:r>
              <a:rPr lang="vi-VN" sz="2600" dirty="0">
                <a:solidFill>
                  <a:srgbClr val="002060"/>
                </a:solidFill>
                <a:latin typeface="Cambria" panose="02040503050406030204" pitchFamily="18" charset="0"/>
              </a:rPr>
              <a:t> mềm mại. Ngôi chùa càng thêm nổi bật giữa khung cảnh cây cối xanh tươi và hồ nước yên bình.</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Chùa Một Cột – di tích văn </a:t>
            </a:r>
            <a:r>
              <a:rPr lang="vi-VN" sz="2600" dirty="0" err="1">
                <a:solidFill>
                  <a:srgbClr val="002060"/>
                </a:solidFill>
                <a:latin typeface="Cambria" panose="02040503050406030204" pitchFamily="18" charset="0"/>
              </a:rPr>
              <a:t>hoá</a:t>
            </a:r>
            <a:r>
              <a:rPr lang="vi-VN" sz="2600" dirty="0">
                <a:solidFill>
                  <a:srgbClr val="002060"/>
                </a:solidFill>
                <a:latin typeface="Cambria" panose="02040503050406030204" pitchFamily="18" charset="0"/>
              </a:rPr>
              <a:t> vô giá – đã trở thành một biểu tượng của Thủ đô Hà Nội. Năm 2012, chùa được Tổ chức Kỉ lục châu Á xác nhận là “Ngôi chùa có kiến trúc độc đáo nhất châu Á”.</a:t>
            </a:r>
          </a:p>
        </p:txBody>
      </p:sp>
      <p:pic>
        <p:nvPicPr>
          <p:cNvPr id="8" name="Picture 7">
            <a:extLst>
              <a:ext uri="{FF2B5EF4-FFF2-40B4-BE49-F238E27FC236}">
                <a16:creationId xmlns:a16="http://schemas.microsoft.com/office/drawing/2014/main" id="{E9B3B9AF-B3E4-17B4-2D65-15D3F37CBD55}"/>
              </a:ext>
            </a:extLst>
          </p:cNvPr>
          <p:cNvPicPr>
            <a:picLocks noChangeAspect="1"/>
          </p:cNvPicPr>
          <p:nvPr/>
        </p:nvPicPr>
        <p:blipFill>
          <a:blip r:embed="rId2"/>
          <a:stretch>
            <a:fillRect/>
          </a:stretch>
        </p:blipFill>
        <p:spPr>
          <a:xfrm>
            <a:off x="3488728" y="253166"/>
            <a:ext cx="5214543" cy="657802"/>
          </a:xfrm>
          <a:prstGeom prst="rect">
            <a:avLst/>
          </a:prstGeom>
        </p:spPr>
      </p:pic>
      <p:pic>
        <p:nvPicPr>
          <p:cNvPr id="9" name="Picture 8">
            <a:extLst>
              <a:ext uri="{FF2B5EF4-FFF2-40B4-BE49-F238E27FC236}">
                <a16:creationId xmlns:a16="http://schemas.microsoft.com/office/drawing/2014/main" id="{6D14FD43-5BC2-77CC-3D80-DAE5ED0F29A9}"/>
              </a:ext>
            </a:extLst>
          </p:cNvPr>
          <p:cNvPicPr>
            <a:picLocks noChangeAspect="1"/>
          </p:cNvPicPr>
          <p:nvPr/>
        </p:nvPicPr>
        <p:blipFill>
          <a:blip r:embed="rId3"/>
          <a:stretch>
            <a:fillRect/>
          </a:stretch>
        </p:blipFill>
        <p:spPr>
          <a:xfrm>
            <a:off x="8330517" y="439901"/>
            <a:ext cx="2290591" cy="942134"/>
          </a:xfrm>
          <a:prstGeom prst="rect">
            <a:avLst/>
          </a:prstGeom>
        </p:spPr>
      </p:pic>
      <p:pic>
        <p:nvPicPr>
          <p:cNvPr id="14" name="Picture 13">
            <a:extLst>
              <a:ext uri="{FF2B5EF4-FFF2-40B4-BE49-F238E27FC236}">
                <a16:creationId xmlns:a16="http://schemas.microsoft.com/office/drawing/2014/main" id="{6BA86F39-E4D3-D892-C020-5D52DAEC5737}"/>
              </a:ext>
            </a:extLst>
          </p:cNvPr>
          <p:cNvPicPr>
            <a:picLocks noChangeAspect="1"/>
          </p:cNvPicPr>
          <p:nvPr/>
        </p:nvPicPr>
        <p:blipFill>
          <a:blip r:embed="rId4"/>
          <a:stretch>
            <a:fillRect/>
          </a:stretch>
        </p:blipFill>
        <p:spPr>
          <a:xfrm>
            <a:off x="469610" y="-150170"/>
            <a:ext cx="1804370" cy="1323461"/>
          </a:xfrm>
          <a:prstGeom prst="rect">
            <a:avLst/>
          </a:prstGeom>
        </p:spPr>
      </p:pic>
    </p:spTree>
    <p:extLst>
      <p:ext uri="{BB962C8B-B14F-4D97-AF65-F5344CB8AC3E}">
        <p14:creationId xmlns:p14="http://schemas.microsoft.com/office/powerpoint/2010/main" val="35681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EF142-242F-BEFD-9B0D-5FF7B0965A4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B1A226B-7E23-E1A4-0B15-B0294FBF69EB}"/>
              </a:ext>
            </a:extLst>
          </p:cNvPr>
          <p:cNvPicPr>
            <a:picLocks noChangeAspect="1"/>
          </p:cNvPicPr>
          <p:nvPr/>
        </p:nvPicPr>
        <p:blipFill>
          <a:blip r:embed="rId2"/>
          <a:stretch>
            <a:fillRect/>
          </a:stretch>
        </p:blipFill>
        <p:spPr>
          <a:xfrm>
            <a:off x="-90713" y="-150094"/>
            <a:ext cx="2290591" cy="1440518"/>
          </a:xfrm>
          <a:prstGeom prst="rect">
            <a:avLst/>
          </a:prstGeom>
        </p:spPr>
      </p:pic>
      <p:sp>
        <p:nvSpPr>
          <p:cNvPr id="6" name="TextBox 5">
            <a:extLst>
              <a:ext uri="{FF2B5EF4-FFF2-40B4-BE49-F238E27FC236}">
                <a16:creationId xmlns:a16="http://schemas.microsoft.com/office/drawing/2014/main" id="{84B92889-32D5-EA03-B2BE-52F300BBBB70}"/>
              </a:ext>
            </a:extLst>
          </p:cNvPr>
          <p:cNvSpPr txBox="1"/>
          <p:nvPr/>
        </p:nvSpPr>
        <p:spPr>
          <a:xfrm>
            <a:off x="469610" y="887164"/>
            <a:ext cx="11440348" cy="5693866"/>
          </a:xfrm>
          <a:prstGeom prst="rect">
            <a:avLst/>
          </a:prstGeom>
          <a:noFill/>
        </p:spPr>
        <p:txBody>
          <a:bodyPr wrap="square">
            <a:spAutoFit/>
          </a:bodyPr>
          <a:lstStyle/>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Ở quận Ba Đình – trung tâm Thủ đô Hà Nội – có một ngôi chùa được xây dựng năm 1049, thời vua Lý Thái Tông. Đó là chùa Một Cột.</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Tên chùa đã gợi ra nét kiến trúc độc nhất vô nhị: Chùa ngự trên một cột đá tròn. Tám thanh gỗ bao quanh trụ đá giống hình đài sen, tạo thành giá đỡ vững chãi cho ngôi chùa. Nhìn từ xa, chùa Một Cột tựa </a:t>
            </a:r>
            <a:r>
              <a:rPr lang="vi-VN" sz="2600" dirty="0" err="1">
                <a:solidFill>
                  <a:srgbClr val="002060"/>
                </a:solidFill>
                <a:latin typeface="Cambria" panose="02040503050406030204" pitchFamily="18" charset="0"/>
              </a:rPr>
              <a:t>đoá</a:t>
            </a:r>
            <a:r>
              <a:rPr lang="vi-VN" sz="2600" dirty="0">
                <a:solidFill>
                  <a:srgbClr val="002060"/>
                </a:solidFill>
                <a:latin typeface="Cambria" panose="02040503050406030204" pitchFamily="18" charset="0"/>
              </a:rPr>
              <a:t> sen khổng lồ vươn lên từ mặt nước, bình yên đón ánh mặt trời. Vì thế, ban đầu chùa có tên gọi là Liên Hoa Đài.</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Bên cạnh nét độc đáo kể trên, chùa Một Cột còn mang nét đẹp cổ kính của kiến trúc Á Đông. Nóc chùa được trang trí hai con rồng chầu mặt nguyệt. Chùa có bốn mái cong </a:t>
            </a:r>
            <a:r>
              <a:rPr lang="vi-VN" sz="2600" dirty="0" err="1">
                <a:solidFill>
                  <a:srgbClr val="002060"/>
                </a:solidFill>
                <a:latin typeface="Cambria" panose="02040503050406030204" pitchFamily="18" charset="0"/>
              </a:rPr>
              <a:t>cong</a:t>
            </a:r>
            <a:r>
              <a:rPr lang="vi-VN" sz="2600" dirty="0">
                <a:solidFill>
                  <a:srgbClr val="002060"/>
                </a:solidFill>
                <a:latin typeface="Cambria" panose="02040503050406030204" pitchFamily="18" charset="0"/>
              </a:rPr>
              <a:t> mềm mại. Ngôi chùa càng thêm nổi bật giữa khung cảnh cây cối xanh tươi và hồ nước yên bình.</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Chùa Một Cột – di tích văn </a:t>
            </a:r>
            <a:r>
              <a:rPr lang="vi-VN" sz="2600" dirty="0" err="1">
                <a:solidFill>
                  <a:srgbClr val="002060"/>
                </a:solidFill>
                <a:latin typeface="Cambria" panose="02040503050406030204" pitchFamily="18" charset="0"/>
              </a:rPr>
              <a:t>hoá</a:t>
            </a:r>
            <a:r>
              <a:rPr lang="vi-VN" sz="2600" dirty="0">
                <a:solidFill>
                  <a:srgbClr val="002060"/>
                </a:solidFill>
                <a:latin typeface="Cambria" panose="02040503050406030204" pitchFamily="18" charset="0"/>
              </a:rPr>
              <a:t> vô giá – đã trở thành một biểu tượng của Thủ đô Hà Nội. Năm 2012, chùa được Tổ chức Kỉ lục châu Á xác nhận là “Ngôi chùa có kiến trúc độc đáo nhất châu Á”.</a:t>
            </a:r>
          </a:p>
        </p:txBody>
      </p:sp>
      <p:pic>
        <p:nvPicPr>
          <p:cNvPr id="7" name="Picture 6">
            <a:extLst>
              <a:ext uri="{FF2B5EF4-FFF2-40B4-BE49-F238E27FC236}">
                <a16:creationId xmlns:a16="http://schemas.microsoft.com/office/drawing/2014/main" id="{F013094D-8465-A860-464C-F8A7CA1DF7C6}"/>
              </a:ext>
            </a:extLst>
          </p:cNvPr>
          <p:cNvPicPr>
            <a:picLocks noChangeAspect="1"/>
          </p:cNvPicPr>
          <p:nvPr/>
        </p:nvPicPr>
        <p:blipFill>
          <a:blip r:embed="rId3"/>
          <a:stretch>
            <a:fillRect/>
          </a:stretch>
        </p:blipFill>
        <p:spPr>
          <a:xfrm>
            <a:off x="3488728" y="253166"/>
            <a:ext cx="5214543" cy="657802"/>
          </a:xfrm>
          <a:prstGeom prst="rect">
            <a:avLst/>
          </a:prstGeom>
        </p:spPr>
      </p:pic>
      <p:pic>
        <p:nvPicPr>
          <p:cNvPr id="8" name="Picture 7">
            <a:extLst>
              <a:ext uri="{FF2B5EF4-FFF2-40B4-BE49-F238E27FC236}">
                <a16:creationId xmlns:a16="http://schemas.microsoft.com/office/drawing/2014/main" id="{4B6F2799-7713-28C7-65C4-7B70633EE84C}"/>
              </a:ext>
            </a:extLst>
          </p:cNvPr>
          <p:cNvPicPr>
            <a:picLocks noChangeAspect="1"/>
          </p:cNvPicPr>
          <p:nvPr/>
        </p:nvPicPr>
        <p:blipFill>
          <a:blip r:embed="rId4"/>
          <a:stretch>
            <a:fillRect/>
          </a:stretch>
        </p:blipFill>
        <p:spPr>
          <a:xfrm>
            <a:off x="8330517" y="439901"/>
            <a:ext cx="2290591" cy="942134"/>
          </a:xfrm>
          <a:prstGeom prst="rect">
            <a:avLst/>
          </a:prstGeom>
        </p:spPr>
      </p:pic>
    </p:spTree>
    <p:extLst>
      <p:ext uri="{BB962C8B-B14F-4D97-AF65-F5344CB8AC3E}">
        <p14:creationId xmlns:p14="http://schemas.microsoft.com/office/powerpoint/2010/main" val="15949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8D818-60FF-5005-B052-20EC4A7EC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50E57-4D9C-9AE9-15A2-4BE2F1F8BA4A}"/>
              </a:ext>
            </a:extLst>
          </p:cNvPr>
          <p:cNvSpPr>
            <a:spLocks noGrp="1"/>
          </p:cNvSpPr>
          <p:nvPr>
            <p:ph type="title" idx="4294967295"/>
          </p:nvPr>
        </p:nvSpPr>
        <p:spPr>
          <a:xfrm>
            <a:off x="838200" y="365125"/>
            <a:ext cx="10515600" cy="1325563"/>
          </a:xfrm>
        </p:spPr>
        <p:txBody>
          <a:bodyPr/>
          <a:lstStyle/>
          <a:p>
            <a:endParaRPr lang="en-US"/>
          </a:p>
        </p:txBody>
      </p:sp>
      <p:sp>
        <p:nvSpPr>
          <p:cNvPr id="3" name="Content Placeholder 2">
            <a:extLst>
              <a:ext uri="{FF2B5EF4-FFF2-40B4-BE49-F238E27FC236}">
                <a16:creationId xmlns:a16="http://schemas.microsoft.com/office/drawing/2014/main" id="{4682A2DF-AC1B-DD2A-9CF7-C9BC901873EE}"/>
              </a:ext>
            </a:extLst>
          </p:cNvPr>
          <p:cNvSpPr>
            <a:spLocks noGrp="1"/>
          </p:cNvSpPr>
          <p:nvPr>
            <p:ph idx="4294967295"/>
          </p:nvPr>
        </p:nvSpPr>
        <p:spPr>
          <a:xfrm>
            <a:off x="838200" y="1825625"/>
            <a:ext cx="10515600" cy="4351338"/>
          </a:xfrm>
        </p:spPr>
        <p:txBody>
          <a:bodyPr/>
          <a:lstStyle/>
          <a:p>
            <a:endParaRPr lang="en-US"/>
          </a:p>
        </p:txBody>
      </p:sp>
      <p:pic>
        <p:nvPicPr>
          <p:cNvPr id="4" name="Picture 3">
            <a:extLst>
              <a:ext uri="{FF2B5EF4-FFF2-40B4-BE49-F238E27FC236}">
                <a16:creationId xmlns:a16="http://schemas.microsoft.com/office/drawing/2014/main" id="{6C927863-7C84-F439-DFD0-483936F44178}"/>
              </a:ext>
            </a:extLst>
          </p:cNvPr>
          <p:cNvPicPr>
            <a:picLocks noChangeAspect="1"/>
          </p:cNvPicPr>
          <p:nvPr/>
        </p:nvPicPr>
        <p:blipFill>
          <a:blip r:embed="rId2"/>
          <a:srcRect t="2222"/>
          <a:stretch/>
        </p:blipFill>
        <p:spPr>
          <a:xfrm>
            <a:off x="0" y="0"/>
            <a:ext cx="12192000" cy="6857999"/>
          </a:xfrm>
          <a:prstGeom prst="rect">
            <a:avLst/>
          </a:prstGeom>
        </p:spPr>
      </p:pic>
      <p:pic>
        <p:nvPicPr>
          <p:cNvPr id="5" name="Picture 4">
            <a:extLst>
              <a:ext uri="{FF2B5EF4-FFF2-40B4-BE49-F238E27FC236}">
                <a16:creationId xmlns:a16="http://schemas.microsoft.com/office/drawing/2014/main" id="{D67615BE-2FC2-87E0-E74F-382A08902135}"/>
              </a:ext>
            </a:extLst>
          </p:cNvPr>
          <p:cNvPicPr>
            <a:picLocks noChangeAspect="1"/>
          </p:cNvPicPr>
          <p:nvPr/>
        </p:nvPicPr>
        <p:blipFill>
          <a:blip r:embed="rId3"/>
          <a:stretch>
            <a:fillRect/>
          </a:stretch>
        </p:blipFill>
        <p:spPr>
          <a:xfrm>
            <a:off x="4685613" y="365125"/>
            <a:ext cx="7925487" cy="5389331"/>
          </a:xfrm>
          <a:prstGeom prst="rect">
            <a:avLst/>
          </a:prstGeom>
        </p:spPr>
      </p:pic>
    </p:spTree>
    <p:extLst>
      <p:ext uri="{BB962C8B-B14F-4D97-AF65-F5344CB8AC3E}">
        <p14:creationId xmlns:p14="http://schemas.microsoft.com/office/powerpoint/2010/main" val="6913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DE72B-03B3-45E0-D96F-FDC841A708F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ADCE905-5320-46ED-BAF1-FB3A49F7D680}"/>
              </a:ext>
            </a:extLst>
          </p:cNvPr>
          <p:cNvGrpSpPr/>
          <p:nvPr/>
        </p:nvGrpSpPr>
        <p:grpSpPr>
          <a:xfrm>
            <a:off x="3078514" y="894408"/>
            <a:ext cx="7878725" cy="1916171"/>
            <a:chOff x="2505740" y="798716"/>
            <a:chExt cx="7878725" cy="1916171"/>
          </a:xfrm>
        </p:grpSpPr>
        <p:grpSp>
          <p:nvGrpSpPr>
            <p:cNvPr id="3" name="组合 31">
              <a:extLst>
                <a:ext uri="{FF2B5EF4-FFF2-40B4-BE49-F238E27FC236}">
                  <a16:creationId xmlns:a16="http://schemas.microsoft.com/office/drawing/2014/main" id="{DB33B85D-3C61-C7AF-F7B4-8A9DAC2EBBAB}"/>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CA6AB0A4-D96E-EF03-330E-B91CF116EF91}"/>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CF5BF112-A9C8-B072-AFCA-E3A85CBDBCFE}"/>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7C6F40D2-C423-0D3A-B21D-9B2BBEA85D94}"/>
                </a:ext>
              </a:extLst>
            </p:cNvPr>
            <p:cNvSpPr txBox="1"/>
            <p:nvPr/>
          </p:nvSpPr>
          <p:spPr>
            <a:xfrm>
              <a:off x="3049386" y="1156638"/>
              <a:ext cx="6636874" cy="1200329"/>
            </a:xfrm>
            <a:prstGeom prst="rect">
              <a:avLst/>
            </a:prstGeom>
            <a:noFill/>
          </p:spPr>
          <p:txBody>
            <a:bodyPr wrap="square">
              <a:spAutoFit/>
            </a:bodyPr>
            <a:lstStyle/>
            <a:p>
              <a:pPr algn="ctr"/>
              <a:r>
                <a:rPr lang="vi-VN" sz="3600" b="1" dirty="0">
                  <a:solidFill>
                    <a:srgbClr val="127366"/>
                  </a:solidFill>
                  <a:latin typeface="Cambria" panose="02040503050406030204" pitchFamily="18" charset="0"/>
                </a:rPr>
                <a:t>Chùa Một Cột ở đâu và được xây dựng vào năm nào?</a:t>
              </a:r>
              <a:endParaRPr lang="en-US" sz="36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id="{226A4738-E85E-77C2-CC2F-B7A73D3FC232}"/>
              </a:ext>
            </a:extLst>
          </p:cNvPr>
          <p:cNvPicPr>
            <a:picLocks noChangeAspect="1"/>
          </p:cNvPicPr>
          <p:nvPr/>
        </p:nvPicPr>
        <p:blipFill>
          <a:blip r:embed="rId2"/>
          <a:stretch>
            <a:fillRect/>
          </a:stretch>
        </p:blipFill>
        <p:spPr>
          <a:xfrm>
            <a:off x="600406" y="1182149"/>
            <a:ext cx="2847079" cy="1536325"/>
          </a:xfrm>
          <a:prstGeom prst="rect">
            <a:avLst/>
          </a:prstGeom>
        </p:spPr>
      </p:pic>
      <p:sp>
        <p:nvSpPr>
          <p:cNvPr id="9" name="TextBox 8">
            <a:extLst>
              <a:ext uri="{FF2B5EF4-FFF2-40B4-BE49-F238E27FC236}">
                <a16:creationId xmlns:a16="http://schemas.microsoft.com/office/drawing/2014/main" id="{E6B5301C-C469-963E-9DC1-1B6B3832CA3B}"/>
              </a:ext>
            </a:extLst>
          </p:cNvPr>
          <p:cNvSpPr txBox="1"/>
          <p:nvPr/>
        </p:nvSpPr>
        <p:spPr>
          <a:xfrm>
            <a:off x="600406" y="3262364"/>
            <a:ext cx="8177834" cy="2308324"/>
          </a:xfrm>
          <a:prstGeom prst="rect">
            <a:avLst/>
          </a:prstGeom>
          <a:noFill/>
        </p:spPr>
        <p:txBody>
          <a:bodyPr wrap="square">
            <a:spAutoFit/>
          </a:bodyPr>
          <a:lstStyle/>
          <a:p>
            <a:pPr algn="just"/>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Chùa</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Một</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Cột</a:t>
            </a:r>
            <a:r>
              <a:rPr lang="en-US" sz="3600" b="1" dirty="0">
                <a:solidFill>
                  <a:srgbClr val="002060"/>
                </a:solidFill>
                <a:latin typeface="Cambria" panose="02040503050406030204" pitchFamily="18" charset="0"/>
              </a:rPr>
              <a:t> ở </a:t>
            </a:r>
            <a:r>
              <a:rPr lang="en-US" sz="3600" b="1" dirty="0" err="1">
                <a:solidFill>
                  <a:srgbClr val="002060"/>
                </a:solidFill>
                <a:latin typeface="Cambria" panose="02040503050406030204" pitchFamily="18" charset="0"/>
              </a:rPr>
              <a:t>quận</a:t>
            </a:r>
            <a:r>
              <a:rPr lang="en-US" sz="3600" b="1" dirty="0">
                <a:solidFill>
                  <a:srgbClr val="002060"/>
                </a:solidFill>
                <a:latin typeface="Cambria" panose="02040503050406030204" pitchFamily="18" charset="0"/>
              </a:rPr>
              <a:t> Ba </a:t>
            </a:r>
            <a:r>
              <a:rPr lang="en-US" sz="3600" b="1" dirty="0" err="1">
                <a:solidFill>
                  <a:srgbClr val="002060"/>
                </a:solidFill>
                <a:latin typeface="Cambria" panose="02040503050406030204" pitchFamily="18" charset="0"/>
              </a:rPr>
              <a:t>Đình</a:t>
            </a:r>
            <a:r>
              <a:rPr lang="en-US" sz="3600" b="1" dirty="0">
                <a:solidFill>
                  <a:srgbClr val="002060"/>
                </a:solidFill>
                <a:latin typeface="Cambria" panose="02040503050406030204" pitchFamily="18" charset="0"/>
              </a:rPr>
              <a:t> – </a:t>
            </a:r>
            <a:r>
              <a:rPr lang="en-US" sz="3600" b="1" dirty="0" err="1">
                <a:solidFill>
                  <a:srgbClr val="002060"/>
                </a:solidFill>
                <a:latin typeface="Cambria" panose="02040503050406030204" pitchFamily="18" charset="0"/>
              </a:rPr>
              <a:t>trung</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tâm</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Thủ</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đô</a:t>
            </a:r>
            <a:r>
              <a:rPr lang="en-US" sz="3600" b="1" dirty="0">
                <a:solidFill>
                  <a:srgbClr val="002060"/>
                </a:solidFill>
                <a:latin typeface="Cambria" panose="02040503050406030204" pitchFamily="18" charset="0"/>
              </a:rPr>
              <a:t> Hà </a:t>
            </a:r>
            <a:r>
              <a:rPr lang="en-US" sz="3600" b="1" dirty="0" err="1">
                <a:solidFill>
                  <a:srgbClr val="002060"/>
                </a:solidFill>
                <a:latin typeface="Cambria" panose="02040503050406030204" pitchFamily="18" charset="0"/>
              </a:rPr>
              <a:t>Nội</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được</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xây</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dựng</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năm</a:t>
            </a:r>
            <a:r>
              <a:rPr lang="en-US" sz="3600" b="1" dirty="0">
                <a:solidFill>
                  <a:srgbClr val="002060"/>
                </a:solidFill>
                <a:latin typeface="Cambria" panose="02040503050406030204" pitchFamily="18" charset="0"/>
              </a:rPr>
              <a:t> 1049, </a:t>
            </a:r>
            <a:r>
              <a:rPr lang="en-US" sz="3600" b="1" dirty="0" err="1">
                <a:solidFill>
                  <a:srgbClr val="002060"/>
                </a:solidFill>
                <a:latin typeface="Cambria" panose="02040503050406030204" pitchFamily="18" charset="0"/>
              </a:rPr>
              <a:t>thời</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vua</a:t>
            </a:r>
            <a:r>
              <a:rPr lang="en-US" sz="3600" b="1" dirty="0">
                <a:solidFill>
                  <a:srgbClr val="002060"/>
                </a:solidFill>
                <a:latin typeface="Cambria" panose="02040503050406030204" pitchFamily="18" charset="0"/>
              </a:rPr>
              <a:t> Lý Thái </a:t>
            </a:r>
            <a:r>
              <a:rPr lang="en-US" sz="3600" b="1" dirty="0" err="1">
                <a:solidFill>
                  <a:srgbClr val="002060"/>
                </a:solidFill>
                <a:latin typeface="Cambria" panose="02040503050406030204" pitchFamily="18" charset="0"/>
              </a:rPr>
              <a:t>Tông</a:t>
            </a:r>
            <a:r>
              <a:rPr lang="en-US" sz="3600" b="1" dirty="0">
                <a:solidFill>
                  <a:srgbClr val="002060"/>
                </a:solidFill>
                <a:latin typeface="Cambria" panose="02040503050406030204" pitchFamily="18" charset="0"/>
              </a:rPr>
              <a:t>.</a:t>
            </a:r>
          </a:p>
        </p:txBody>
      </p:sp>
      <p:pic>
        <p:nvPicPr>
          <p:cNvPr id="10" name="Picture 9" descr="A cartoon of a child holding a pointer&#10;&#10;Description automatically generated">
            <a:extLst>
              <a:ext uri="{FF2B5EF4-FFF2-40B4-BE49-F238E27FC236}">
                <a16:creationId xmlns:a16="http://schemas.microsoft.com/office/drawing/2014/main" id="{DC53CFF1-B883-964E-A912-9FE581F5A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205" y="2108035"/>
            <a:ext cx="3889584" cy="4434971"/>
          </a:xfrm>
          <a:prstGeom prst="rect">
            <a:avLst/>
          </a:prstGeom>
        </p:spPr>
      </p:pic>
    </p:spTree>
    <p:extLst>
      <p:ext uri="{BB962C8B-B14F-4D97-AF65-F5344CB8AC3E}">
        <p14:creationId xmlns:p14="http://schemas.microsoft.com/office/powerpoint/2010/main" val="129461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EB480-73F1-0E87-EE81-6B0A3D2C2DE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80E645C-2A95-DD83-64A4-7E217A5A0DEF}"/>
              </a:ext>
            </a:extLst>
          </p:cNvPr>
          <p:cNvGrpSpPr/>
          <p:nvPr/>
        </p:nvGrpSpPr>
        <p:grpSpPr>
          <a:xfrm>
            <a:off x="585391" y="188587"/>
            <a:ext cx="11407082" cy="1757444"/>
            <a:chOff x="2505740" y="902708"/>
            <a:chExt cx="8106937" cy="1737352"/>
          </a:xfrm>
        </p:grpSpPr>
        <p:grpSp>
          <p:nvGrpSpPr>
            <p:cNvPr id="3" name="组合 31">
              <a:extLst>
                <a:ext uri="{FF2B5EF4-FFF2-40B4-BE49-F238E27FC236}">
                  <a16:creationId xmlns:a16="http://schemas.microsoft.com/office/drawing/2014/main" id="{FEE0ECB4-FD1D-58D4-2DED-2E7D92FA2BBE}"/>
                </a:ext>
              </a:extLst>
            </p:cNvPr>
            <p:cNvGrpSpPr/>
            <p:nvPr/>
          </p:nvGrpSpPr>
          <p:grpSpPr>
            <a:xfrm>
              <a:off x="2505740" y="902708"/>
              <a:ext cx="8106937" cy="1737352"/>
              <a:chOff x="1262829" y="3335641"/>
              <a:chExt cx="3840619" cy="1030126"/>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D074AD89-3187-8244-0A64-146433A76B1A}"/>
                  </a:ext>
                </a:extLst>
              </p:cNvPr>
              <p:cNvSpPr/>
              <p:nvPr/>
            </p:nvSpPr>
            <p:spPr>
              <a:xfrm>
                <a:off x="1262829" y="3335641"/>
                <a:ext cx="3840619" cy="103012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AB711B75-5A1D-C2BD-83B5-6BEF4141B8AF}"/>
                  </a:ext>
                </a:extLst>
              </p:cNvPr>
              <p:cNvSpPr/>
              <p:nvPr/>
            </p:nvSpPr>
            <p:spPr>
              <a:xfrm>
                <a:off x="1354876" y="3373872"/>
                <a:ext cx="3678052" cy="915143"/>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B7FBAB5D-D5FB-A4A0-3D65-694BE929F229}"/>
                </a:ext>
              </a:extLst>
            </p:cNvPr>
            <p:cNvSpPr txBox="1"/>
            <p:nvPr/>
          </p:nvSpPr>
          <p:spPr>
            <a:xfrm>
              <a:off x="2740003" y="995527"/>
              <a:ext cx="7638410" cy="1551715"/>
            </a:xfrm>
            <a:prstGeom prst="rect">
              <a:avLst/>
            </a:prstGeom>
            <a:noFill/>
          </p:spPr>
          <p:txBody>
            <a:bodyPr wrap="square">
              <a:spAutoFit/>
            </a:bodyPr>
            <a:lstStyle/>
            <a:p>
              <a:pPr algn="ctr"/>
              <a:r>
                <a:rPr lang="en-US" sz="3200" b="1" dirty="0">
                  <a:solidFill>
                    <a:srgbClr val="127366"/>
                  </a:solidFill>
                  <a:latin typeface="Cambria" panose="02040503050406030204" pitchFamily="18" charset="0"/>
                </a:rPr>
                <a:t>		</a:t>
              </a:r>
              <a:r>
                <a:rPr lang="vi-VN" sz="3200" b="1" dirty="0">
                  <a:solidFill>
                    <a:srgbClr val="127366"/>
                  </a:solidFill>
                  <a:latin typeface="Cambria" panose="02040503050406030204" pitchFamily="18" charset="0"/>
                </a:rPr>
                <a:t>Vì sao chùa có tên là Một Cột và Liên Hoa Đài? Theo em, điều gì khiến chùa Một Cột được xem là “ngôi chùa có kiến trúc độc đáo nhất châu Á”?</a:t>
              </a:r>
              <a:endParaRPr lang="en-US" sz="32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id="{1766407A-DBCB-8E2F-D877-C1E18A1F66D9}"/>
              </a:ext>
            </a:extLst>
          </p:cNvPr>
          <p:cNvPicPr>
            <a:picLocks noChangeAspect="1"/>
          </p:cNvPicPr>
          <p:nvPr/>
        </p:nvPicPr>
        <p:blipFill>
          <a:blip r:embed="rId2"/>
          <a:stretch>
            <a:fillRect/>
          </a:stretch>
        </p:blipFill>
        <p:spPr>
          <a:xfrm>
            <a:off x="858781" y="-30232"/>
            <a:ext cx="2396499" cy="1245191"/>
          </a:xfrm>
          <a:prstGeom prst="rect">
            <a:avLst/>
          </a:prstGeom>
        </p:spPr>
      </p:pic>
      <p:sp>
        <p:nvSpPr>
          <p:cNvPr id="9" name="TextBox 8">
            <a:extLst>
              <a:ext uri="{FF2B5EF4-FFF2-40B4-BE49-F238E27FC236}">
                <a16:creationId xmlns:a16="http://schemas.microsoft.com/office/drawing/2014/main" id="{078F8CB6-4E4E-AF92-24E4-3BB49862EDC6}"/>
              </a:ext>
            </a:extLst>
          </p:cNvPr>
          <p:cNvSpPr txBox="1"/>
          <p:nvPr/>
        </p:nvSpPr>
        <p:spPr>
          <a:xfrm>
            <a:off x="240440" y="1932320"/>
            <a:ext cx="11711120" cy="4708981"/>
          </a:xfrm>
          <a:prstGeom prst="rect">
            <a:avLst/>
          </a:prstGeom>
          <a:noFill/>
        </p:spPr>
        <p:txBody>
          <a:bodyPr wrap="square">
            <a:spAutoFit/>
          </a:bodyPr>
          <a:lstStyle/>
          <a:p>
            <a:pPr algn="just"/>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là</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vì</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ngự</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tròn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Tám</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thanh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gỗ</a:t>
            </a:r>
            <a:r>
              <a:rPr lang="en-US" sz="3000" dirty="0">
                <a:solidFill>
                  <a:srgbClr val="002060"/>
                </a:solidFill>
                <a:latin typeface="Cambria" panose="02040503050406030204" pitchFamily="18" charset="0"/>
              </a:rPr>
              <a:t> bao </a:t>
            </a:r>
            <a:r>
              <a:rPr lang="en-US" sz="3000" dirty="0" err="1">
                <a:solidFill>
                  <a:srgbClr val="002060"/>
                </a:solidFill>
                <a:latin typeface="Cambria" panose="02040503050406030204" pitchFamily="18" charset="0"/>
              </a:rPr>
              <a:t>quanh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trụ</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giống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hình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đài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sen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tạo</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thành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giá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vững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chãi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cho</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ngôi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Nhìn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từ</a:t>
            </a:r>
            <a:r>
              <a:rPr lang="en-US" sz="3000" dirty="0">
                <a:solidFill>
                  <a:srgbClr val="002060"/>
                </a:solidFill>
                <a:latin typeface="Cambria" panose="02040503050406030204" pitchFamily="18" charset="0"/>
              </a:rPr>
              <a:t> xa,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tựa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đoá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sen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khổng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lồ</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vươn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từ</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mặt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nước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bình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yên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đón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ánh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mặt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trời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Vì</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thế</a:t>
            </a:r>
            <a:r>
              <a:rPr lang="en-US" sz="3000" dirty="0">
                <a:solidFill>
                  <a:srgbClr val="002060"/>
                </a:solidFill>
                <a:latin typeface="Cambria" panose="02040503050406030204" pitchFamily="18" charset="0"/>
              </a:rPr>
              <a:t>, ban </a:t>
            </a:r>
            <a:r>
              <a:rPr lang="en-US" sz="3000" dirty="0" err="1">
                <a:solidFill>
                  <a:srgbClr val="002060"/>
                </a:solidFill>
                <a:latin typeface="Cambria" panose="02040503050406030204" pitchFamily="18" charset="0"/>
              </a:rPr>
              <a:t>đầu</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gọi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là</a:t>
            </a:r>
            <a:r>
              <a:rPr lang="en-US" sz="3000" dirty="0">
                <a:solidFill>
                  <a:srgbClr val="002060"/>
                </a:solidFill>
                <a:latin typeface="Cambria" panose="02040503050406030204" pitchFamily="18" charset="0"/>
              </a:rPr>
              <a:t> Liên Hoa </a:t>
            </a:r>
            <a:r>
              <a:rPr lang="en-US" sz="3000" dirty="0" err="1">
                <a:solidFill>
                  <a:srgbClr val="002060"/>
                </a:solidFill>
                <a:latin typeface="Cambria" panose="02040503050406030204" pitchFamily="18" charset="0"/>
              </a:rPr>
              <a:t>Đài</a:t>
            </a:r>
            <a:r>
              <a:rPr lang="en-US" sz="3000" dirty="0">
                <a:solidFill>
                  <a:srgbClr val="002060"/>
                </a:solidFill>
                <a:latin typeface="Cambria" panose="02040503050406030204" pitchFamily="18" charset="0"/>
              </a:rPr>
              <a:t>.</a:t>
            </a:r>
          </a:p>
          <a:p>
            <a:pPr algn="just"/>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được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xem</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là</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ngôi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kiến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trúc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độc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đáo</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nhất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châu</a:t>
            </a:r>
            <a:r>
              <a:rPr lang="en-US" sz="3000" dirty="0">
                <a:solidFill>
                  <a:srgbClr val="002060"/>
                </a:solidFill>
                <a:latin typeface="Cambria" panose="02040503050406030204" pitchFamily="18" charset="0"/>
              </a:rPr>
              <a:t> Á” </a:t>
            </a:r>
            <a:r>
              <a:rPr lang="en-US" sz="3000" dirty="0" err="1">
                <a:solidFill>
                  <a:srgbClr val="002060"/>
                </a:solidFill>
                <a:latin typeface="Cambria" panose="02040503050406030204" pitchFamily="18" charset="0"/>
              </a:rPr>
              <a:t>vì</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cạnh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nét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độc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đáo</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kể</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còn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mang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nét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đẹp</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cổ</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kính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của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kiến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trúc</a:t>
            </a:r>
            <a:r>
              <a:rPr lang="en-US" sz="3000" dirty="0">
                <a:solidFill>
                  <a:srgbClr val="002060"/>
                </a:solidFill>
                <a:latin typeface="Cambria" panose="02040503050406030204" pitchFamily="18" charset="0"/>
              </a:rPr>
              <a:t> Á </a:t>
            </a:r>
            <a:r>
              <a:rPr lang="en-US" sz="3000" dirty="0" err="1">
                <a:solidFill>
                  <a:srgbClr val="002060"/>
                </a:solidFill>
                <a:latin typeface="Cambria" panose="02040503050406030204" pitchFamily="18" charset="0"/>
              </a:rPr>
              <a:t>Đông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Nóc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được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trang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trí</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hai</a:t>
            </a:r>
            <a:r>
              <a:rPr lang="en-US" sz="3000" dirty="0">
                <a:solidFill>
                  <a:srgbClr val="002060"/>
                </a:solidFill>
                <a:latin typeface="Cambria" panose="02040503050406030204" pitchFamily="18" charset="0"/>
              </a:rPr>
              <a:t> con </a:t>
            </a:r>
            <a:r>
              <a:rPr lang="en-US" sz="3000" dirty="0" err="1">
                <a:solidFill>
                  <a:srgbClr val="002060"/>
                </a:solidFill>
                <a:latin typeface="Cambria" panose="02040503050406030204" pitchFamily="18" charset="0"/>
              </a:rPr>
              <a:t>rồng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chầu</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mặt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nguyệt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bốn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mái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cong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cong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mềm</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mại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Ngôi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càng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thêm</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nổi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bật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giữa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khung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cảnh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cây</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cối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xanh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tươi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và</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hồ</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nước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yên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bình</a:t>
            </a:r>
            <a:r>
              <a:rPr lang="en-US" sz="3000" dirty="0">
                <a:solidFill>
                  <a:srgbClr val="002060"/>
                </a:solidFill>
                <a:latin typeface="Cambria" panose="02040503050406030204" pitchFamily="18" charset="0"/>
              </a:rPr>
              <a:t>.</a:t>
            </a:r>
          </a:p>
        </p:txBody>
      </p:sp>
    </p:spTree>
    <p:extLst>
      <p:ext uri="{BB962C8B-B14F-4D97-AF65-F5344CB8AC3E}">
        <p14:creationId xmlns:p14="http://schemas.microsoft.com/office/powerpoint/2010/main" val="74447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0DFC3-53F8-5A8D-78B0-21ECDCCC73C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5A92512-F0DD-F246-2406-4CC8BDA50372}"/>
              </a:ext>
            </a:extLst>
          </p:cNvPr>
          <p:cNvGrpSpPr/>
          <p:nvPr/>
        </p:nvGrpSpPr>
        <p:grpSpPr>
          <a:xfrm>
            <a:off x="3023557" y="305307"/>
            <a:ext cx="7980575" cy="1804850"/>
            <a:chOff x="2505740" y="798719"/>
            <a:chExt cx="7878725" cy="1586115"/>
          </a:xfrm>
        </p:grpSpPr>
        <p:grpSp>
          <p:nvGrpSpPr>
            <p:cNvPr id="3" name="组合 31">
              <a:extLst>
                <a:ext uri="{FF2B5EF4-FFF2-40B4-BE49-F238E27FC236}">
                  <a16:creationId xmlns:a16="http://schemas.microsoft.com/office/drawing/2014/main" id="{9D6F0962-5B57-8FEA-98B8-36660F7DC844}"/>
                </a:ext>
              </a:extLst>
            </p:cNvPr>
            <p:cNvGrpSpPr/>
            <p:nvPr/>
          </p:nvGrpSpPr>
          <p:grpSpPr>
            <a:xfrm>
              <a:off x="2505740" y="798719"/>
              <a:ext cx="7878725" cy="1586115"/>
              <a:chOff x="1262829" y="3273982"/>
              <a:chExt cx="3732505" cy="9404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22B32C09-C8E4-93C6-B1FA-B1AD7879D563}"/>
                  </a:ext>
                </a:extLst>
              </p:cNvPr>
              <p:cNvSpPr/>
              <p:nvPr/>
            </p:nvSpPr>
            <p:spPr>
              <a:xfrm>
                <a:off x="1262829" y="3273982"/>
                <a:ext cx="3732505" cy="9404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F8AC5840-ECEA-0697-1F21-F70D26354D86}"/>
                  </a:ext>
                </a:extLst>
              </p:cNvPr>
              <p:cNvSpPr/>
              <p:nvPr/>
            </p:nvSpPr>
            <p:spPr>
              <a:xfrm>
                <a:off x="1354876" y="3412797"/>
                <a:ext cx="3548412" cy="661717"/>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D56C46C7-CBC4-0B46-58CE-CA669463F4F3}"/>
                </a:ext>
              </a:extLst>
            </p:cNvPr>
            <p:cNvSpPr txBox="1"/>
            <p:nvPr/>
          </p:nvSpPr>
          <p:spPr>
            <a:xfrm>
              <a:off x="2654028" y="1098514"/>
              <a:ext cx="7536143" cy="1054857"/>
            </a:xfrm>
            <a:prstGeom prst="rect">
              <a:avLst/>
            </a:prstGeom>
            <a:noFill/>
          </p:spPr>
          <p:txBody>
            <a:bodyPr wrap="square">
              <a:spAutoFit/>
            </a:bodyPr>
            <a:lstStyle/>
            <a:p>
              <a:pPr algn="ctr"/>
              <a:r>
                <a:rPr lang="vi-VN" sz="3600" b="1" i="0" dirty="0">
                  <a:solidFill>
                    <a:srgbClr val="127366"/>
                  </a:solidFill>
                  <a:effectLst/>
                  <a:latin typeface="Cambria" panose="02040503050406030204" pitchFamily="18" charset="0"/>
                </a:rPr>
                <a:t>Trong bài đọc, em ấn tượng nhất với thông tin nào? Vì sao?</a:t>
              </a:r>
              <a:endParaRPr lang="en-US" sz="3600" b="1" dirty="0">
                <a:solidFill>
                  <a:srgbClr val="127366"/>
                </a:solidFill>
                <a:latin typeface="Cambria" panose="02040503050406030204" pitchFamily="18" charset="0"/>
              </a:endParaRPr>
            </a:p>
          </p:txBody>
        </p:sp>
      </p:grpSp>
      <p:pic>
        <p:nvPicPr>
          <p:cNvPr id="10" name="Picture 9">
            <a:extLst>
              <a:ext uri="{FF2B5EF4-FFF2-40B4-BE49-F238E27FC236}">
                <a16:creationId xmlns:a16="http://schemas.microsoft.com/office/drawing/2014/main" id="{332CEBAA-D02C-79A9-2ABA-426659FA6347}"/>
              </a:ext>
            </a:extLst>
          </p:cNvPr>
          <p:cNvPicPr>
            <a:picLocks noChangeAspect="1"/>
          </p:cNvPicPr>
          <p:nvPr/>
        </p:nvPicPr>
        <p:blipFill>
          <a:blip r:embed="rId2"/>
          <a:stretch>
            <a:fillRect/>
          </a:stretch>
        </p:blipFill>
        <p:spPr>
          <a:xfrm>
            <a:off x="505370" y="305304"/>
            <a:ext cx="2975106" cy="1536325"/>
          </a:xfrm>
          <a:prstGeom prst="rect">
            <a:avLst/>
          </a:prstGeom>
        </p:spPr>
      </p:pic>
      <p:sp>
        <p:nvSpPr>
          <p:cNvPr id="12" name="TextBox 11">
            <a:extLst>
              <a:ext uri="{FF2B5EF4-FFF2-40B4-BE49-F238E27FC236}">
                <a16:creationId xmlns:a16="http://schemas.microsoft.com/office/drawing/2014/main" id="{6EE500CA-6FA9-0B21-FA5E-72F5C80D0D01}"/>
              </a:ext>
            </a:extLst>
          </p:cNvPr>
          <p:cNvSpPr txBox="1"/>
          <p:nvPr/>
        </p:nvSpPr>
        <p:spPr>
          <a:xfrm>
            <a:off x="773723" y="2557698"/>
            <a:ext cx="6940061" cy="2062103"/>
          </a:xfrm>
          <a:prstGeom prst="rect">
            <a:avLst/>
          </a:prstGeom>
          <a:noFill/>
        </p:spPr>
        <p:txBody>
          <a:bodyPr wrap="square">
            <a:spAutoFit/>
          </a:bodyPr>
          <a:lstStyle/>
          <a:p>
            <a:pPr algn="ctr"/>
            <a:r>
              <a:rPr lang="en-US" sz="3200" b="1" dirty="0">
                <a:solidFill>
                  <a:srgbClr val="002060"/>
                </a:solidFill>
                <a:latin typeface="Cambria" panose="02040503050406030204" pitchFamily="18" charset="0"/>
              </a:rPr>
              <a:t>Trong </a:t>
            </a:r>
            <a:r>
              <a:rPr lang="en-US" sz="3200" b="1" dirty="0" err="1">
                <a:solidFill>
                  <a:srgbClr val="002060"/>
                </a:solidFill>
                <a:latin typeface="Cambria" panose="02040503050406030204" pitchFamily="18" charset="0"/>
              </a:rPr>
              <a:t>bài</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đọc</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em</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ấn</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tượng</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nhất</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với</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thông</a:t>
            </a:r>
            <a:r>
              <a:rPr lang="en-US" sz="3200" b="1" dirty="0">
                <a:solidFill>
                  <a:srgbClr val="002060"/>
                </a:solidFill>
                <a:latin typeface="Cambria" panose="02040503050406030204" pitchFamily="18" charset="0"/>
              </a:rPr>
              <a:t> tin ban </a:t>
            </a:r>
            <a:r>
              <a:rPr lang="en-US" sz="3200" b="1" dirty="0" err="1">
                <a:solidFill>
                  <a:srgbClr val="002060"/>
                </a:solidFill>
                <a:latin typeface="Cambria" panose="02040503050406030204" pitchFamily="18" charset="0"/>
              </a:rPr>
              <a:t>đầu</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chùa</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có</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tên</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là</a:t>
            </a:r>
            <a:r>
              <a:rPr lang="en-US" sz="3200" b="1" dirty="0">
                <a:solidFill>
                  <a:srgbClr val="002060"/>
                </a:solidFill>
                <a:latin typeface="Cambria" panose="02040503050406030204" pitchFamily="18" charset="0"/>
              </a:rPr>
              <a:t> Liên Hoa </a:t>
            </a:r>
            <a:r>
              <a:rPr lang="en-US" sz="3200" b="1" dirty="0" err="1">
                <a:solidFill>
                  <a:srgbClr val="002060"/>
                </a:solidFill>
                <a:latin typeface="Cambria" panose="02040503050406030204" pitchFamily="18" charset="0"/>
              </a:rPr>
              <a:t>Đài</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Vì</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trước</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đây</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em</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mới</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chỉ</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biết</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chùa</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có</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tên</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là</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chùa</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Một</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Cột</a:t>
            </a:r>
            <a:r>
              <a:rPr lang="en-US" sz="3200" b="1" dirty="0">
                <a:solidFill>
                  <a:srgbClr val="002060"/>
                </a:solidFill>
                <a:latin typeface="Cambria" panose="02040503050406030204" pitchFamily="18" charset="0"/>
              </a:rPr>
              <a:t>.</a:t>
            </a:r>
          </a:p>
        </p:txBody>
      </p:sp>
      <p:pic>
        <p:nvPicPr>
          <p:cNvPr id="8" name="Picture 7" descr="A cartoon of a child holding a pointer&#10;&#10;Description automatically generated">
            <a:extLst>
              <a:ext uri="{FF2B5EF4-FFF2-40B4-BE49-F238E27FC236}">
                <a16:creationId xmlns:a16="http://schemas.microsoft.com/office/drawing/2014/main" id="{DC53CFF1-B883-964E-A912-9FE581F5A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093" y="2108035"/>
            <a:ext cx="3889584" cy="4434971"/>
          </a:xfrm>
          <a:prstGeom prst="rect">
            <a:avLst/>
          </a:prstGeom>
        </p:spPr>
      </p:pic>
    </p:spTree>
    <p:extLst>
      <p:ext uri="{BB962C8B-B14F-4D97-AF65-F5344CB8AC3E}">
        <p14:creationId xmlns:p14="http://schemas.microsoft.com/office/powerpoint/2010/main" val="35295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D2AFA-8F80-A2A4-EB9E-B403B67A36E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A87BE70-417A-FD0E-432F-1D05C0E5D88E}"/>
              </a:ext>
            </a:extLst>
          </p:cNvPr>
          <p:cNvGrpSpPr/>
          <p:nvPr/>
        </p:nvGrpSpPr>
        <p:grpSpPr>
          <a:xfrm>
            <a:off x="3071446" y="559556"/>
            <a:ext cx="8359182" cy="1406890"/>
            <a:chOff x="3333649" y="1032016"/>
            <a:chExt cx="8106937" cy="1941871"/>
          </a:xfrm>
        </p:grpSpPr>
        <p:grpSp>
          <p:nvGrpSpPr>
            <p:cNvPr id="3" name="组合 31">
              <a:extLst>
                <a:ext uri="{FF2B5EF4-FFF2-40B4-BE49-F238E27FC236}">
                  <a16:creationId xmlns:a16="http://schemas.microsoft.com/office/drawing/2014/main" id="{E6124A10-AAD7-787F-7BC6-A670ABF79D13}"/>
                </a:ext>
              </a:extLst>
            </p:cNvPr>
            <p:cNvGrpSpPr/>
            <p:nvPr/>
          </p:nvGrpSpPr>
          <p:grpSpPr>
            <a:xfrm>
              <a:off x="3333649" y="1032016"/>
              <a:ext cx="8106937" cy="1656764"/>
              <a:chOff x="1655047" y="3412311"/>
              <a:chExt cx="3840619" cy="98234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3AE74DAA-A59F-317B-DD3C-30966765CB7E}"/>
                  </a:ext>
                </a:extLst>
              </p:cNvPr>
              <p:cNvSpPr/>
              <p:nvPr/>
            </p:nvSpPr>
            <p:spPr>
              <a:xfrm>
                <a:off x="1655047" y="3412311"/>
                <a:ext cx="3840619" cy="98234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603A9ABC-5715-4886-1817-2F64830DF127}"/>
                  </a:ext>
                </a:extLst>
              </p:cNvPr>
              <p:cNvSpPr/>
              <p:nvPr/>
            </p:nvSpPr>
            <p:spPr>
              <a:xfrm>
                <a:off x="1736330" y="3581359"/>
                <a:ext cx="3678052" cy="571342"/>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F964C6E7-266E-1851-A612-F0322F3FCE45}"/>
                </a:ext>
              </a:extLst>
            </p:cNvPr>
            <p:cNvSpPr txBox="1"/>
            <p:nvPr/>
          </p:nvSpPr>
          <p:spPr>
            <a:xfrm>
              <a:off x="3731032" y="1317123"/>
              <a:ext cx="7563291" cy="1656764"/>
            </a:xfrm>
            <a:prstGeom prst="rect">
              <a:avLst/>
            </a:prstGeom>
            <a:noFill/>
          </p:spPr>
          <p:txBody>
            <a:bodyPr wrap="square">
              <a:spAutoFit/>
            </a:bodyPr>
            <a:lstStyle/>
            <a:p>
              <a:pPr algn="ctr"/>
              <a:r>
                <a:rPr lang="en-US" sz="3600" b="1" dirty="0" err="1">
                  <a:solidFill>
                    <a:srgbClr val="002060"/>
                  </a:solidFill>
                  <a:latin typeface="Cambria" panose="02040503050406030204" pitchFamily="18" charset="0"/>
                </a:rPr>
                <a:t>Tóm</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tắt</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bài</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đọc</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theo</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gợi</a:t>
              </a:r>
              <a:r>
                <a:rPr lang="en-US" sz="3600" b="1" dirty="0">
                  <a:solidFill>
                    <a:srgbClr val="002060"/>
                  </a:solidFill>
                  <a:latin typeface="Cambria" panose="02040503050406030204" pitchFamily="18" charset="0"/>
                </a:rPr>
                <a:t> ý </a:t>
              </a:r>
              <a:r>
                <a:rPr lang="en-US" sz="3600" b="1" dirty="0" err="1">
                  <a:solidFill>
                    <a:srgbClr val="002060"/>
                  </a:solidFill>
                  <a:latin typeface="Cambria" panose="02040503050406030204" pitchFamily="18" charset="0"/>
                </a:rPr>
                <a:t>sau</a:t>
              </a:r>
              <a:r>
                <a:rPr lang="en-US" sz="3600" b="1" dirty="0">
                  <a:solidFill>
                    <a:srgbClr val="002060"/>
                  </a:solidFill>
                  <a:latin typeface="Cambria" panose="02040503050406030204" pitchFamily="18" charset="0"/>
                </a:rPr>
                <a:t>:</a:t>
              </a:r>
            </a:p>
            <a:p>
              <a:pPr algn="ctr"/>
              <a:endParaRPr lang="en-US" sz="36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id="{EA3980FA-4B81-9EF7-B1C4-D8347E0D1246}"/>
              </a:ext>
            </a:extLst>
          </p:cNvPr>
          <p:cNvPicPr>
            <a:picLocks noChangeAspect="1"/>
          </p:cNvPicPr>
          <p:nvPr/>
        </p:nvPicPr>
        <p:blipFill>
          <a:blip r:embed="rId2"/>
          <a:stretch>
            <a:fillRect/>
          </a:stretch>
        </p:blipFill>
        <p:spPr>
          <a:xfrm>
            <a:off x="305391" y="291933"/>
            <a:ext cx="3005588" cy="1536325"/>
          </a:xfrm>
          <a:prstGeom prst="rect">
            <a:avLst/>
          </a:prstGeom>
        </p:spPr>
      </p:pic>
      <p:pic>
        <p:nvPicPr>
          <p:cNvPr id="9" name="Picture 8">
            <a:extLst>
              <a:ext uri="{FF2B5EF4-FFF2-40B4-BE49-F238E27FC236}">
                <a16:creationId xmlns:a16="http://schemas.microsoft.com/office/drawing/2014/main" id="{AEB4A24B-402E-7CCE-7951-A5DF774BA735}"/>
              </a:ext>
            </a:extLst>
          </p:cNvPr>
          <p:cNvPicPr>
            <a:picLocks noChangeAspect="1"/>
          </p:cNvPicPr>
          <p:nvPr/>
        </p:nvPicPr>
        <p:blipFill>
          <a:blip r:embed="rId3"/>
          <a:stretch>
            <a:fillRect/>
          </a:stretch>
        </p:blipFill>
        <p:spPr>
          <a:xfrm>
            <a:off x="912186" y="1974780"/>
            <a:ext cx="10632242" cy="4410472"/>
          </a:xfrm>
          <a:prstGeom prst="rect">
            <a:avLst/>
          </a:prstGeom>
        </p:spPr>
      </p:pic>
    </p:spTree>
    <p:extLst>
      <p:ext uri="{BB962C8B-B14F-4D97-AF65-F5344CB8AC3E}">
        <p14:creationId xmlns:p14="http://schemas.microsoft.com/office/powerpoint/2010/main" val="43530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F4ADA-85ED-EDB5-E160-976961F4C6D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20FD36B-02E1-1ECB-BDF9-B54F2F9C9A10}"/>
              </a:ext>
            </a:extLst>
          </p:cNvPr>
          <p:cNvGrpSpPr/>
          <p:nvPr/>
        </p:nvGrpSpPr>
        <p:grpSpPr>
          <a:xfrm>
            <a:off x="269003" y="984737"/>
            <a:ext cx="11653994" cy="5683428"/>
            <a:chOff x="3333649" y="1032015"/>
            <a:chExt cx="8106937" cy="7080738"/>
          </a:xfrm>
        </p:grpSpPr>
        <p:grpSp>
          <p:nvGrpSpPr>
            <p:cNvPr id="3" name="组合 31">
              <a:extLst>
                <a:ext uri="{FF2B5EF4-FFF2-40B4-BE49-F238E27FC236}">
                  <a16:creationId xmlns:a16="http://schemas.microsoft.com/office/drawing/2014/main" id="{6741CBDD-B772-5C16-623E-E65D6AF040E3}"/>
                </a:ext>
              </a:extLst>
            </p:cNvPr>
            <p:cNvGrpSpPr/>
            <p:nvPr/>
          </p:nvGrpSpPr>
          <p:grpSpPr>
            <a:xfrm>
              <a:off x="3333649" y="1032015"/>
              <a:ext cx="8106937" cy="7080738"/>
              <a:chOff x="1655047" y="3412310"/>
              <a:chExt cx="3840619" cy="419837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90740DDD-2752-5C81-118B-34A0D7A0450E}"/>
                  </a:ext>
                </a:extLst>
              </p:cNvPr>
              <p:cNvSpPr/>
              <p:nvPr/>
            </p:nvSpPr>
            <p:spPr>
              <a:xfrm>
                <a:off x="1655047" y="3412310"/>
                <a:ext cx="3840619" cy="4198373"/>
              </a:xfrm>
              <a:prstGeom prst="roundRect">
                <a:avLst>
                  <a:gd name="adj" fmla="val 118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D4519FFE-BDEE-944E-5557-4AD8C013A065}"/>
                  </a:ext>
                </a:extLst>
              </p:cNvPr>
              <p:cNvSpPr/>
              <p:nvPr/>
            </p:nvSpPr>
            <p:spPr>
              <a:xfrm>
                <a:off x="1736330" y="3581359"/>
                <a:ext cx="3678052" cy="4029324"/>
              </a:xfrm>
              <a:prstGeom prst="roundRect">
                <a:avLst>
                  <a:gd name="adj" fmla="val 121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EF2DD8D3-4F30-E950-D1E1-7E22CFA8FC34}"/>
                </a:ext>
              </a:extLst>
            </p:cNvPr>
            <p:cNvSpPr txBox="1"/>
            <p:nvPr/>
          </p:nvSpPr>
          <p:spPr>
            <a:xfrm>
              <a:off x="3482982" y="1468066"/>
              <a:ext cx="7763784" cy="6250163"/>
            </a:xfrm>
            <a:prstGeom prst="rect">
              <a:avLst/>
            </a:prstGeom>
            <a:noFill/>
          </p:spPr>
          <p:txBody>
            <a:bodyPr wrap="square">
              <a:spAutoFit/>
            </a:bodyPr>
            <a:lstStyle/>
            <a:p>
              <a:pPr algn="just"/>
              <a:r>
                <a:rPr lang="en-US" sz="3200" b="1" dirty="0">
                  <a:solidFill>
                    <a:srgbClr val="002060"/>
                  </a:solidFill>
                  <a:latin typeface="Cambria" panose="02040503050406030204" pitchFamily="18" charset="0"/>
                </a:rPr>
                <a:t>	</a:t>
              </a:r>
              <a:r>
                <a:rPr lang="vi-VN" sz="3200" b="1" dirty="0">
                  <a:solidFill>
                    <a:srgbClr val="002060"/>
                  </a:solidFill>
                  <a:latin typeface="Cambria" panose="02040503050406030204" pitchFamily="18" charset="0"/>
                </a:rPr>
                <a:t>Chùa Một Cột là ngôi chùa ở Hà Nội, xây dựng vào năm 1049, thời vua Lý Thái Tông. Chùa mang nét độc đáo, được xây dựng trên một cột đá tròn, tám thanh gỗ làm giá đỡ xung quanh. Nhìn chùa trông giống với một </a:t>
              </a:r>
              <a:r>
                <a:rPr lang="vi-VN" sz="3200" b="1" dirty="0" err="1">
                  <a:solidFill>
                    <a:srgbClr val="002060"/>
                  </a:solidFill>
                  <a:latin typeface="Cambria" panose="02040503050406030204" pitchFamily="18" charset="0"/>
                </a:rPr>
                <a:t>đoá</a:t>
              </a:r>
              <a:r>
                <a:rPr lang="vi-VN" sz="3200" b="1" dirty="0">
                  <a:solidFill>
                    <a:srgbClr val="002060"/>
                  </a:solidFill>
                  <a:latin typeface="Cambria" panose="02040503050406030204" pitchFamily="18" charset="0"/>
                </a:rPr>
                <a:t> sen khổng lồ, nên người ta gọi là Liên Hoa Đài. Chùa có kiến trúc cổ kính của Á Đông. Nóc chùa có rồng chầu mặt nguyệt, mái cong mềm mại, quanh chùa yên bình, cây cối xanh tươi. Chùa đã trở thành một biểu tượng của Thủ đô Hà Nội và được Tổ chức Kỉ lục châu Á xác nhận là “Ngôi chùa có kiến trúc độc đáo nhất châu Á”.</a:t>
              </a:r>
              <a:endParaRPr lang="en-US" sz="32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id="{D6DD1C8C-D8E9-7915-997D-5C979A273A33}"/>
              </a:ext>
            </a:extLst>
          </p:cNvPr>
          <p:cNvPicPr>
            <a:picLocks noChangeAspect="1"/>
          </p:cNvPicPr>
          <p:nvPr/>
        </p:nvPicPr>
        <p:blipFill>
          <a:blip r:embed="rId2"/>
          <a:stretch>
            <a:fillRect/>
          </a:stretch>
        </p:blipFill>
        <p:spPr>
          <a:xfrm>
            <a:off x="4370231" y="-111727"/>
            <a:ext cx="3005588" cy="1536325"/>
          </a:xfrm>
          <a:prstGeom prst="rect">
            <a:avLst/>
          </a:prstGeom>
        </p:spPr>
      </p:pic>
    </p:spTree>
    <p:extLst>
      <p:ext uri="{BB962C8B-B14F-4D97-AF65-F5344CB8AC3E}">
        <p14:creationId xmlns:p14="http://schemas.microsoft.com/office/powerpoint/2010/main" val="113985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066C-184D-E99F-A66C-B8852A85C739}"/>
              </a:ext>
            </a:extLst>
          </p:cNvPr>
          <p:cNvSpPr>
            <a:spLocks noGrp="1"/>
          </p:cNvSpPr>
          <p:nvPr>
            <p:ph type="title" idx="4294967295"/>
          </p:nvPr>
        </p:nvSpPr>
        <p:spPr>
          <a:xfrm>
            <a:off x="838200" y="365125"/>
            <a:ext cx="10515600" cy="1325563"/>
          </a:xfrm>
        </p:spPr>
        <p:txBody>
          <a:bodyPr/>
          <a:lstStyle/>
          <a:p>
            <a:endParaRPr lang="en-US"/>
          </a:p>
        </p:txBody>
      </p:sp>
      <p:sp>
        <p:nvSpPr>
          <p:cNvPr id="3" name="Content Placeholder 2">
            <a:extLst>
              <a:ext uri="{FF2B5EF4-FFF2-40B4-BE49-F238E27FC236}">
                <a16:creationId xmlns:a16="http://schemas.microsoft.com/office/drawing/2014/main" id="{49087CC0-7596-4EDB-346E-D15FAF1C8A75}"/>
              </a:ext>
            </a:extLst>
          </p:cNvPr>
          <p:cNvSpPr>
            <a:spLocks noGrp="1"/>
          </p:cNvSpPr>
          <p:nvPr>
            <p:ph idx="4294967295"/>
          </p:nvPr>
        </p:nvSpPr>
        <p:spPr>
          <a:xfrm>
            <a:off x="838200" y="1825625"/>
            <a:ext cx="10515600" cy="4351338"/>
          </a:xfrm>
        </p:spPr>
        <p:txBody>
          <a:bodyPr/>
          <a:lstStyle/>
          <a:p>
            <a:endParaRPr lang="en-US"/>
          </a:p>
        </p:txBody>
      </p:sp>
      <p:pic>
        <p:nvPicPr>
          <p:cNvPr id="4" name="Picture 3">
            <a:extLst>
              <a:ext uri="{FF2B5EF4-FFF2-40B4-BE49-F238E27FC236}">
                <a16:creationId xmlns:a16="http://schemas.microsoft.com/office/drawing/2014/main" id="{2BC60FDC-FBC4-EBC7-7603-223289D2CFE8}"/>
              </a:ext>
            </a:extLst>
          </p:cNvPr>
          <p:cNvPicPr>
            <a:picLocks noChangeAspect="1"/>
          </p:cNvPicPr>
          <p:nvPr/>
        </p:nvPicPr>
        <p:blipFill>
          <a:blip r:embed="rId2"/>
          <a:srcRect t="2222"/>
          <a:stretch/>
        </p:blipFill>
        <p:spPr>
          <a:xfrm>
            <a:off x="0" y="0"/>
            <a:ext cx="12192000" cy="6857999"/>
          </a:xfrm>
          <a:prstGeom prst="rect">
            <a:avLst/>
          </a:prstGeom>
        </p:spPr>
      </p:pic>
      <p:pic>
        <p:nvPicPr>
          <p:cNvPr id="5" name="Picture 4">
            <a:extLst>
              <a:ext uri="{FF2B5EF4-FFF2-40B4-BE49-F238E27FC236}">
                <a16:creationId xmlns:a16="http://schemas.microsoft.com/office/drawing/2014/main" id="{9ECA6B73-68A4-698B-05BA-4E8D8CD3DDB8}"/>
              </a:ext>
            </a:extLst>
          </p:cNvPr>
          <p:cNvPicPr>
            <a:picLocks noChangeAspect="1"/>
          </p:cNvPicPr>
          <p:nvPr/>
        </p:nvPicPr>
        <p:blipFill>
          <a:blip r:embed="rId3"/>
          <a:stretch>
            <a:fillRect/>
          </a:stretch>
        </p:blipFill>
        <p:spPr>
          <a:xfrm>
            <a:off x="5644484" y="0"/>
            <a:ext cx="7456054" cy="5645385"/>
          </a:xfrm>
          <a:prstGeom prst="rect">
            <a:avLst/>
          </a:prstGeom>
        </p:spPr>
      </p:pic>
    </p:spTree>
    <p:extLst>
      <p:ext uri="{BB962C8B-B14F-4D97-AF65-F5344CB8AC3E}">
        <p14:creationId xmlns:p14="http://schemas.microsoft.com/office/powerpoint/2010/main" val="8732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2048F-8253-2DC7-CCC3-96FC37651CF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F7DF68A3-2986-EA11-3B26-22E2DC5F7FA9}"/>
              </a:ext>
            </a:extLst>
          </p:cNvPr>
          <p:cNvGrpSpPr/>
          <p:nvPr/>
        </p:nvGrpSpPr>
        <p:grpSpPr>
          <a:xfrm>
            <a:off x="3000935" y="257909"/>
            <a:ext cx="8980050" cy="2349949"/>
            <a:chOff x="2311446" y="515697"/>
            <a:chExt cx="7878725" cy="1916171"/>
          </a:xfrm>
        </p:grpSpPr>
        <p:grpSp>
          <p:nvGrpSpPr>
            <p:cNvPr id="9" name="组合 31">
              <a:extLst>
                <a:ext uri="{FF2B5EF4-FFF2-40B4-BE49-F238E27FC236}">
                  <a16:creationId xmlns:a16="http://schemas.microsoft.com/office/drawing/2014/main" id="{22411FEC-C139-475D-7BB6-B4D87121B1E4}"/>
                </a:ext>
              </a:extLst>
            </p:cNvPr>
            <p:cNvGrpSpPr/>
            <p:nvPr/>
          </p:nvGrpSpPr>
          <p:grpSpPr>
            <a:xfrm>
              <a:off x="2311446" y="515697"/>
              <a:ext cx="7878725" cy="1916171"/>
              <a:chOff x="1170783" y="3106171"/>
              <a:chExt cx="3732505" cy="1136153"/>
            </a:xfrm>
            <a:effectLst>
              <a:outerShdw blurRad="254000" sx="102000" sy="102000" algn="ctr" rotWithShape="0">
                <a:prstClr val="black">
                  <a:alpha val="25000"/>
                </a:prstClr>
              </a:outerShdw>
            </a:effectLst>
          </p:grpSpPr>
          <p:sp>
            <p:nvSpPr>
              <p:cNvPr id="11" name="圆角矩形 32">
                <a:extLst>
                  <a:ext uri="{FF2B5EF4-FFF2-40B4-BE49-F238E27FC236}">
                    <a16:creationId xmlns:a16="http://schemas.microsoft.com/office/drawing/2014/main" id="{13417ED4-5193-25AF-9BF8-8AD12179CA91}"/>
                  </a:ext>
                </a:extLst>
              </p:cNvPr>
              <p:cNvSpPr/>
              <p:nvPr/>
            </p:nvSpPr>
            <p:spPr>
              <a:xfrm>
                <a:off x="1170783" y="310617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2" name="圆角矩形 33">
                <a:extLst>
                  <a:ext uri="{FF2B5EF4-FFF2-40B4-BE49-F238E27FC236}">
                    <a16:creationId xmlns:a16="http://schemas.microsoft.com/office/drawing/2014/main" id="{66000209-7E12-CD49-6E83-5A451C9EE009}"/>
                  </a:ext>
                </a:extLst>
              </p:cNvPr>
              <p:cNvSpPr/>
              <p:nvPr/>
            </p:nvSpPr>
            <p:spPr>
              <a:xfrm>
                <a:off x="1262829" y="3225158"/>
                <a:ext cx="3548412" cy="914126"/>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0" name="TextBox 9">
              <a:extLst>
                <a:ext uri="{FF2B5EF4-FFF2-40B4-BE49-F238E27FC236}">
                  <a16:creationId xmlns:a16="http://schemas.microsoft.com/office/drawing/2014/main" id="{5A3C234B-64DE-43E1-9BC5-EDA4B985B281}"/>
                </a:ext>
              </a:extLst>
            </p:cNvPr>
            <p:cNvSpPr txBox="1"/>
            <p:nvPr/>
          </p:nvSpPr>
          <p:spPr>
            <a:xfrm>
              <a:off x="2505741" y="890154"/>
              <a:ext cx="7536143" cy="1541714"/>
            </a:xfrm>
            <a:prstGeom prst="rect">
              <a:avLst/>
            </a:prstGeom>
            <a:noFill/>
          </p:spPr>
          <p:txBody>
            <a:bodyPr wrap="square">
              <a:spAutoFit/>
            </a:bodyPr>
            <a:lstStyle/>
            <a:p>
              <a:pPr algn="ctr"/>
              <a:r>
                <a:rPr lang="vi-VN" sz="3600" b="1" i="0" dirty="0">
                  <a:solidFill>
                    <a:srgbClr val="127366"/>
                  </a:solidFill>
                  <a:effectLst/>
                  <a:latin typeface="Cambria" panose="02040503050406030204" pitchFamily="18" charset="0"/>
                </a:rPr>
                <a:t>Bài đọc nói với chúng ta về điều gì? Chọn câu trả lời dưới đây hoặc nếu ý kiến của em.</a:t>
              </a:r>
              <a:endParaRPr lang="en-US" sz="3600" b="1" dirty="0">
                <a:solidFill>
                  <a:srgbClr val="127366"/>
                </a:solidFill>
                <a:latin typeface="Cambria" panose="02040503050406030204" pitchFamily="18" charset="0"/>
              </a:endParaRPr>
            </a:p>
          </p:txBody>
        </p:sp>
      </p:grpSp>
      <p:pic>
        <p:nvPicPr>
          <p:cNvPr id="13" name="Picture 12">
            <a:extLst>
              <a:ext uri="{FF2B5EF4-FFF2-40B4-BE49-F238E27FC236}">
                <a16:creationId xmlns:a16="http://schemas.microsoft.com/office/drawing/2014/main" id="{3C20A61C-6318-F3BB-6DBC-DFDCAADE6F04}"/>
              </a:ext>
            </a:extLst>
          </p:cNvPr>
          <p:cNvPicPr>
            <a:picLocks noChangeAspect="1"/>
          </p:cNvPicPr>
          <p:nvPr/>
        </p:nvPicPr>
        <p:blipFill>
          <a:blip r:embed="rId4"/>
          <a:stretch>
            <a:fillRect/>
          </a:stretch>
        </p:blipFill>
        <p:spPr>
          <a:xfrm>
            <a:off x="432471" y="504014"/>
            <a:ext cx="2999492" cy="1536325"/>
          </a:xfrm>
          <a:prstGeom prst="rect">
            <a:avLst/>
          </a:prstGeom>
        </p:spPr>
      </p:pic>
      <p:grpSp>
        <p:nvGrpSpPr>
          <p:cNvPr id="2" name="Group 1">
            <a:extLst>
              <a:ext uri="{FF2B5EF4-FFF2-40B4-BE49-F238E27FC236}">
                <a16:creationId xmlns:a16="http://schemas.microsoft.com/office/drawing/2014/main" id="{F9F9FC32-4213-10B7-067F-B0DA5546C5DE}"/>
              </a:ext>
            </a:extLst>
          </p:cNvPr>
          <p:cNvGrpSpPr/>
          <p:nvPr/>
        </p:nvGrpSpPr>
        <p:grpSpPr>
          <a:xfrm>
            <a:off x="1364092" y="2752148"/>
            <a:ext cx="9632752" cy="1368577"/>
            <a:chOff x="6830721" y="2864057"/>
            <a:chExt cx="4537107" cy="1368577"/>
          </a:xfrm>
          <a:solidFill>
            <a:sysClr val="window" lastClr="FFFFFF"/>
          </a:solidFill>
        </p:grpSpPr>
        <p:sp>
          <p:nvSpPr>
            <p:cNvPr id="3" name="Rectangle: Rounded Corners 2">
              <a:extLst>
                <a:ext uri="{FF2B5EF4-FFF2-40B4-BE49-F238E27FC236}">
                  <a16:creationId xmlns:a16="http://schemas.microsoft.com/office/drawing/2014/main" id="{BA554B82-B3AC-7EFF-5034-D0932511D646}"/>
                </a:ext>
              </a:extLst>
            </p:cNvPr>
            <p:cNvSpPr/>
            <p:nvPr/>
          </p:nvSpPr>
          <p:spPr>
            <a:xfrm>
              <a:off x="6830721" y="2864057"/>
              <a:ext cx="4537107" cy="1129886"/>
            </a:xfrm>
            <a:prstGeom prst="roundRect">
              <a:avLst>
                <a:gd name="adj" fmla="val 13859"/>
              </a:avLst>
            </a:prstGeom>
            <a:grpFill/>
            <a:ln w="38100" cap="flat" cmpd="sng" algn="ctr">
              <a:solidFill>
                <a:srgbClr val="EB1C24"/>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C882E43-DF54-A5AE-5601-E83D8246BD9C}"/>
                </a:ext>
              </a:extLst>
            </p:cNvPr>
            <p:cNvSpPr txBox="1"/>
            <p:nvPr/>
          </p:nvSpPr>
          <p:spPr>
            <a:xfrm>
              <a:off x="7525586" y="3155416"/>
              <a:ext cx="3750829" cy="1077218"/>
            </a:xfrm>
            <a:prstGeom prst="rect">
              <a:avLst/>
            </a:prstGeom>
            <a:noFill/>
          </p:spPr>
          <p:txBody>
            <a:bodyPr wrap="square" rtlCol="0">
              <a:spAutoFit/>
            </a:bodyPr>
            <a:lstStyle/>
            <a:p>
              <a:r>
                <a:rPr lang="en-US" sz="3200" b="1" kern="0" dirty="0" err="1">
                  <a:solidFill>
                    <a:prstClr val="black"/>
                  </a:solidFill>
                  <a:latin typeface="Cambria" panose="02040503050406030204" pitchFamily="18" charset="0"/>
                </a:rPr>
                <a:t>Kiến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trúc</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độc</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đáo</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của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chùa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Một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Cột</a:t>
              </a:r>
              <a:r>
                <a:rPr lang="en-US" sz="3200" b="1" kern="0" dirty="0">
                  <a:solidFill>
                    <a:prstClr val="black"/>
                  </a:solidFill>
                  <a:latin typeface="Cambria" panose="02040503050406030204" pitchFamily="18" charset="0"/>
                </a:rPr>
                <a:t>.</a:t>
              </a:r>
            </a:p>
          </p:txBody>
        </p:sp>
      </p:grpSp>
      <p:grpSp>
        <p:nvGrpSpPr>
          <p:cNvPr id="5" name="Group 4">
            <a:extLst>
              <a:ext uri="{FF2B5EF4-FFF2-40B4-BE49-F238E27FC236}">
                <a16:creationId xmlns:a16="http://schemas.microsoft.com/office/drawing/2014/main" id="{41A9E40F-4262-E34C-07E7-82785E79CD5C}"/>
              </a:ext>
            </a:extLst>
          </p:cNvPr>
          <p:cNvGrpSpPr/>
          <p:nvPr/>
        </p:nvGrpSpPr>
        <p:grpSpPr>
          <a:xfrm>
            <a:off x="986934" y="4102151"/>
            <a:ext cx="10009910" cy="1129886"/>
            <a:chOff x="981375" y="2864057"/>
            <a:chExt cx="10009910" cy="1129886"/>
          </a:xfrm>
        </p:grpSpPr>
        <p:sp>
          <p:nvSpPr>
            <p:cNvPr id="6" name="Rectangle: Rounded Corners 5">
              <a:extLst>
                <a:ext uri="{FF2B5EF4-FFF2-40B4-BE49-F238E27FC236}">
                  <a16:creationId xmlns:a16="http://schemas.microsoft.com/office/drawing/2014/main" id="{DD82087A-DFEE-F625-1EC0-4055661A1430}"/>
                </a:ext>
              </a:extLst>
            </p:cNvPr>
            <p:cNvSpPr/>
            <p:nvPr/>
          </p:nvSpPr>
          <p:spPr>
            <a:xfrm>
              <a:off x="981375" y="2864057"/>
              <a:ext cx="10009910" cy="1129886"/>
            </a:xfrm>
            <a:prstGeom prst="roundRect">
              <a:avLst>
                <a:gd name="adj" fmla="val 13859"/>
              </a:avLst>
            </a:prstGeom>
            <a:solidFill>
              <a:sysClr val="window" lastClr="FFFFFF"/>
            </a:solidFill>
            <a:ln w="38100" cap="flat" cmpd="sng" algn="ctr">
              <a:solidFill>
                <a:srgbClr val="FBA409"/>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3FA96CD-58F7-307D-03C2-4B2A63D92F0E}"/>
                </a:ext>
              </a:extLst>
            </p:cNvPr>
            <p:cNvSpPr txBox="1"/>
            <p:nvPr/>
          </p:nvSpPr>
          <p:spPr>
            <a:xfrm>
              <a:off x="1950372" y="3152241"/>
              <a:ext cx="8642539" cy="584775"/>
            </a:xfrm>
            <a:prstGeom prst="rect">
              <a:avLst/>
            </a:prstGeom>
            <a:noFill/>
          </p:spPr>
          <p:txBody>
            <a:bodyPr wrap="square" rtlCol="0">
              <a:spAutoFit/>
            </a:bodyPr>
            <a:lstStyle/>
            <a:p>
              <a:r>
                <a:rPr lang="en-US" sz="3200" b="1" kern="0" dirty="0" err="1">
                  <a:solidFill>
                    <a:prstClr val="black"/>
                  </a:solidFill>
                  <a:latin typeface="Cambria" panose="02040503050406030204" pitchFamily="18" charset="0"/>
                </a:rPr>
                <a:t>Nguồn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gốc</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những</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cái</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tên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của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chùa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Một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Cột</a:t>
              </a:r>
              <a:r>
                <a:rPr lang="en-US" sz="3200" b="1" kern="0" dirty="0">
                  <a:solidFill>
                    <a:prstClr val="black"/>
                  </a:solidFill>
                  <a:latin typeface="Cambria" panose="02040503050406030204" pitchFamily="18" charset="0"/>
                </a:rPr>
                <a:t>.</a:t>
              </a:r>
            </a:p>
          </p:txBody>
        </p:sp>
      </p:grpSp>
      <p:grpSp>
        <p:nvGrpSpPr>
          <p:cNvPr id="14" name="Group 13">
            <a:extLst>
              <a:ext uri="{FF2B5EF4-FFF2-40B4-BE49-F238E27FC236}">
                <a16:creationId xmlns:a16="http://schemas.microsoft.com/office/drawing/2014/main" id="{E8C2B19D-E934-9A37-75C2-40B2FDFDC320}"/>
              </a:ext>
            </a:extLst>
          </p:cNvPr>
          <p:cNvGrpSpPr/>
          <p:nvPr/>
        </p:nvGrpSpPr>
        <p:grpSpPr>
          <a:xfrm>
            <a:off x="1163409" y="5394825"/>
            <a:ext cx="9833435" cy="1649921"/>
            <a:chOff x="981375" y="4872764"/>
            <a:chExt cx="4537107" cy="1649921"/>
          </a:xfrm>
        </p:grpSpPr>
        <p:sp>
          <p:nvSpPr>
            <p:cNvPr id="15" name="Rectangle: Rounded Corners 14">
              <a:extLst>
                <a:ext uri="{FF2B5EF4-FFF2-40B4-BE49-F238E27FC236}">
                  <a16:creationId xmlns:a16="http://schemas.microsoft.com/office/drawing/2014/main" id="{42ADBC36-439E-FE1A-3A0A-00FF0BB654A0}"/>
                </a:ext>
              </a:extLst>
            </p:cNvPr>
            <p:cNvSpPr/>
            <p:nvPr/>
          </p:nvSpPr>
          <p:spPr>
            <a:xfrm>
              <a:off x="981375" y="4872764"/>
              <a:ext cx="4537107" cy="1129886"/>
            </a:xfrm>
            <a:prstGeom prst="roundRect">
              <a:avLst>
                <a:gd name="adj" fmla="val 13859"/>
              </a:avLst>
            </a:prstGeom>
            <a:solidFill>
              <a:sysClr val="window" lastClr="FFFFFF"/>
            </a:solidFill>
            <a:ln w="38100" cap="flat" cmpd="sng" algn="ctr">
              <a:solidFill>
                <a:srgbClr val="4D9E2A"/>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142318D-2830-D52F-3A1F-335D15E8591A}"/>
                </a:ext>
              </a:extLst>
            </p:cNvPr>
            <p:cNvSpPr txBox="1"/>
            <p:nvPr/>
          </p:nvSpPr>
          <p:spPr>
            <a:xfrm>
              <a:off x="1438043" y="4953025"/>
              <a:ext cx="375082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0" dirty="0" err="1">
                  <a:solidFill>
                    <a:prstClr val="black"/>
                  </a:solidFill>
                  <a:latin typeface="Cambria" panose="02040503050406030204" pitchFamily="18" charset="0"/>
                </a:rPr>
                <a:t>Giá</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trị</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văn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hoá</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của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chùa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Một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trong</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đời</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sống</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chúng</a:t>
              </a:r>
              <a:r>
                <a:rPr lang="en-US" sz="3200" b="1" kern="0" dirty="0">
                  <a:solidFill>
                    <a:prstClr val="black"/>
                  </a:solidFill>
                  <a:latin typeface="Cambria" panose="02040503050406030204" pitchFamily="18" charset="0"/>
                </a:rPr>
                <a:t> ta.</a:t>
              </a:r>
              <a:endParaRPr kumimoji="0" lang="pt-BR"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20" name="Picture 19">
            <a:extLst>
              <a:ext uri="{FF2B5EF4-FFF2-40B4-BE49-F238E27FC236}">
                <a16:creationId xmlns:a16="http://schemas.microsoft.com/office/drawing/2014/main" id="{33E769A7-FFB8-65F8-FBA3-385B2691FA9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58208" b="61433"/>
          <a:stretch/>
        </p:blipFill>
        <p:spPr>
          <a:xfrm>
            <a:off x="10598470" y="2956159"/>
            <a:ext cx="953350" cy="857536"/>
          </a:xfrm>
          <a:prstGeom prst="rect">
            <a:avLst/>
          </a:prstGeom>
        </p:spPr>
      </p:pic>
      <p:pic>
        <p:nvPicPr>
          <p:cNvPr id="21" name="Picture 20">
            <a:extLst>
              <a:ext uri="{FF2B5EF4-FFF2-40B4-BE49-F238E27FC236}">
                <a16:creationId xmlns:a16="http://schemas.microsoft.com/office/drawing/2014/main" id="{55BD0943-0FB9-F0AC-10C6-6BBFCC4891FE}"/>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60604" t="-2269" r="334" b="61951"/>
          <a:stretch/>
        </p:blipFill>
        <p:spPr>
          <a:xfrm>
            <a:off x="10551306" y="4188988"/>
            <a:ext cx="891076" cy="896464"/>
          </a:xfrm>
          <a:prstGeom prst="rect">
            <a:avLst/>
          </a:prstGeom>
        </p:spPr>
      </p:pic>
      <p:pic>
        <p:nvPicPr>
          <p:cNvPr id="22" name="Picture 21">
            <a:extLst>
              <a:ext uri="{FF2B5EF4-FFF2-40B4-BE49-F238E27FC236}">
                <a16:creationId xmlns:a16="http://schemas.microsoft.com/office/drawing/2014/main" id="{3F33D4CB-B08C-1F14-0AE2-ED140F92580E}"/>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60604" t="-2269" r="334" b="61951"/>
          <a:stretch/>
        </p:blipFill>
        <p:spPr>
          <a:xfrm>
            <a:off x="10598470" y="5596172"/>
            <a:ext cx="891076" cy="896464"/>
          </a:xfrm>
          <a:prstGeom prst="rect">
            <a:avLst/>
          </a:prstGeom>
        </p:spPr>
      </p:pic>
      <p:pic>
        <p:nvPicPr>
          <p:cNvPr id="24" name="Picture 23">
            <a:extLst>
              <a:ext uri="{FF2B5EF4-FFF2-40B4-BE49-F238E27FC236}">
                <a16:creationId xmlns:a16="http://schemas.microsoft.com/office/drawing/2014/main" id="{91CB235A-772D-6167-7015-0B6806334EE8}"/>
              </a:ext>
            </a:extLst>
          </p:cNvPr>
          <p:cNvPicPr>
            <a:picLocks noChangeAspect="1"/>
          </p:cNvPicPr>
          <p:nvPr/>
        </p:nvPicPr>
        <p:blipFill>
          <a:blip r:embed="rId7"/>
          <a:stretch>
            <a:fillRect/>
          </a:stretch>
        </p:blipFill>
        <p:spPr>
          <a:xfrm>
            <a:off x="404740" y="2638909"/>
            <a:ext cx="1475271" cy="1492036"/>
          </a:xfrm>
          <a:prstGeom prst="rect">
            <a:avLst/>
          </a:prstGeom>
        </p:spPr>
      </p:pic>
      <p:pic>
        <p:nvPicPr>
          <p:cNvPr id="25" name="Picture 24">
            <a:extLst>
              <a:ext uri="{FF2B5EF4-FFF2-40B4-BE49-F238E27FC236}">
                <a16:creationId xmlns:a16="http://schemas.microsoft.com/office/drawing/2014/main" id="{0D229A43-A1DF-077D-CE69-7AFFBF6407CE}"/>
              </a:ext>
            </a:extLst>
          </p:cNvPr>
          <p:cNvPicPr>
            <a:picLocks noChangeAspect="1"/>
          </p:cNvPicPr>
          <p:nvPr/>
        </p:nvPicPr>
        <p:blipFill rotWithShape="1">
          <a:blip r:embed="rId8">
            <a:extLst>
              <a:ext uri="{28A0092B-C50C-407E-A947-70E740481C1C}">
                <a14:useLocalDpi xmlns:a14="http://schemas.microsoft.com/office/drawing/2010/main" val="0"/>
              </a:ext>
            </a:extLst>
          </a:blip>
          <a:srcRect l="21716" r="58214" b="79914"/>
          <a:stretch/>
        </p:blipFill>
        <p:spPr>
          <a:xfrm>
            <a:off x="422221" y="4001700"/>
            <a:ext cx="1385564" cy="1400861"/>
          </a:xfrm>
          <a:prstGeom prst="rect">
            <a:avLst/>
          </a:prstGeom>
        </p:spPr>
      </p:pic>
      <p:pic>
        <p:nvPicPr>
          <p:cNvPr id="26" name="Picture 25">
            <a:extLst>
              <a:ext uri="{FF2B5EF4-FFF2-40B4-BE49-F238E27FC236}">
                <a16:creationId xmlns:a16="http://schemas.microsoft.com/office/drawing/2014/main" id="{4419C3F3-D6CB-FA68-5AEB-3A2C9FCA56FA}"/>
              </a:ext>
            </a:extLst>
          </p:cNvPr>
          <p:cNvPicPr>
            <a:picLocks noChangeAspect="1"/>
          </p:cNvPicPr>
          <p:nvPr/>
        </p:nvPicPr>
        <p:blipFill rotWithShape="1">
          <a:blip r:embed="rId9"/>
          <a:srcRect r="50703"/>
          <a:stretch/>
        </p:blipFill>
        <p:spPr>
          <a:xfrm>
            <a:off x="267779" y="5188225"/>
            <a:ext cx="1487889" cy="1570786"/>
          </a:xfrm>
          <a:prstGeom prst="rect">
            <a:avLst/>
          </a:prstGeom>
        </p:spPr>
      </p:pic>
    </p:spTree>
    <p:extLst>
      <p:ext uri="{BB962C8B-B14F-4D97-AF65-F5344CB8AC3E}">
        <p14:creationId xmlns:p14="http://schemas.microsoft.com/office/powerpoint/2010/main" val="1022750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3B3EBA-C891-438B-B117-F894918350C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5521" b="53906" l="24451" r="98902">
                        <a14:foregroundMark x1="27965" y1="49479" x2="74890" y2="42839"/>
                        <a14:foregroundMark x1="74890" y1="42839" x2="86018" y2="44141"/>
                        <a14:foregroundMark x1="86018" y1="44141" x2="86018" y2="44010"/>
                        <a14:foregroundMark x1="44510" y1="48828" x2="68887" y2="48047"/>
                        <a14:foregroundMark x1="68887" y1="48047" x2="94583" y2="49219"/>
                        <a14:foregroundMark x1="93485" y1="28255" x2="82577" y2="53776"/>
                        <a14:foregroundMark x1="95242" y1="26693" x2="98975" y2="45182"/>
                        <a14:foregroundMark x1="97584" y1="49740" x2="58053" y2="54036"/>
                        <a14:foregroundMark x1="24451" y1="51302" x2="33089" y2="45313"/>
                        <a14:foregroundMark x1="61127" y1="29167" x2="63616" y2="31380"/>
                        <a14:foregroundMark x1="57980" y1="32292" x2="59590" y2="31250"/>
                        <a14:backgroundMark x1="26647" y1="36198" x2="49488" y2="23958"/>
                        <a14:backgroundMark x1="31918" y1="38542" x2="55490" y2="26432"/>
                        <a14:backgroundMark x1="24451" y1="46484" x2="32796" y2="40104"/>
                        <a14:backgroundMark x1="57687" y1="27995" x2="67570" y2="25000"/>
                        <a14:backgroundMark x1="67204" y1="29167" x2="80161" y2="36068"/>
                      </a14:backgroundRemoval>
                    </a14:imgEffect>
                  </a14:imgLayer>
                </a14:imgProps>
              </a:ext>
            </a:extLst>
          </a:blip>
          <a:srcRect l="23846" t="23065" b="48946"/>
          <a:stretch/>
        </p:blipFill>
        <p:spPr>
          <a:xfrm>
            <a:off x="2219683" y="2698064"/>
            <a:ext cx="9284677" cy="1918552"/>
          </a:xfrm>
          <a:prstGeom prst="rect">
            <a:avLst/>
          </a:prstGeom>
        </p:spPr>
      </p:pic>
      <p:sp>
        <p:nvSpPr>
          <p:cNvPr id="3" name="Rectangle: Rounded Corners 8">
            <a:extLst>
              <a:ext uri="{FF2B5EF4-FFF2-40B4-BE49-F238E27FC236}">
                <a16:creationId xmlns:a16="http://schemas.microsoft.com/office/drawing/2014/main" id="{1FB51C56-BA92-4C77-8B43-4EEDBABBF529}"/>
              </a:ext>
            </a:extLst>
          </p:cNvPr>
          <p:cNvSpPr/>
          <p:nvPr/>
        </p:nvSpPr>
        <p:spPr>
          <a:xfrm>
            <a:off x="477534" y="2457737"/>
            <a:ext cx="11026826" cy="3679828"/>
          </a:xfrm>
          <a:custGeom>
            <a:avLst/>
            <a:gdLst>
              <a:gd name="connsiteX0" fmla="*/ 0 w 8082161"/>
              <a:gd name="connsiteY0" fmla="*/ 561799 h 2300476"/>
              <a:gd name="connsiteX1" fmla="*/ 561799 w 8082161"/>
              <a:gd name="connsiteY1" fmla="*/ 0 h 2300476"/>
              <a:gd name="connsiteX2" fmla="*/ 7520362 w 8082161"/>
              <a:gd name="connsiteY2" fmla="*/ 0 h 2300476"/>
              <a:gd name="connsiteX3" fmla="*/ 8082161 w 8082161"/>
              <a:gd name="connsiteY3" fmla="*/ 561799 h 2300476"/>
              <a:gd name="connsiteX4" fmla="*/ 8082161 w 8082161"/>
              <a:gd name="connsiteY4" fmla="*/ 1738677 h 2300476"/>
              <a:gd name="connsiteX5" fmla="*/ 7520362 w 8082161"/>
              <a:gd name="connsiteY5" fmla="*/ 2300476 h 2300476"/>
              <a:gd name="connsiteX6" fmla="*/ 561799 w 8082161"/>
              <a:gd name="connsiteY6" fmla="*/ 2300476 h 2300476"/>
              <a:gd name="connsiteX7" fmla="*/ 0 w 8082161"/>
              <a:gd name="connsiteY7" fmla="*/ 1738677 h 2300476"/>
              <a:gd name="connsiteX8" fmla="*/ 0 w 8082161"/>
              <a:gd name="connsiteY8" fmla="*/ 561799 h 230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2161" h="2300476" fill="none" extrusionOk="0">
                <a:moveTo>
                  <a:pt x="0" y="561799"/>
                </a:moveTo>
                <a:cubicBezTo>
                  <a:pt x="-6344" y="273757"/>
                  <a:pt x="228001" y="-15809"/>
                  <a:pt x="561799" y="0"/>
                </a:cubicBezTo>
                <a:cubicBezTo>
                  <a:pt x="2918706" y="-35273"/>
                  <a:pt x="5743783" y="-144294"/>
                  <a:pt x="7520362" y="0"/>
                </a:cubicBezTo>
                <a:cubicBezTo>
                  <a:pt x="7851981" y="6497"/>
                  <a:pt x="8044317" y="219618"/>
                  <a:pt x="8082161" y="561799"/>
                </a:cubicBezTo>
                <a:cubicBezTo>
                  <a:pt x="8156616" y="1140603"/>
                  <a:pt x="8109831" y="1349860"/>
                  <a:pt x="8082161" y="1738677"/>
                </a:cubicBezTo>
                <a:cubicBezTo>
                  <a:pt x="8085864" y="2046150"/>
                  <a:pt x="7838182" y="2292294"/>
                  <a:pt x="7520362" y="2300476"/>
                </a:cubicBezTo>
                <a:cubicBezTo>
                  <a:pt x="6622960" y="2378001"/>
                  <a:pt x="1908345" y="2256773"/>
                  <a:pt x="561799" y="2300476"/>
                </a:cubicBezTo>
                <a:cubicBezTo>
                  <a:pt x="219695" y="2291657"/>
                  <a:pt x="-61894" y="2048104"/>
                  <a:pt x="0" y="1738677"/>
                </a:cubicBezTo>
                <a:cubicBezTo>
                  <a:pt x="-8286" y="1521722"/>
                  <a:pt x="19872" y="1126454"/>
                  <a:pt x="0" y="561799"/>
                </a:cubicBezTo>
                <a:close/>
              </a:path>
              <a:path w="8082161" h="2300476" stroke="0" extrusionOk="0">
                <a:moveTo>
                  <a:pt x="0" y="561799"/>
                </a:moveTo>
                <a:cubicBezTo>
                  <a:pt x="-10723" y="214476"/>
                  <a:pt x="223617" y="22604"/>
                  <a:pt x="561799" y="0"/>
                </a:cubicBezTo>
                <a:cubicBezTo>
                  <a:pt x="3396193" y="-95379"/>
                  <a:pt x="4170804" y="58096"/>
                  <a:pt x="7520362" y="0"/>
                </a:cubicBezTo>
                <a:cubicBezTo>
                  <a:pt x="7810897" y="-13894"/>
                  <a:pt x="8034067" y="216961"/>
                  <a:pt x="8082161" y="561799"/>
                </a:cubicBezTo>
                <a:cubicBezTo>
                  <a:pt x="8047753" y="877866"/>
                  <a:pt x="8163181" y="1516498"/>
                  <a:pt x="8082161" y="1738677"/>
                </a:cubicBezTo>
                <a:cubicBezTo>
                  <a:pt x="8108514" y="2017625"/>
                  <a:pt x="7802785" y="2272734"/>
                  <a:pt x="7520362" y="2300476"/>
                </a:cubicBezTo>
                <a:cubicBezTo>
                  <a:pt x="5395029" y="2240570"/>
                  <a:pt x="3707183" y="2382990"/>
                  <a:pt x="561799" y="2300476"/>
                </a:cubicBezTo>
                <a:cubicBezTo>
                  <a:pt x="213603" y="2309851"/>
                  <a:pt x="-11849" y="2060976"/>
                  <a:pt x="0" y="1738677"/>
                </a:cubicBezTo>
                <a:cubicBezTo>
                  <a:pt x="-19840" y="1183478"/>
                  <a:pt x="50800" y="1116264"/>
                  <a:pt x="0" y="561799"/>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custGeom>
                    <a:avLst/>
                    <a:gdLst>
                      <a:gd name="connsiteX0" fmla="*/ 0 w 10776215"/>
                      <a:gd name="connsiteY0" fmla="*/ 749066 h 3067301"/>
                      <a:gd name="connsiteX1" fmla="*/ 749066 w 10776215"/>
                      <a:gd name="connsiteY1" fmla="*/ 0 h 3067301"/>
                      <a:gd name="connsiteX2" fmla="*/ 10027149 w 10776215"/>
                      <a:gd name="connsiteY2" fmla="*/ 0 h 3067301"/>
                      <a:gd name="connsiteX3" fmla="*/ 10776215 w 10776215"/>
                      <a:gd name="connsiteY3" fmla="*/ 749066 h 3067301"/>
                      <a:gd name="connsiteX4" fmla="*/ 10776215 w 10776215"/>
                      <a:gd name="connsiteY4" fmla="*/ 2318235 h 3067301"/>
                      <a:gd name="connsiteX5" fmla="*/ 10027149 w 10776215"/>
                      <a:gd name="connsiteY5" fmla="*/ 3067301 h 3067301"/>
                      <a:gd name="connsiteX6" fmla="*/ 749066 w 10776215"/>
                      <a:gd name="connsiteY6" fmla="*/ 3067301 h 3067301"/>
                      <a:gd name="connsiteX7" fmla="*/ 0 w 10776215"/>
                      <a:gd name="connsiteY7" fmla="*/ 2318235 h 3067301"/>
                      <a:gd name="connsiteX8" fmla="*/ 0 w 10776215"/>
                      <a:gd name="connsiteY8" fmla="*/ 749066 h 30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6215" h="3067301" fill="none" extrusionOk="0">
                        <a:moveTo>
                          <a:pt x="0" y="749066"/>
                        </a:moveTo>
                        <a:cubicBezTo>
                          <a:pt x="-1979" y="342303"/>
                          <a:pt x="290882" y="-29895"/>
                          <a:pt x="749066" y="0"/>
                        </a:cubicBezTo>
                        <a:cubicBezTo>
                          <a:pt x="4265788" y="-35273"/>
                          <a:pt x="8946736" y="-144294"/>
                          <a:pt x="10027149" y="0"/>
                        </a:cubicBezTo>
                        <a:cubicBezTo>
                          <a:pt x="10472905" y="9758"/>
                          <a:pt x="10745423" y="309406"/>
                          <a:pt x="10776215" y="749066"/>
                        </a:cubicBezTo>
                        <a:cubicBezTo>
                          <a:pt x="10672541" y="1057724"/>
                          <a:pt x="10906061" y="1740029"/>
                          <a:pt x="10776215" y="2318235"/>
                        </a:cubicBezTo>
                        <a:cubicBezTo>
                          <a:pt x="10800033" y="2713922"/>
                          <a:pt x="10453182" y="3053929"/>
                          <a:pt x="10027149" y="3067301"/>
                        </a:cubicBezTo>
                        <a:cubicBezTo>
                          <a:pt x="6114303" y="3144826"/>
                          <a:pt x="3254600" y="3023598"/>
                          <a:pt x="749066" y="3067301"/>
                        </a:cubicBezTo>
                        <a:cubicBezTo>
                          <a:pt x="313539" y="3061253"/>
                          <a:pt x="-7494" y="2731831"/>
                          <a:pt x="0" y="2318235"/>
                        </a:cubicBezTo>
                        <a:cubicBezTo>
                          <a:pt x="-111200" y="1742500"/>
                          <a:pt x="-14225" y="1193733"/>
                          <a:pt x="0" y="749066"/>
                        </a:cubicBezTo>
                        <a:close/>
                      </a:path>
                      <a:path w="10776215" h="3067301" stroke="0" extrusionOk="0">
                        <a:moveTo>
                          <a:pt x="0" y="749066"/>
                        </a:moveTo>
                        <a:cubicBezTo>
                          <a:pt x="-2255" y="327577"/>
                          <a:pt x="331136" y="3428"/>
                          <a:pt x="749066" y="0"/>
                        </a:cubicBezTo>
                        <a:cubicBezTo>
                          <a:pt x="2887899" y="-95379"/>
                          <a:pt x="5518082" y="58096"/>
                          <a:pt x="10027149" y="0"/>
                        </a:cubicBezTo>
                        <a:cubicBezTo>
                          <a:pt x="10383215" y="-40569"/>
                          <a:pt x="10768424" y="329768"/>
                          <a:pt x="10776215" y="749066"/>
                        </a:cubicBezTo>
                        <a:cubicBezTo>
                          <a:pt x="10773762" y="1262415"/>
                          <a:pt x="10819662" y="1587397"/>
                          <a:pt x="10776215" y="2318235"/>
                        </a:cubicBezTo>
                        <a:cubicBezTo>
                          <a:pt x="10806594" y="2695822"/>
                          <a:pt x="10411885" y="3038450"/>
                          <a:pt x="10027149" y="3067301"/>
                        </a:cubicBezTo>
                        <a:cubicBezTo>
                          <a:pt x="5813793" y="3007395"/>
                          <a:pt x="4125933" y="3149815"/>
                          <a:pt x="749066" y="3067301"/>
                        </a:cubicBezTo>
                        <a:cubicBezTo>
                          <a:pt x="305804" y="3074610"/>
                          <a:pt x="-32910" y="2765335"/>
                          <a:pt x="0" y="2318235"/>
                        </a:cubicBezTo>
                        <a:cubicBezTo>
                          <a:pt x="-122395" y="1720077"/>
                          <a:pt x="-121494" y="1337690"/>
                          <a:pt x="0" y="74906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en-US" sz="4400" b="1" i="1" kern="0" dirty="0">
                <a:solidFill>
                  <a:srgbClr val="FF0000"/>
                </a:solidFill>
                <a:latin typeface="Calibri" panose="020F0502020204030204" pitchFamily="34" charset="0"/>
                <a:cs typeface="Calibri" panose="020F0502020204030204" pitchFamily="34" charset="0"/>
                <a:sym typeface="Arial"/>
              </a:rPr>
              <a:t>   </a:t>
            </a:r>
            <a:r>
              <a:rPr lang="en-US" sz="4000" b="1" i="1" dirty="0" err="1">
                <a:solidFill>
                  <a:srgbClr val="FF0000"/>
                </a:solidFill>
              </a:rPr>
              <a:t>Ngôi</a:t>
            </a:r>
            <a:r>
              <a:rPr lang="en-US" sz="4000" b="1" i="1" dirty="0">
                <a:solidFill>
                  <a:srgbClr val="FF0000"/>
                </a:solidFill>
              </a:rPr>
              <a:t> </a:t>
            </a:r>
            <a:r>
              <a:rPr lang="en-US" sz="4000" b="1" i="1" dirty="0" err="1">
                <a:solidFill>
                  <a:srgbClr val="FF0000"/>
                </a:solidFill>
              </a:rPr>
              <a:t>chùa</a:t>
            </a:r>
            <a:r>
              <a:rPr lang="en-US" sz="4000" b="1" i="1" dirty="0">
                <a:solidFill>
                  <a:srgbClr val="FF0000"/>
                </a:solidFill>
              </a:rPr>
              <a:t> </a:t>
            </a:r>
            <a:r>
              <a:rPr lang="en-US" sz="4000" b="1" i="1" dirty="0" err="1">
                <a:solidFill>
                  <a:srgbClr val="FF0000"/>
                </a:solidFill>
              </a:rPr>
              <a:t>độc</a:t>
            </a:r>
            <a:r>
              <a:rPr lang="en-US" sz="4000" b="1" i="1" dirty="0">
                <a:solidFill>
                  <a:srgbClr val="FF0000"/>
                </a:solidFill>
              </a:rPr>
              <a:t> </a:t>
            </a:r>
            <a:r>
              <a:rPr lang="en-US" sz="4000" b="1" i="1" dirty="0" err="1">
                <a:solidFill>
                  <a:srgbClr val="FF0000"/>
                </a:solidFill>
              </a:rPr>
              <a:t>đáo</a:t>
            </a:r>
            <a:r>
              <a:rPr lang="en-US" sz="4000" b="1" i="1" dirty="0">
                <a:solidFill>
                  <a:srgbClr val="FF0000"/>
                </a:solidFill>
              </a:rPr>
              <a:t> </a:t>
            </a:r>
            <a:r>
              <a:rPr lang="en-US" sz="4000" b="1" i="1" dirty="0" err="1">
                <a:solidFill>
                  <a:srgbClr val="FF0000"/>
                </a:solidFill>
              </a:rPr>
              <a:t>với</a:t>
            </a:r>
            <a:r>
              <a:rPr lang="en-US" sz="4000" b="1" i="1" dirty="0">
                <a:solidFill>
                  <a:srgbClr val="FF0000"/>
                </a:solidFill>
              </a:rPr>
              <a:t> </a:t>
            </a:r>
            <a:r>
              <a:rPr lang="en-US" sz="4000" b="1" i="1" dirty="0" err="1">
                <a:solidFill>
                  <a:srgbClr val="FF0000"/>
                </a:solidFill>
              </a:rPr>
              <a:t>cách</a:t>
            </a:r>
            <a:r>
              <a:rPr lang="en-US" sz="4000" b="1" i="1" dirty="0">
                <a:solidFill>
                  <a:srgbClr val="FF0000"/>
                </a:solidFill>
              </a:rPr>
              <a:t> </a:t>
            </a:r>
            <a:r>
              <a:rPr lang="en-US" sz="4000" b="1" i="1" dirty="0" err="1">
                <a:solidFill>
                  <a:srgbClr val="FF0000"/>
                </a:solidFill>
              </a:rPr>
              <a:t>thiết</a:t>
            </a:r>
            <a:r>
              <a:rPr lang="en-US" sz="4000" b="1" i="1" dirty="0">
                <a:solidFill>
                  <a:srgbClr val="FF0000"/>
                </a:solidFill>
              </a:rPr>
              <a:t> </a:t>
            </a:r>
            <a:r>
              <a:rPr lang="en-US" sz="4000" b="1" i="1" dirty="0" err="1">
                <a:solidFill>
                  <a:srgbClr val="FF0000"/>
                </a:solidFill>
              </a:rPr>
              <a:t>kế</a:t>
            </a:r>
            <a:r>
              <a:rPr lang="en-US" sz="4000" b="1" i="1" dirty="0">
                <a:solidFill>
                  <a:srgbClr val="FF0000"/>
                </a:solidFill>
              </a:rPr>
              <a:t>, </a:t>
            </a:r>
            <a:r>
              <a:rPr lang="en-US" sz="4000" b="1" i="1" dirty="0" err="1">
                <a:solidFill>
                  <a:srgbClr val="FF0000"/>
                </a:solidFill>
              </a:rPr>
              <a:t>những</a:t>
            </a:r>
            <a:r>
              <a:rPr lang="en-US" sz="4000" b="1" i="1" dirty="0">
                <a:solidFill>
                  <a:srgbClr val="FF0000"/>
                </a:solidFill>
              </a:rPr>
              <a:t> chi </a:t>
            </a:r>
            <a:r>
              <a:rPr lang="en-US" sz="4000" b="1" i="1" dirty="0" err="1">
                <a:solidFill>
                  <a:srgbClr val="FF0000"/>
                </a:solidFill>
              </a:rPr>
              <a:t>tiết</a:t>
            </a:r>
            <a:r>
              <a:rPr lang="en-US" sz="4000" b="1" i="1" dirty="0">
                <a:solidFill>
                  <a:srgbClr val="FF0000"/>
                </a:solidFill>
              </a:rPr>
              <a:t> </a:t>
            </a:r>
            <a:r>
              <a:rPr lang="en-US" sz="4000" b="1" i="1" dirty="0" err="1">
                <a:solidFill>
                  <a:srgbClr val="FF0000"/>
                </a:solidFill>
              </a:rPr>
              <a:t>ẩn</a:t>
            </a:r>
            <a:r>
              <a:rPr lang="en-US" sz="4000" b="1" i="1" dirty="0">
                <a:solidFill>
                  <a:srgbClr val="FF0000"/>
                </a:solidFill>
              </a:rPr>
              <a:t> </a:t>
            </a:r>
            <a:r>
              <a:rPr lang="en-US" sz="4000" b="1" i="1" dirty="0" err="1">
                <a:solidFill>
                  <a:srgbClr val="FF0000"/>
                </a:solidFill>
              </a:rPr>
              <a:t>hiện</a:t>
            </a:r>
            <a:r>
              <a:rPr lang="en-US" sz="4000" b="1" i="1" dirty="0">
                <a:solidFill>
                  <a:srgbClr val="FF0000"/>
                </a:solidFill>
              </a:rPr>
              <a:t> </a:t>
            </a:r>
            <a:r>
              <a:rPr lang="en-US" sz="4000" b="1" i="1" dirty="0" err="1">
                <a:solidFill>
                  <a:srgbClr val="FF0000"/>
                </a:solidFill>
              </a:rPr>
              <a:t>mang</a:t>
            </a:r>
            <a:r>
              <a:rPr lang="en-US" sz="4000" b="1" i="1" dirty="0">
                <a:solidFill>
                  <a:srgbClr val="FF0000"/>
                </a:solidFill>
              </a:rPr>
              <a:t> </a:t>
            </a:r>
            <a:r>
              <a:rPr lang="en-US" sz="4000" b="1" i="1" dirty="0" err="1">
                <a:solidFill>
                  <a:srgbClr val="FF0000"/>
                </a:solidFill>
              </a:rPr>
              <a:t>tính</a:t>
            </a:r>
            <a:r>
              <a:rPr lang="en-US" sz="4000" b="1" i="1" dirty="0">
                <a:solidFill>
                  <a:srgbClr val="FF0000"/>
                </a:solidFill>
              </a:rPr>
              <a:t> </a:t>
            </a:r>
            <a:r>
              <a:rPr lang="en-US" sz="4000" b="1" i="1" dirty="0" err="1">
                <a:solidFill>
                  <a:srgbClr val="FF0000"/>
                </a:solidFill>
              </a:rPr>
              <a:t>cổ</a:t>
            </a:r>
            <a:r>
              <a:rPr lang="en-US" sz="4000" b="1" i="1" dirty="0">
                <a:solidFill>
                  <a:srgbClr val="FF0000"/>
                </a:solidFill>
              </a:rPr>
              <a:t> </a:t>
            </a:r>
            <a:r>
              <a:rPr lang="en-US" sz="4000" b="1" i="1" dirty="0" err="1">
                <a:solidFill>
                  <a:srgbClr val="FF0000"/>
                </a:solidFill>
              </a:rPr>
              <a:t>kính</a:t>
            </a:r>
            <a:r>
              <a:rPr lang="en-US" sz="4000" b="1" i="1" dirty="0">
                <a:solidFill>
                  <a:srgbClr val="FF0000"/>
                </a:solidFill>
              </a:rPr>
              <a:t>, </a:t>
            </a:r>
            <a:r>
              <a:rPr lang="en-US" sz="4000" b="1" i="1" dirty="0" err="1">
                <a:solidFill>
                  <a:srgbClr val="FF0000"/>
                </a:solidFill>
              </a:rPr>
              <a:t>lưu</a:t>
            </a:r>
            <a:r>
              <a:rPr lang="en-US" sz="4000" b="1" i="1" dirty="0">
                <a:solidFill>
                  <a:srgbClr val="FF0000"/>
                </a:solidFill>
              </a:rPr>
              <a:t> </a:t>
            </a:r>
            <a:r>
              <a:rPr lang="en-US" sz="4000" b="1" i="1" dirty="0" err="1">
                <a:solidFill>
                  <a:srgbClr val="FF0000"/>
                </a:solidFill>
              </a:rPr>
              <a:t>giữ</a:t>
            </a:r>
            <a:r>
              <a:rPr lang="en-US" sz="4000" b="1" i="1" dirty="0">
                <a:solidFill>
                  <a:srgbClr val="FF0000"/>
                </a:solidFill>
              </a:rPr>
              <a:t> </a:t>
            </a:r>
            <a:r>
              <a:rPr lang="en-US" sz="4000" b="1" i="1" dirty="0" err="1">
                <a:solidFill>
                  <a:srgbClr val="FF0000"/>
                </a:solidFill>
              </a:rPr>
              <a:t>văn</a:t>
            </a:r>
            <a:r>
              <a:rPr lang="en-US" sz="4000" b="1" i="1" dirty="0">
                <a:solidFill>
                  <a:srgbClr val="FF0000"/>
                </a:solidFill>
              </a:rPr>
              <a:t> </a:t>
            </a:r>
            <a:r>
              <a:rPr lang="en-US" sz="4000" b="1" i="1" dirty="0" err="1">
                <a:solidFill>
                  <a:srgbClr val="FF0000"/>
                </a:solidFill>
              </a:rPr>
              <a:t>hoá</a:t>
            </a:r>
            <a:r>
              <a:rPr lang="en-US" sz="4000" b="1" i="1" dirty="0">
                <a:solidFill>
                  <a:srgbClr val="FF0000"/>
                </a:solidFill>
              </a:rPr>
              <a:t> – </a:t>
            </a:r>
            <a:r>
              <a:rPr lang="en-US" sz="4000" b="1" i="1" dirty="0" err="1">
                <a:solidFill>
                  <a:srgbClr val="FF0000"/>
                </a:solidFill>
              </a:rPr>
              <a:t>trở</a:t>
            </a:r>
            <a:r>
              <a:rPr lang="en-US" sz="4000" b="1" i="1" dirty="0">
                <a:solidFill>
                  <a:srgbClr val="FF0000"/>
                </a:solidFill>
              </a:rPr>
              <a:t> </a:t>
            </a:r>
            <a:r>
              <a:rPr lang="en-US" sz="4000" b="1" i="1" dirty="0" err="1">
                <a:solidFill>
                  <a:srgbClr val="FF0000"/>
                </a:solidFill>
              </a:rPr>
              <a:t>thành</a:t>
            </a:r>
            <a:r>
              <a:rPr lang="en-US" sz="4000" b="1" i="1" dirty="0">
                <a:solidFill>
                  <a:srgbClr val="FF0000"/>
                </a:solidFill>
              </a:rPr>
              <a:t> </a:t>
            </a:r>
            <a:r>
              <a:rPr lang="en-US" sz="4000" b="1" i="1" dirty="0" err="1">
                <a:solidFill>
                  <a:srgbClr val="FF0000"/>
                </a:solidFill>
              </a:rPr>
              <a:t>biểu</a:t>
            </a:r>
            <a:r>
              <a:rPr lang="en-US" sz="4000" b="1" i="1" dirty="0">
                <a:solidFill>
                  <a:srgbClr val="FF0000"/>
                </a:solidFill>
              </a:rPr>
              <a:t> </a:t>
            </a:r>
            <a:r>
              <a:rPr lang="en-US" sz="4000" b="1" i="1" dirty="0" err="1">
                <a:solidFill>
                  <a:srgbClr val="FF0000"/>
                </a:solidFill>
              </a:rPr>
              <a:t>tượng</a:t>
            </a:r>
            <a:r>
              <a:rPr lang="en-US" sz="4000" b="1" i="1" dirty="0">
                <a:solidFill>
                  <a:srgbClr val="FF0000"/>
                </a:solidFill>
              </a:rPr>
              <a:t> </a:t>
            </a:r>
            <a:r>
              <a:rPr lang="en-US" sz="4000" b="1" i="1" dirty="0" err="1">
                <a:solidFill>
                  <a:srgbClr val="FF0000"/>
                </a:solidFill>
              </a:rPr>
              <a:t>quốc</a:t>
            </a:r>
            <a:r>
              <a:rPr lang="en-US" sz="4000" b="1" i="1" dirty="0">
                <a:solidFill>
                  <a:srgbClr val="FF0000"/>
                </a:solidFill>
              </a:rPr>
              <a:t> </a:t>
            </a:r>
            <a:r>
              <a:rPr lang="en-US" sz="4000" b="1" i="1" dirty="0" err="1">
                <a:solidFill>
                  <a:srgbClr val="FF0000"/>
                </a:solidFill>
              </a:rPr>
              <a:t>hoa</a:t>
            </a:r>
            <a:r>
              <a:rPr lang="en-US" sz="4000" b="1" i="1" dirty="0">
                <a:solidFill>
                  <a:srgbClr val="FF0000"/>
                </a:solidFill>
              </a:rPr>
              <a:t> </a:t>
            </a:r>
            <a:r>
              <a:rPr lang="en-US" sz="4000" b="1" i="1" dirty="0" err="1">
                <a:solidFill>
                  <a:srgbClr val="FF0000"/>
                </a:solidFill>
              </a:rPr>
              <a:t>Liên</a:t>
            </a:r>
            <a:r>
              <a:rPr lang="en-US" sz="4000" b="1" i="1" dirty="0">
                <a:solidFill>
                  <a:srgbClr val="FF0000"/>
                </a:solidFill>
              </a:rPr>
              <a:t> </a:t>
            </a:r>
            <a:r>
              <a:rPr lang="en-US" sz="4000" b="1" i="1" dirty="0" err="1">
                <a:solidFill>
                  <a:srgbClr val="FF0000"/>
                </a:solidFill>
              </a:rPr>
              <a:t>Hoa</a:t>
            </a:r>
            <a:r>
              <a:rPr lang="en-US" sz="4000" b="1" i="1" dirty="0">
                <a:solidFill>
                  <a:srgbClr val="FF0000"/>
                </a:solidFill>
              </a:rPr>
              <a:t> </a:t>
            </a:r>
            <a:r>
              <a:rPr lang="en-US" sz="4000" b="1" i="1" dirty="0" err="1">
                <a:solidFill>
                  <a:srgbClr val="FF0000"/>
                </a:solidFill>
              </a:rPr>
              <a:t>Đài</a:t>
            </a:r>
            <a:r>
              <a:rPr lang="en-US" sz="4000" b="1" i="1" dirty="0">
                <a:solidFill>
                  <a:srgbClr val="FF0000"/>
                </a:solidFill>
              </a:rPr>
              <a:t> </a:t>
            </a:r>
            <a:r>
              <a:rPr lang="en-US" sz="4000" b="1" i="1" dirty="0" err="1">
                <a:solidFill>
                  <a:srgbClr val="FF0000"/>
                </a:solidFill>
              </a:rPr>
              <a:t>Việt</a:t>
            </a:r>
            <a:r>
              <a:rPr lang="en-US" sz="4000" b="1" i="1" dirty="0">
                <a:solidFill>
                  <a:srgbClr val="FF0000"/>
                </a:solidFill>
              </a:rPr>
              <a:t> Nam.</a:t>
            </a:r>
            <a:endParaRPr lang="vi-VN" sz="4400" kern="0" dirty="0">
              <a:solidFill>
                <a:srgbClr val="FF0000"/>
              </a:solidFill>
              <a:latin typeface="#9Slide05 Phobia" panose="02000506000000020003" pitchFamily="2"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E3D24024-F571-37CD-7B5B-81053DCBF7B5}"/>
              </a:ext>
            </a:extLst>
          </p:cNvPr>
          <p:cNvPicPr>
            <a:picLocks noChangeAspect="1"/>
          </p:cNvPicPr>
          <p:nvPr/>
        </p:nvPicPr>
        <p:blipFill>
          <a:blip r:embed="rId4"/>
          <a:stretch>
            <a:fillRect/>
          </a:stretch>
        </p:blipFill>
        <p:spPr>
          <a:xfrm>
            <a:off x="1015901" y="763599"/>
            <a:ext cx="9992210" cy="1133954"/>
          </a:xfrm>
          <a:prstGeom prst="rect">
            <a:avLst/>
          </a:prstGeom>
        </p:spPr>
      </p:pic>
    </p:spTree>
    <p:extLst>
      <p:ext uri="{BB962C8B-B14F-4D97-AF65-F5344CB8AC3E}">
        <p14:creationId xmlns:p14="http://schemas.microsoft.com/office/powerpoint/2010/main" val="20179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D2063-CFA0-6295-6976-8847084C0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29D9F-939A-BDDA-C7D1-78A3950CC6C2}"/>
              </a:ext>
            </a:extLst>
          </p:cNvPr>
          <p:cNvSpPr>
            <a:spLocks noGrp="1"/>
          </p:cNvSpPr>
          <p:nvPr>
            <p:ph type="title" idx="4294967295"/>
          </p:nvPr>
        </p:nvSpPr>
        <p:spPr>
          <a:xfrm>
            <a:off x="838200" y="365125"/>
            <a:ext cx="10515600" cy="1325563"/>
          </a:xfrm>
        </p:spPr>
        <p:txBody>
          <a:bodyPr/>
          <a:lstStyle/>
          <a:p>
            <a:endParaRPr lang="en-US"/>
          </a:p>
        </p:txBody>
      </p:sp>
      <p:sp>
        <p:nvSpPr>
          <p:cNvPr id="3" name="Content Placeholder 2">
            <a:extLst>
              <a:ext uri="{FF2B5EF4-FFF2-40B4-BE49-F238E27FC236}">
                <a16:creationId xmlns:a16="http://schemas.microsoft.com/office/drawing/2014/main" id="{F497B04A-E291-14FE-35E3-38CB4AEDBD3B}"/>
              </a:ext>
            </a:extLst>
          </p:cNvPr>
          <p:cNvSpPr>
            <a:spLocks noGrp="1"/>
          </p:cNvSpPr>
          <p:nvPr>
            <p:ph idx="4294967295"/>
          </p:nvPr>
        </p:nvSpPr>
        <p:spPr>
          <a:xfrm>
            <a:off x="838200" y="1825625"/>
            <a:ext cx="10515600" cy="4351338"/>
          </a:xfrm>
        </p:spPr>
        <p:txBody>
          <a:bodyPr/>
          <a:lstStyle/>
          <a:p>
            <a:endParaRPr lang="en-US"/>
          </a:p>
        </p:txBody>
      </p:sp>
      <p:pic>
        <p:nvPicPr>
          <p:cNvPr id="4" name="Picture 3">
            <a:extLst>
              <a:ext uri="{FF2B5EF4-FFF2-40B4-BE49-F238E27FC236}">
                <a16:creationId xmlns:a16="http://schemas.microsoft.com/office/drawing/2014/main" id="{21545734-3120-4219-2BF1-BCB6DF115D6D}"/>
              </a:ext>
            </a:extLst>
          </p:cNvPr>
          <p:cNvPicPr>
            <a:picLocks noChangeAspect="1"/>
          </p:cNvPicPr>
          <p:nvPr/>
        </p:nvPicPr>
        <p:blipFill>
          <a:blip r:embed="rId2"/>
          <a:srcRect t="2222"/>
          <a:stretch/>
        </p:blipFill>
        <p:spPr>
          <a:xfrm>
            <a:off x="0" y="0"/>
            <a:ext cx="12192000" cy="6857999"/>
          </a:xfrm>
          <a:prstGeom prst="rect">
            <a:avLst/>
          </a:prstGeom>
        </p:spPr>
      </p:pic>
      <p:pic>
        <p:nvPicPr>
          <p:cNvPr id="6" name="Picture 5">
            <a:extLst>
              <a:ext uri="{FF2B5EF4-FFF2-40B4-BE49-F238E27FC236}">
                <a16:creationId xmlns:a16="http://schemas.microsoft.com/office/drawing/2014/main" id="{0B30F311-9028-D351-1E5B-D736404C78AC}"/>
              </a:ext>
            </a:extLst>
          </p:cNvPr>
          <p:cNvPicPr>
            <a:picLocks noChangeAspect="1"/>
          </p:cNvPicPr>
          <p:nvPr/>
        </p:nvPicPr>
        <p:blipFill>
          <a:blip r:embed="rId3"/>
          <a:stretch>
            <a:fillRect/>
          </a:stretch>
        </p:blipFill>
        <p:spPr>
          <a:xfrm>
            <a:off x="5673452" y="190454"/>
            <a:ext cx="6937648" cy="5480630"/>
          </a:xfrm>
          <a:prstGeom prst="rect">
            <a:avLst/>
          </a:prstGeom>
        </p:spPr>
      </p:pic>
    </p:spTree>
    <p:extLst>
      <p:ext uri="{BB962C8B-B14F-4D97-AF65-F5344CB8AC3E}">
        <p14:creationId xmlns:p14="http://schemas.microsoft.com/office/powerpoint/2010/main" val="118649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81D843-C48E-1BAD-F50C-68558D41701F}"/>
              </a:ext>
            </a:extLst>
          </p:cNvPr>
          <p:cNvSpPr/>
          <p:nvPr/>
        </p:nvSpPr>
        <p:spPr>
          <a:xfrm>
            <a:off x="360218" y="325358"/>
            <a:ext cx="11346426" cy="60271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tabLst>
                <a:tab pos="515938" algn="l"/>
              </a:tabLst>
            </a:pPr>
            <a:r>
              <a:rPr lang="en-US" sz="3600" dirty="0">
                <a:solidFill>
                  <a:srgbClr val="002060"/>
                </a:solidFill>
                <a:latin typeface="Cambria" panose="02040503050406030204" pitchFamily="18" charset="0"/>
              </a:rPr>
              <a:t>	</a:t>
            </a:r>
          </a:p>
          <a:p>
            <a:pPr algn="just">
              <a:tabLst>
                <a:tab pos="515938" algn="l"/>
              </a:tabLst>
            </a:pPr>
            <a:r>
              <a:rPr lang="en-US" sz="3600" dirty="0">
                <a:solidFill>
                  <a:srgbClr val="002060"/>
                </a:solidFill>
                <a:latin typeface="Cambria" panose="02040503050406030204" pitchFamily="18" charset="0"/>
              </a:rPr>
              <a:t>	</a:t>
            </a:r>
            <a:r>
              <a:rPr lang="vi-VN" sz="3600" dirty="0">
                <a:solidFill>
                  <a:srgbClr val="002060"/>
                </a:solidFill>
                <a:latin typeface="Cambria" panose="02040503050406030204" pitchFamily="18" charset="0"/>
              </a:rPr>
              <a:t>Tên chùa đã gợi ra nét kiến trúc độc nhất vô nhị: Chùa ngự trên một cột đá tròn. Tám thanh gỗ bao quanh trụ đá giống hình đài sen, tạo thành giá đỡ vững chãi cho ngôi chùa. Nhìn từ xa, chùa Một Cột tựa đoá sen khổng lồ vươn lên từ mặt nước, bình yên đón ánh mặt trời. Vì thế, ban đầu chùa có tên gọi là Liên Hoa Đài.</a:t>
            </a:r>
          </a:p>
        </p:txBody>
      </p:sp>
      <p:pic>
        <p:nvPicPr>
          <p:cNvPr id="3" name="Picture 2">
            <a:extLst>
              <a:ext uri="{FF2B5EF4-FFF2-40B4-BE49-F238E27FC236}">
                <a16:creationId xmlns:a16="http://schemas.microsoft.com/office/drawing/2014/main" id="{2E73248C-4844-2AFE-EB3F-63F2BAC975AC}"/>
              </a:ext>
            </a:extLst>
          </p:cNvPr>
          <p:cNvPicPr>
            <a:picLocks noChangeAspect="1"/>
          </p:cNvPicPr>
          <p:nvPr/>
        </p:nvPicPr>
        <p:blipFill>
          <a:blip r:embed="rId2"/>
          <a:stretch>
            <a:fillRect/>
          </a:stretch>
        </p:blipFill>
        <p:spPr>
          <a:xfrm>
            <a:off x="3089749" y="680323"/>
            <a:ext cx="5425885" cy="914325"/>
          </a:xfrm>
          <a:prstGeom prst="rect">
            <a:avLst/>
          </a:prstGeom>
        </p:spPr>
      </p:pic>
    </p:spTree>
    <p:extLst>
      <p:ext uri="{BB962C8B-B14F-4D97-AF65-F5344CB8AC3E}">
        <p14:creationId xmlns:p14="http://schemas.microsoft.com/office/powerpoint/2010/main" val="307028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id="{5525ED0F-1280-42E7-90A0-199F8E750E5F}"/>
              </a:ext>
            </a:extLst>
          </p:cNvPr>
          <p:cNvSpPr/>
          <p:nvPr/>
        </p:nvSpPr>
        <p:spPr>
          <a:xfrm>
            <a:off x="4479437" y="184850"/>
            <a:ext cx="3404923" cy="1021556"/>
          </a:xfrm>
          <a:prstGeom prst="round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vi-VN" sz="5400" b="1" cap="none" spc="0" dirty="0">
                <a:ln w="13462">
                  <a:solidFill>
                    <a:schemeClr val="bg1"/>
                  </a:solidFill>
                  <a:prstDash val="solid"/>
                </a:ln>
                <a:solidFill>
                  <a:srgbClr val="FF0066"/>
                </a:solidFill>
                <a:effectLst>
                  <a:outerShdw dist="38100" dir="2700000" algn="bl" rotWithShape="0">
                    <a:schemeClr val="accent5"/>
                  </a:outerShdw>
                </a:effectLst>
                <a:latin typeface="Cambria" panose="02040503050406030204" pitchFamily="18" charset="0"/>
                <a:ea typeface="Cambria" panose="02040503050406030204" pitchFamily="18" charset="0"/>
              </a:rPr>
              <a:t>Giọng đọc</a:t>
            </a:r>
            <a:endParaRPr lang="en-US" sz="5400" b="1" cap="none" spc="0" dirty="0">
              <a:ln w="13462">
                <a:solidFill>
                  <a:schemeClr val="bg1"/>
                </a:solidFill>
                <a:prstDash val="solid"/>
              </a:ln>
              <a:solidFill>
                <a:srgbClr val="FF0066"/>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
        <p:nvSpPr>
          <p:cNvPr id="3" name="Rectangle: Rounded Corners 8">
            <a:extLst>
              <a:ext uri="{FF2B5EF4-FFF2-40B4-BE49-F238E27FC236}">
                <a16:creationId xmlns:a16="http://schemas.microsoft.com/office/drawing/2014/main" id="{2B024EDE-F428-489E-8AFF-2411A12703E7}"/>
              </a:ext>
            </a:extLst>
          </p:cNvPr>
          <p:cNvSpPr/>
          <p:nvPr/>
        </p:nvSpPr>
        <p:spPr>
          <a:xfrm>
            <a:off x="1562793" y="1585901"/>
            <a:ext cx="9091352" cy="3574473"/>
          </a:xfrm>
          <a:prstGeom prst="roundRect">
            <a:avLst/>
          </a:prstGeom>
          <a:ln>
            <a:extLst>
              <a:ext uri="{C807C97D-BFC1-408E-A445-0C87EB9F89A2}">
                <ask:lineSketchStyleProps xmlns:ask="http://schemas.microsoft.com/office/drawing/2018/sketchyshapes" sd="3255299097">
                  <a:custGeom>
                    <a:avLst/>
                    <a:gdLst>
                      <a:gd name="connsiteX0" fmla="*/ 0 w 6472844"/>
                      <a:gd name="connsiteY0" fmla="*/ 1332313 h 3574473"/>
                      <a:gd name="connsiteX1" fmla="*/ 1332313 w 6472844"/>
                      <a:gd name="connsiteY1" fmla="*/ 0 h 3574473"/>
                      <a:gd name="connsiteX2" fmla="*/ 5140531 w 6472844"/>
                      <a:gd name="connsiteY2" fmla="*/ 0 h 3574473"/>
                      <a:gd name="connsiteX3" fmla="*/ 6472844 w 6472844"/>
                      <a:gd name="connsiteY3" fmla="*/ 1332313 h 3574473"/>
                      <a:gd name="connsiteX4" fmla="*/ 6472844 w 6472844"/>
                      <a:gd name="connsiteY4" fmla="*/ 2242160 h 3574473"/>
                      <a:gd name="connsiteX5" fmla="*/ 5140531 w 6472844"/>
                      <a:gd name="connsiteY5" fmla="*/ 3574473 h 3574473"/>
                      <a:gd name="connsiteX6" fmla="*/ 1332313 w 6472844"/>
                      <a:gd name="connsiteY6" fmla="*/ 3574473 h 3574473"/>
                      <a:gd name="connsiteX7" fmla="*/ 0 w 6472844"/>
                      <a:gd name="connsiteY7" fmla="*/ 2242160 h 3574473"/>
                      <a:gd name="connsiteX8" fmla="*/ 0 w 6472844"/>
                      <a:gd name="connsiteY8" fmla="*/ 1332313 h 3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2844" h="3574473" fill="none" extrusionOk="0">
                        <a:moveTo>
                          <a:pt x="0" y="1332313"/>
                        </a:moveTo>
                        <a:cubicBezTo>
                          <a:pt x="16100" y="608426"/>
                          <a:pt x="499717" y="-28287"/>
                          <a:pt x="1332313" y="0"/>
                        </a:cubicBezTo>
                        <a:cubicBezTo>
                          <a:pt x="1874534" y="109595"/>
                          <a:pt x="3651301" y="16756"/>
                          <a:pt x="5140531" y="0"/>
                        </a:cubicBezTo>
                        <a:cubicBezTo>
                          <a:pt x="5788022" y="-73061"/>
                          <a:pt x="6509816" y="733969"/>
                          <a:pt x="6472844" y="1332313"/>
                        </a:cubicBezTo>
                        <a:cubicBezTo>
                          <a:pt x="6410851" y="1669869"/>
                          <a:pt x="6423663" y="2008223"/>
                          <a:pt x="6472844" y="2242160"/>
                        </a:cubicBezTo>
                        <a:cubicBezTo>
                          <a:pt x="6334092" y="3025492"/>
                          <a:pt x="5982687" y="3563803"/>
                          <a:pt x="5140531" y="3574473"/>
                        </a:cubicBezTo>
                        <a:cubicBezTo>
                          <a:pt x="3625639" y="3438272"/>
                          <a:pt x="2373531" y="3499697"/>
                          <a:pt x="1332313" y="3574473"/>
                        </a:cubicBezTo>
                        <a:cubicBezTo>
                          <a:pt x="562638" y="3527916"/>
                          <a:pt x="-67470" y="2949368"/>
                          <a:pt x="0" y="2242160"/>
                        </a:cubicBezTo>
                        <a:cubicBezTo>
                          <a:pt x="19043" y="1904625"/>
                          <a:pt x="-39703" y="1550957"/>
                          <a:pt x="0" y="1332313"/>
                        </a:cubicBezTo>
                        <a:close/>
                      </a:path>
                      <a:path w="6472844" h="3574473" stroke="0" extrusionOk="0">
                        <a:moveTo>
                          <a:pt x="0" y="1332313"/>
                        </a:moveTo>
                        <a:cubicBezTo>
                          <a:pt x="-7443" y="579792"/>
                          <a:pt x="608893" y="-16546"/>
                          <a:pt x="1332313" y="0"/>
                        </a:cubicBezTo>
                        <a:cubicBezTo>
                          <a:pt x="2876403" y="47539"/>
                          <a:pt x="4086429" y="42437"/>
                          <a:pt x="5140531" y="0"/>
                        </a:cubicBezTo>
                        <a:cubicBezTo>
                          <a:pt x="5914494" y="-20212"/>
                          <a:pt x="6512573" y="532715"/>
                          <a:pt x="6472844" y="1332313"/>
                        </a:cubicBezTo>
                        <a:cubicBezTo>
                          <a:pt x="6466324" y="1514692"/>
                          <a:pt x="6418758" y="2132841"/>
                          <a:pt x="6472844" y="2242160"/>
                        </a:cubicBezTo>
                        <a:cubicBezTo>
                          <a:pt x="6514143" y="3101071"/>
                          <a:pt x="5833484" y="3529117"/>
                          <a:pt x="5140531" y="3574473"/>
                        </a:cubicBezTo>
                        <a:cubicBezTo>
                          <a:pt x="3900032" y="3548119"/>
                          <a:pt x="2877894" y="3455617"/>
                          <a:pt x="1332313" y="3574473"/>
                        </a:cubicBezTo>
                        <a:cubicBezTo>
                          <a:pt x="505050" y="3484100"/>
                          <a:pt x="40722" y="3027342"/>
                          <a:pt x="0" y="2242160"/>
                        </a:cubicBezTo>
                        <a:cubicBezTo>
                          <a:pt x="-14496" y="2147466"/>
                          <a:pt x="-40587" y="1507207"/>
                          <a:pt x="0" y="1332313"/>
                        </a:cubicBezTo>
                        <a:close/>
                      </a:path>
                    </a:pathLst>
                  </a:cu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0AE03EC-659D-40FD-9323-58B4589BA51A}"/>
              </a:ext>
            </a:extLst>
          </p:cNvPr>
          <p:cNvSpPr txBox="1"/>
          <p:nvPr/>
        </p:nvSpPr>
        <p:spPr>
          <a:xfrm>
            <a:off x="2012993" y="2107406"/>
            <a:ext cx="8337810" cy="2769989"/>
          </a:xfrm>
          <a:prstGeom prst="rect">
            <a:avLst/>
          </a:prstGeom>
          <a:noFill/>
        </p:spPr>
        <p:txBody>
          <a:bodyPr wrap="square" lIns="0" tIns="0" rIns="0" bIns="0" rtlCol="0">
            <a:spAutoFit/>
          </a:bodyPr>
          <a:lstStyle/>
          <a:p>
            <a:pPr algn="just" fontAlgn="auto">
              <a:defRPr/>
            </a:pPr>
            <a:r>
              <a:rPr lang="en-US" sz="3600" b="1" dirty="0">
                <a:solidFill>
                  <a:srgbClr val="0070C0"/>
                </a:solidFill>
                <a:latin typeface="+mj-lt"/>
                <a:ea typeface="Cambria" panose="02040503050406030204" pitchFamily="18" charset="0"/>
                <a:cs typeface="Calibri" panose="020F0502020204030204" pitchFamily="34" charset="0"/>
                <a:sym typeface="+mn-lt"/>
              </a:rPr>
              <a:t>	</a:t>
            </a:r>
            <a:r>
              <a:rPr lang="en-US" sz="3600" b="1" dirty="0" err="1">
                <a:solidFill>
                  <a:srgbClr val="0070C0"/>
                </a:solidFill>
                <a:latin typeface="+mj-lt"/>
                <a:ea typeface="Cambria" panose="02040503050406030204" pitchFamily="18" charset="0"/>
                <a:cs typeface="Calibri" panose="020F0502020204030204" pitchFamily="34" charset="0"/>
                <a:sym typeface="+mn-lt"/>
              </a:rPr>
              <a:t>Đọc</a:t>
            </a:r>
            <a:r>
              <a:rPr lang="en-US" sz="3600" b="1" dirty="0">
                <a:solidFill>
                  <a:srgbClr val="0070C0"/>
                </a:solidFill>
                <a:latin typeface="+mj-lt"/>
                <a:ea typeface="Cambria" panose="02040503050406030204" pitchFamily="18" charset="0"/>
                <a:cs typeface="Calibri" panose="020F0502020204030204" pitchFamily="34" charset="0"/>
                <a:sym typeface="+mn-lt"/>
              </a:rPr>
              <a:t> </a:t>
            </a:r>
            <a:r>
              <a:rPr lang="en-US" sz="3600" b="1" dirty="0" err="1">
                <a:solidFill>
                  <a:srgbClr val="0070C0"/>
                </a:solidFill>
                <a:latin typeface="+mj-lt"/>
                <a:ea typeface="Cambria" panose="02040503050406030204" pitchFamily="18" charset="0"/>
                <a:cs typeface="Calibri" panose="020F0502020204030204" pitchFamily="34" charset="0"/>
                <a:sym typeface="+mn-lt"/>
              </a:rPr>
              <a:t>diễn</a:t>
            </a:r>
            <a:r>
              <a:rPr lang="en-US" sz="3600" b="1" dirty="0">
                <a:solidFill>
                  <a:srgbClr val="0070C0"/>
                </a:solidFill>
                <a:latin typeface="+mj-lt"/>
                <a:ea typeface="Cambria" panose="02040503050406030204" pitchFamily="18" charset="0"/>
                <a:cs typeface="Calibri" panose="020F0502020204030204" pitchFamily="34" charset="0"/>
                <a:sym typeface="+mn-lt"/>
              </a:rPr>
              <a:t> </a:t>
            </a:r>
            <a:r>
              <a:rPr lang="en-US" sz="3600" b="1" dirty="0" err="1">
                <a:solidFill>
                  <a:srgbClr val="0070C0"/>
                </a:solidFill>
                <a:latin typeface="+mj-lt"/>
                <a:ea typeface="Cambria" panose="02040503050406030204" pitchFamily="18" charset="0"/>
                <a:cs typeface="Calibri" panose="020F0502020204030204" pitchFamily="34" charset="0"/>
                <a:sym typeface="+mn-lt"/>
              </a:rPr>
              <a:t>cảm</a:t>
            </a:r>
            <a:r>
              <a:rPr lang="en-US" sz="3600" b="1" dirty="0">
                <a:solidFill>
                  <a:srgbClr val="0070C0"/>
                </a:solidFill>
                <a:latin typeface="+mj-lt"/>
                <a:ea typeface="Cambria" panose="02040503050406030204" pitchFamily="18" charset="0"/>
                <a:cs typeface="Calibri" panose="020F0502020204030204" pitchFamily="34" charset="0"/>
                <a:sym typeface="+mn-lt"/>
              </a:rPr>
              <a:t>, </a:t>
            </a:r>
            <a:r>
              <a:rPr lang="en-US" sz="3600" b="1" dirty="0" err="1">
                <a:solidFill>
                  <a:srgbClr val="0070C0"/>
                </a:solidFill>
                <a:latin typeface="+mj-lt"/>
                <a:ea typeface="Cambria" panose="02040503050406030204" pitchFamily="18" charset="0"/>
                <a:cs typeface="Calibri" panose="020F0502020204030204" pitchFamily="34" charset="0"/>
                <a:sym typeface="+mn-lt"/>
              </a:rPr>
              <a:t>n</a:t>
            </a:r>
            <a:r>
              <a:rPr lang="en-US" sz="3600" b="1" dirty="0" err="1">
                <a:solidFill>
                  <a:srgbClr val="0070C0"/>
                </a:solidFill>
                <a:latin typeface="+mj-lt"/>
              </a:rPr>
              <a:t>hấn</a:t>
            </a:r>
            <a:r>
              <a:rPr lang="en-US" sz="3600" b="1" dirty="0">
                <a:solidFill>
                  <a:srgbClr val="0070C0"/>
                </a:solidFill>
                <a:latin typeface="+mj-lt"/>
              </a:rPr>
              <a:t> </a:t>
            </a:r>
            <a:r>
              <a:rPr lang="en-US" sz="3600" b="1" dirty="0" err="1">
                <a:solidFill>
                  <a:srgbClr val="0070C0"/>
                </a:solidFill>
                <a:latin typeface="+mj-lt"/>
              </a:rPr>
              <a:t>giọng</a:t>
            </a:r>
            <a:r>
              <a:rPr lang="en-US" sz="3600" b="1" dirty="0">
                <a:solidFill>
                  <a:srgbClr val="0070C0"/>
                </a:solidFill>
                <a:latin typeface="+mj-lt"/>
              </a:rPr>
              <a:t> </a:t>
            </a:r>
            <a:r>
              <a:rPr lang="en-US" sz="3600" b="1" dirty="0" err="1">
                <a:solidFill>
                  <a:srgbClr val="0070C0"/>
                </a:solidFill>
                <a:latin typeface="+mj-lt"/>
              </a:rPr>
              <a:t>vào</a:t>
            </a:r>
            <a:r>
              <a:rPr lang="en-US" sz="3600" b="1" dirty="0">
                <a:solidFill>
                  <a:srgbClr val="0070C0"/>
                </a:solidFill>
                <a:latin typeface="+mj-lt"/>
              </a:rPr>
              <a:t> </a:t>
            </a:r>
            <a:r>
              <a:rPr lang="en-US" sz="3600" b="1" dirty="0" err="1">
                <a:solidFill>
                  <a:srgbClr val="0070C0"/>
                </a:solidFill>
                <a:latin typeface="+mj-lt"/>
              </a:rPr>
              <a:t>những</a:t>
            </a:r>
            <a:r>
              <a:rPr lang="en-US" sz="3600" b="1" dirty="0">
                <a:solidFill>
                  <a:srgbClr val="0070C0"/>
                </a:solidFill>
                <a:latin typeface="+mj-lt"/>
              </a:rPr>
              <a:t> </a:t>
            </a:r>
            <a:r>
              <a:rPr lang="en-US" sz="3600" b="1" dirty="0" err="1">
                <a:solidFill>
                  <a:srgbClr val="0070C0"/>
                </a:solidFill>
                <a:latin typeface="+mj-lt"/>
              </a:rPr>
              <a:t>từ</a:t>
            </a:r>
            <a:r>
              <a:rPr lang="en-US" sz="3600" b="1" dirty="0">
                <a:solidFill>
                  <a:srgbClr val="0070C0"/>
                </a:solidFill>
                <a:latin typeface="+mj-lt"/>
              </a:rPr>
              <a:t> </a:t>
            </a:r>
            <a:r>
              <a:rPr lang="en-US" sz="3600" b="1" dirty="0" err="1">
                <a:solidFill>
                  <a:srgbClr val="0070C0"/>
                </a:solidFill>
                <a:latin typeface="+mj-lt"/>
              </a:rPr>
              <a:t>ngữ</a:t>
            </a:r>
            <a:r>
              <a:rPr lang="en-US" sz="3600" b="1" dirty="0">
                <a:solidFill>
                  <a:srgbClr val="0070C0"/>
                </a:solidFill>
                <a:latin typeface="+mj-lt"/>
              </a:rPr>
              <a:t> </a:t>
            </a:r>
            <a:r>
              <a:rPr lang="en-US" sz="3600" b="1" dirty="0" err="1">
                <a:solidFill>
                  <a:srgbClr val="0070C0"/>
                </a:solidFill>
                <a:latin typeface="+mj-lt"/>
              </a:rPr>
              <a:t>thể</a:t>
            </a:r>
            <a:r>
              <a:rPr lang="en-US" sz="3600" b="1" dirty="0">
                <a:solidFill>
                  <a:srgbClr val="0070C0"/>
                </a:solidFill>
                <a:latin typeface="+mj-lt"/>
              </a:rPr>
              <a:t> </a:t>
            </a:r>
            <a:r>
              <a:rPr lang="en-US" sz="3600" b="1" dirty="0" err="1">
                <a:solidFill>
                  <a:srgbClr val="0070C0"/>
                </a:solidFill>
                <a:latin typeface="+mj-lt"/>
              </a:rPr>
              <a:t>hiện</a:t>
            </a:r>
            <a:r>
              <a:rPr lang="en-US" sz="3600" b="1" dirty="0">
                <a:solidFill>
                  <a:srgbClr val="0070C0"/>
                </a:solidFill>
                <a:latin typeface="+mj-lt"/>
              </a:rPr>
              <a:t> </a:t>
            </a:r>
            <a:r>
              <a:rPr lang="en-US" sz="3600" b="1" dirty="0" err="1">
                <a:solidFill>
                  <a:srgbClr val="0070C0"/>
                </a:solidFill>
                <a:latin typeface="+mj-lt"/>
              </a:rPr>
              <a:t>thông</a:t>
            </a:r>
            <a:r>
              <a:rPr lang="en-US" sz="3600" b="1" dirty="0">
                <a:solidFill>
                  <a:srgbClr val="0070C0"/>
                </a:solidFill>
                <a:latin typeface="+mj-lt"/>
              </a:rPr>
              <a:t> tin </a:t>
            </a:r>
            <a:r>
              <a:rPr lang="en-US" sz="3600" b="1" dirty="0" err="1">
                <a:solidFill>
                  <a:srgbClr val="0070C0"/>
                </a:solidFill>
                <a:latin typeface="+mj-lt"/>
              </a:rPr>
              <a:t>quan</a:t>
            </a:r>
            <a:r>
              <a:rPr lang="en-US" sz="3600" b="1" dirty="0">
                <a:solidFill>
                  <a:srgbClr val="0070C0"/>
                </a:solidFill>
                <a:latin typeface="+mj-lt"/>
              </a:rPr>
              <a:t> </a:t>
            </a:r>
            <a:r>
              <a:rPr lang="en-US" sz="3600" b="1" dirty="0" err="1">
                <a:solidFill>
                  <a:srgbClr val="0070C0"/>
                </a:solidFill>
                <a:latin typeface="+mj-lt"/>
              </a:rPr>
              <a:t>trọng</a:t>
            </a:r>
            <a:r>
              <a:rPr lang="en-US" sz="3600" b="1" dirty="0">
                <a:solidFill>
                  <a:srgbClr val="0070C0"/>
                </a:solidFill>
                <a:latin typeface="+mj-lt"/>
              </a:rPr>
              <a:t>, </a:t>
            </a:r>
            <a:r>
              <a:rPr lang="en-US" sz="3600" b="1" dirty="0" err="1">
                <a:solidFill>
                  <a:srgbClr val="0070C0"/>
                </a:solidFill>
                <a:latin typeface="+mj-lt"/>
              </a:rPr>
              <a:t>thể</a:t>
            </a:r>
            <a:r>
              <a:rPr lang="en-US" sz="3600" b="1" dirty="0">
                <a:solidFill>
                  <a:srgbClr val="0070C0"/>
                </a:solidFill>
                <a:latin typeface="+mj-lt"/>
              </a:rPr>
              <a:t> </a:t>
            </a:r>
            <a:r>
              <a:rPr lang="en-US" sz="3600" b="1" dirty="0" err="1">
                <a:solidFill>
                  <a:srgbClr val="0070C0"/>
                </a:solidFill>
                <a:latin typeface="+mj-lt"/>
              </a:rPr>
              <a:t>hiện</a:t>
            </a:r>
            <a:r>
              <a:rPr lang="en-US" sz="3600" b="1" dirty="0">
                <a:solidFill>
                  <a:srgbClr val="0070C0"/>
                </a:solidFill>
                <a:latin typeface="+mj-lt"/>
              </a:rPr>
              <a:t> </a:t>
            </a:r>
            <a:r>
              <a:rPr lang="en-US" sz="3600" b="1" dirty="0" err="1">
                <a:solidFill>
                  <a:srgbClr val="0070C0"/>
                </a:solidFill>
                <a:latin typeface="+mj-lt"/>
              </a:rPr>
              <a:t>niềm</a:t>
            </a:r>
            <a:r>
              <a:rPr lang="en-US" sz="3600" b="1" dirty="0">
                <a:solidFill>
                  <a:srgbClr val="0070C0"/>
                </a:solidFill>
                <a:latin typeface="+mj-lt"/>
              </a:rPr>
              <a:t> </a:t>
            </a:r>
            <a:r>
              <a:rPr lang="en-US" sz="3600" b="1" dirty="0" err="1">
                <a:solidFill>
                  <a:srgbClr val="0070C0"/>
                </a:solidFill>
                <a:latin typeface="+mj-lt"/>
              </a:rPr>
              <a:t>tự</a:t>
            </a:r>
            <a:r>
              <a:rPr lang="en-US" sz="3600" b="1" dirty="0">
                <a:solidFill>
                  <a:srgbClr val="0070C0"/>
                </a:solidFill>
                <a:latin typeface="+mj-lt"/>
              </a:rPr>
              <a:t> </a:t>
            </a:r>
            <a:r>
              <a:rPr lang="en-US" sz="3600" b="1" dirty="0" err="1">
                <a:solidFill>
                  <a:srgbClr val="0070C0"/>
                </a:solidFill>
                <a:latin typeface="+mj-lt"/>
              </a:rPr>
              <a:t>hào</a:t>
            </a:r>
            <a:r>
              <a:rPr lang="en-US" sz="3600" b="1" dirty="0">
                <a:solidFill>
                  <a:srgbClr val="0070C0"/>
                </a:solidFill>
                <a:latin typeface="+mj-lt"/>
              </a:rPr>
              <a:t> </a:t>
            </a:r>
            <a:r>
              <a:rPr lang="en-US" sz="3600" b="1" dirty="0" err="1">
                <a:solidFill>
                  <a:srgbClr val="0070C0"/>
                </a:solidFill>
                <a:latin typeface="+mj-lt"/>
              </a:rPr>
              <a:t>về</a:t>
            </a:r>
            <a:r>
              <a:rPr lang="en-US" sz="3600" b="1" dirty="0">
                <a:solidFill>
                  <a:srgbClr val="0070C0"/>
                </a:solidFill>
                <a:latin typeface="+mj-lt"/>
              </a:rPr>
              <a:t> </a:t>
            </a:r>
            <a:r>
              <a:rPr lang="en-US" sz="3600" b="1" dirty="0" err="1">
                <a:solidFill>
                  <a:srgbClr val="0070C0"/>
                </a:solidFill>
                <a:latin typeface="+mj-lt"/>
              </a:rPr>
              <a:t>công</a:t>
            </a:r>
            <a:r>
              <a:rPr lang="en-US" sz="3600" b="1" dirty="0">
                <a:solidFill>
                  <a:srgbClr val="0070C0"/>
                </a:solidFill>
                <a:latin typeface="+mj-lt"/>
              </a:rPr>
              <a:t> </a:t>
            </a:r>
            <a:r>
              <a:rPr lang="en-US" sz="3600" b="1" dirty="0" err="1">
                <a:solidFill>
                  <a:srgbClr val="0070C0"/>
                </a:solidFill>
                <a:latin typeface="+mj-lt"/>
              </a:rPr>
              <a:t>trình</a:t>
            </a:r>
            <a:r>
              <a:rPr lang="en-US" sz="3600" b="1" dirty="0">
                <a:solidFill>
                  <a:srgbClr val="0070C0"/>
                </a:solidFill>
                <a:latin typeface="+mj-lt"/>
              </a:rPr>
              <a:t> </a:t>
            </a:r>
            <a:r>
              <a:rPr lang="en-US" sz="3600" b="1" dirty="0" err="1">
                <a:solidFill>
                  <a:srgbClr val="0070C0"/>
                </a:solidFill>
                <a:latin typeface="+mj-lt"/>
              </a:rPr>
              <a:t>kiến</a:t>
            </a:r>
            <a:r>
              <a:rPr lang="en-US" sz="3600" b="1" dirty="0">
                <a:solidFill>
                  <a:srgbClr val="0070C0"/>
                </a:solidFill>
                <a:latin typeface="+mj-lt"/>
              </a:rPr>
              <a:t> </a:t>
            </a:r>
            <a:r>
              <a:rPr lang="en-US" sz="3600" b="1" dirty="0" err="1">
                <a:solidFill>
                  <a:srgbClr val="0070C0"/>
                </a:solidFill>
                <a:latin typeface="+mj-lt"/>
              </a:rPr>
              <a:t>trúc</a:t>
            </a:r>
            <a:r>
              <a:rPr lang="en-US" sz="3600" b="1" dirty="0">
                <a:solidFill>
                  <a:srgbClr val="0070C0"/>
                </a:solidFill>
                <a:latin typeface="+mj-lt"/>
              </a:rPr>
              <a:t> </a:t>
            </a:r>
            <a:r>
              <a:rPr lang="en-US" sz="3600" b="1" dirty="0" err="1">
                <a:solidFill>
                  <a:srgbClr val="0070C0"/>
                </a:solidFill>
                <a:latin typeface="+mj-lt"/>
              </a:rPr>
              <a:t>chùa</a:t>
            </a:r>
            <a:r>
              <a:rPr lang="en-US" sz="3600" b="1" dirty="0">
                <a:solidFill>
                  <a:srgbClr val="0070C0"/>
                </a:solidFill>
                <a:latin typeface="+mj-lt"/>
              </a:rPr>
              <a:t> </a:t>
            </a:r>
            <a:r>
              <a:rPr lang="en-US" sz="3600" b="1" dirty="0" err="1">
                <a:solidFill>
                  <a:srgbClr val="0070C0"/>
                </a:solidFill>
                <a:latin typeface="+mj-lt"/>
              </a:rPr>
              <a:t>Một</a:t>
            </a:r>
            <a:r>
              <a:rPr lang="en-US" sz="3600" b="1" dirty="0">
                <a:solidFill>
                  <a:srgbClr val="0070C0"/>
                </a:solidFill>
                <a:latin typeface="+mj-lt"/>
              </a:rPr>
              <a:t> </a:t>
            </a:r>
            <a:r>
              <a:rPr lang="en-US" sz="3600" b="1" dirty="0" err="1">
                <a:solidFill>
                  <a:srgbClr val="0070C0"/>
                </a:solidFill>
                <a:latin typeface="+mj-lt"/>
              </a:rPr>
              <a:t>Cột</a:t>
            </a:r>
            <a:r>
              <a:rPr lang="en-US" sz="3600" b="1" dirty="0">
                <a:solidFill>
                  <a:srgbClr val="0070C0"/>
                </a:solidFill>
                <a:latin typeface="+mj-lt"/>
              </a:rPr>
              <a:t>.</a:t>
            </a:r>
          </a:p>
        </p:txBody>
      </p:sp>
    </p:spTree>
    <p:extLst>
      <p:ext uri="{BB962C8B-B14F-4D97-AF65-F5344CB8AC3E}">
        <p14:creationId xmlns:p14="http://schemas.microsoft.com/office/powerpoint/2010/main" val="38729614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13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8" dur="13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300" fill="hold"/>
                                            <p:tgtEl>
                                              <p:spTgt spid="4"/>
                                            </p:tgtEl>
                                            <p:attrNameLst>
                                              <p:attrName>ppt_x</p:attrName>
                                            </p:attrNameLst>
                                          </p:cBhvr>
                                          <p:tavLst>
                                            <p:tav tm="0">
                                              <p:val>
                                                <p:strVal val="1+#ppt_w/2"/>
                                              </p:val>
                                            </p:tav>
                                            <p:tav tm="100000">
                                              <p:val>
                                                <p:strVal val="#ppt_x"/>
                                              </p:val>
                                            </p:tav>
                                          </p:tavLst>
                                        </p:anim>
                                        <p:anim calcmode="lin" valueType="num">
                                          <p:cBhvr additive="base">
                                            <p:cTn id="8" dur="13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0681D843-C48E-1BAD-F50C-68558D41701F}"/>
              </a:ext>
            </a:extLst>
          </p:cNvPr>
          <p:cNvSpPr/>
          <p:nvPr/>
        </p:nvSpPr>
        <p:spPr>
          <a:xfrm>
            <a:off x="1169109" y="893395"/>
            <a:ext cx="10238509" cy="5230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tabLst>
                <a:tab pos="515938" algn="l"/>
              </a:tabLst>
            </a:pPr>
            <a:r>
              <a:rPr lang="en-US" sz="3600" dirty="0">
                <a:solidFill>
                  <a:srgbClr val="002060"/>
                </a:solidFill>
                <a:latin typeface="Cambria" panose="02040503050406030204" pitchFamily="18" charset="0"/>
              </a:rPr>
              <a:t>	</a:t>
            </a:r>
          </a:p>
          <a:p>
            <a:pPr algn="just">
              <a:tabLst>
                <a:tab pos="515938" algn="l"/>
              </a:tabLst>
            </a:pPr>
            <a:r>
              <a:rPr lang="en-US" sz="3600" dirty="0">
                <a:solidFill>
                  <a:srgbClr val="002060"/>
                </a:solidFill>
                <a:latin typeface="Cambria" panose="02040503050406030204" pitchFamily="18" charset="0"/>
              </a:rPr>
              <a:t>	</a:t>
            </a:r>
            <a:endParaRPr lang="vi-VN" sz="3600" dirty="0">
              <a:solidFill>
                <a:srgbClr val="002060"/>
              </a:solidFill>
              <a:latin typeface="Cambria" panose="02040503050406030204" pitchFamily="18" charset="0"/>
            </a:endParaRPr>
          </a:p>
        </p:txBody>
      </p:sp>
      <p:pic>
        <p:nvPicPr>
          <p:cNvPr id="2" name="Hình ảnh 8" descr="Ảnh có chứa đồ chơi, búp bê, đồ họa véc-tơ&#10;&#10;Mô tả được tạo tự động">
            <a:extLst>
              <a:ext uri="{FF2B5EF4-FFF2-40B4-BE49-F238E27FC236}">
                <a16:creationId xmlns:a16="http://schemas.microsoft.com/office/drawing/2014/main" id="{FE5BA686-DE8A-DDCD-EDEE-4BBBFBB9E7B7}"/>
              </a:ext>
            </a:extLst>
          </p:cNvPr>
          <p:cNvPicPr>
            <a:picLocks noChangeAspect="1"/>
          </p:cNvPicPr>
          <p:nvPr/>
        </p:nvPicPr>
        <p:blipFill>
          <a:blip r:embed="rId2"/>
          <a:stretch>
            <a:fillRect/>
          </a:stretch>
        </p:blipFill>
        <p:spPr>
          <a:xfrm>
            <a:off x="2326499" y="1505936"/>
            <a:ext cx="7923727" cy="4538133"/>
          </a:xfrm>
          <a:prstGeom prst="rect">
            <a:avLst/>
          </a:prstGeom>
          <a:effectLst/>
        </p:spPr>
      </p:pic>
      <p:sp>
        <p:nvSpPr>
          <p:cNvPr id="3" name="TextBox 2">
            <a:extLst>
              <a:ext uri="{FF2B5EF4-FFF2-40B4-BE49-F238E27FC236}">
                <a16:creationId xmlns:a16="http://schemas.microsoft.com/office/drawing/2014/main" id="{2DC6E5A9-53EF-44F9-BC65-84EAA11C3EFD}"/>
              </a:ext>
            </a:extLst>
          </p:cNvPr>
          <p:cNvSpPr txBox="1"/>
          <p:nvPr/>
        </p:nvSpPr>
        <p:spPr>
          <a:xfrm>
            <a:off x="2662905" y="1505936"/>
            <a:ext cx="7250919" cy="3067292"/>
          </a:xfrm>
          <a:prstGeom prst="rect">
            <a:avLst/>
          </a:prstGeom>
          <a:noFill/>
        </p:spPr>
        <p:txBody>
          <a:bodyPr wrap="square" rtlCol="0">
            <a:prstTxWarp prst="textArchUp">
              <a:avLst/>
            </a:prstTxWarp>
            <a:spAutoFit/>
          </a:bodyPr>
          <a:lstStyle/>
          <a:p>
            <a:r>
              <a:rPr lang="en-US" sz="6600" b="1" dirty="0">
                <a:ln w="22225">
                  <a:solidFill>
                    <a:schemeClr val="accent2"/>
                  </a:solidFill>
                  <a:prstDash val="solid"/>
                </a:ln>
                <a:solidFill>
                  <a:schemeClr val="accent2">
                    <a:lumMod val="40000"/>
                    <a:lumOff val="60000"/>
                  </a:schemeClr>
                </a:solidFill>
                <a:latin typeface="#9Slide01 Tieu de ngan" panose="00000800000000000000" pitchFamily="2" charset="0"/>
              </a:rPr>
              <a:t>THI ĐỌC DIỄN CẢM</a:t>
            </a:r>
          </a:p>
        </p:txBody>
      </p:sp>
    </p:spTree>
    <p:extLst>
      <p:ext uri="{BB962C8B-B14F-4D97-AF65-F5344CB8AC3E}">
        <p14:creationId xmlns:p14="http://schemas.microsoft.com/office/powerpoint/2010/main" val="3563385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81D843-C48E-1BAD-F50C-68558D41701F}"/>
              </a:ext>
            </a:extLst>
          </p:cNvPr>
          <p:cNvSpPr/>
          <p:nvPr/>
        </p:nvSpPr>
        <p:spPr>
          <a:xfrm>
            <a:off x="1169109" y="893395"/>
            <a:ext cx="10238509" cy="5230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tabLst>
                <a:tab pos="515938" algn="l"/>
              </a:tabLst>
            </a:pPr>
            <a:r>
              <a:rPr lang="en-US" sz="3600" dirty="0">
                <a:solidFill>
                  <a:srgbClr val="002060"/>
                </a:solidFill>
                <a:latin typeface="Cambria" panose="02040503050406030204" pitchFamily="18" charset="0"/>
              </a:rPr>
              <a:t>	</a:t>
            </a:r>
          </a:p>
          <a:p>
            <a:pPr algn="just">
              <a:tabLst>
                <a:tab pos="515938" algn="l"/>
              </a:tabLst>
            </a:pPr>
            <a:r>
              <a:rPr lang="en-US" sz="3600" dirty="0">
                <a:solidFill>
                  <a:srgbClr val="002060"/>
                </a:solidFill>
                <a:latin typeface="Cambria" panose="02040503050406030204" pitchFamily="18" charset="0"/>
              </a:rPr>
              <a:t>	</a:t>
            </a:r>
            <a:endParaRPr lang="vi-VN" sz="3600" dirty="0">
              <a:solidFill>
                <a:srgbClr val="002060"/>
              </a:solidFill>
              <a:latin typeface="Cambria" panose="02040503050406030204" pitchFamily="18" charset="0"/>
            </a:endParaRPr>
          </a:p>
        </p:txBody>
      </p:sp>
      <p:pic>
        <p:nvPicPr>
          <p:cNvPr id="4" name="Picture 3">
            <a:extLst>
              <a:ext uri="{FF2B5EF4-FFF2-40B4-BE49-F238E27FC236}">
                <a16:creationId xmlns:a16="http://schemas.microsoft.com/office/drawing/2014/main" id="{AAE8E3DE-7F80-FC4C-AA78-5E6AE2F9F0AE}"/>
              </a:ext>
            </a:extLst>
          </p:cNvPr>
          <p:cNvPicPr>
            <a:picLocks noChangeAspect="1"/>
          </p:cNvPicPr>
          <p:nvPr/>
        </p:nvPicPr>
        <p:blipFill>
          <a:blip r:embed="rId2"/>
          <a:stretch>
            <a:fillRect/>
          </a:stretch>
        </p:blipFill>
        <p:spPr>
          <a:xfrm>
            <a:off x="1376104" y="1044097"/>
            <a:ext cx="10192442" cy="850667"/>
          </a:xfrm>
          <a:prstGeom prst="rect">
            <a:avLst/>
          </a:prstGeom>
        </p:spPr>
      </p:pic>
      <p:pic>
        <p:nvPicPr>
          <p:cNvPr id="5" name="Picture 13">
            <a:extLst>
              <a:ext uri="{FF2B5EF4-FFF2-40B4-BE49-F238E27FC236}">
                <a16:creationId xmlns:a16="http://schemas.microsoft.com/office/drawing/2014/main" id="{C69B250C-9DEB-F632-722A-4796EB5A29FC}"/>
              </a:ext>
            </a:extLst>
          </p:cNvPr>
          <p:cNvPicPr>
            <a:picLocks noChangeAspect="1"/>
          </p:cNvPicPr>
          <p:nvPr/>
        </p:nvPicPr>
        <p:blipFill>
          <a:blip r:embed="rId3"/>
          <a:srcRect/>
          <a:stretch>
            <a:fillRect/>
          </a:stretch>
        </p:blipFill>
        <p:spPr>
          <a:xfrm>
            <a:off x="4190488" y="2312002"/>
            <a:ext cx="4385475" cy="3811708"/>
          </a:xfrm>
          <a:prstGeom prst="rect">
            <a:avLst/>
          </a:prstGeom>
        </p:spPr>
      </p:pic>
    </p:spTree>
    <p:extLst>
      <p:ext uri="{BB962C8B-B14F-4D97-AF65-F5344CB8AC3E}">
        <p14:creationId xmlns:p14="http://schemas.microsoft.com/office/powerpoint/2010/main" val="1177571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D3767003-A151-FAD3-0E0D-2065C5CA6A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3011" y="207819"/>
            <a:ext cx="10557259" cy="6440636"/>
          </a:xfrm>
          <a:prstGeom prst="rect">
            <a:avLst/>
          </a:prstGeom>
        </p:spPr>
      </p:pic>
      <p:pic>
        <p:nvPicPr>
          <p:cNvPr id="3" name="Picture 2">
            <a:extLst>
              <a:ext uri="{FF2B5EF4-FFF2-40B4-BE49-F238E27FC236}">
                <a16:creationId xmlns:a16="http://schemas.microsoft.com/office/drawing/2014/main" id="{64A520C9-AC94-56DC-F0B8-AA1937329ED2}"/>
              </a:ext>
            </a:extLst>
          </p:cNvPr>
          <p:cNvPicPr>
            <a:picLocks noChangeAspect="1"/>
          </p:cNvPicPr>
          <p:nvPr/>
        </p:nvPicPr>
        <p:blipFill>
          <a:blip r:embed="rId3"/>
          <a:stretch>
            <a:fillRect/>
          </a:stretch>
        </p:blipFill>
        <p:spPr>
          <a:xfrm>
            <a:off x="3754119" y="986539"/>
            <a:ext cx="4212245" cy="2035919"/>
          </a:xfrm>
          <a:prstGeom prst="rect">
            <a:avLst/>
          </a:prstGeom>
        </p:spPr>
      </p:pic>
      <p:sp>
        <p:nvSpPr>
          <p:cNvPr id="6" name="TextBox 5">
            <a:extLst>
              <a:ext uri="{FF2B5EF4-FFF2-40B4-BE49-F238E27FC236}">
                <a16:creationId xmlns:a16="http://schemas.microsoft.com/office/drawing/2014/main" id="{D9975756-137F-4093-A274-675163B81D8F}"/>
              </a:ext>
            </a:extLst>
          </p:cNvPr>
          <p:cNvSpPr txBox="1"/>
          <p:nvPr/>
        </p:nvSpPr>
        <p:spPr>
          <a:xfrm>
            <a:off x="1990834" y="2411200"/>
            <a:ext cx="8607893" cy="2553891"/>
          </a:xfrm>
          <a:prstGeom prst="roundRect">
            <a:avLst/>
          </a:prstGeom>
          <a:noFill/>
        </p:spPr>
        <p:txBody>
          <a:bodyPr wrap="square" rtlCol="0">
            <a:spAutoFit/>
          </a:bodyPr>
          <a:lstStyle/>
          <a:p>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Đọc</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lại</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bài</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và</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trả</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lời</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câu</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hỏi</a:t>
            </a:r>
            <a:r>
              <a:rPr lang="en-US" sz="4800" dirty="0">
                <a:solidFill>
                  <a:srgbClr val="C23433"/>
                </a:solidFill>
                <a:latin typeface="Cambria" panose="02040503050406030204" pitchFamily="18" charset="0"/>
                <a:ea typeface="Cambria" panose="02040503050406030204" pitchFamily="18" charset="0"/>
              </a:rPr>
              <a:t>.</a:t>
            </a:r>
          </a:p>
          <a:p>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Chuẩn</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bị</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bài</a:t>
            </a:r>
            <a:r>
              <a:rPr lang="en-US" sz="4800" dirty="0">
                <a:solidFill>
                  <a:srgbClr val="C23433"/>
                </a:solidFill>
                <a:latin typeface="Cambria" panose="02040503050406030204" pitchFamily="18" charset="0"/>
                <a:ea typeface="Cambria" panose="02040503050406030204" pitchFamily="18" charset="0"/>
              </a:rPr>
              <a:t> “ </a:t>
            </a:r>
            <a:r>
              <a:rPr lang="en-US" sz="4800" dirty="0" err="1">
                <a:solidFill>
                  <a:srgbClr val="C23433"/>
                </a:solidFill>
                <a:latin typeface="Cambria" panose="02040503050406030204" pitchFamily="18" charset="0"/>
                <a:ea typeface="Cambria" panose="02040503050406030204" pitchFamily="18" charset="0"/>
              </a:rPr>
              <a:t>Luyện</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tập</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về</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Kết</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từ</a:t>
            </a:r>
            <a:r>
              <a:rPr lang="en-US" sz="4800" dirty="0">
                <a:solidFill>
                  <a:srgbClr val="C23433"/>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46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2EE96-137D-5AEC-68DB-37E862D1E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93218-308D-4A07-AA00-DEC2DC38A6AD}"/>
              </a:ext>
            </a:extLst>
          </p:cNvPr>
          <p:cNvSpPr>
            <a:spLocks noGrp="1"/>
          </p:cNvSpPr>
          <p:nvPr>
            <p:ph type="title" idx="4294967295"/>
          </p:nvPr>
        </p:nvSpPr>
        <p:spPr>
          <a:xfrm>
            <a:off x="838200" y="365125"/>
            <a:ext cx="10515600" cy="1325563"/>
          </a:xfrm>
        </p:spPr>
        <p:txBody>
          <a:bodyPr/>
          <a:lstStyle/>
          <a:p>
            <a:endParaRPr lang="en-US"/>
          </a:p>
        </p:txBody>
      </p:sp>
      <p:sp>
        <p:nvSpPr>
          <p:cNvPr id="3" name="Content Placeholder 2">
            <a:extLst>
              <a:ext uri="{FF2B5EF4-FFF2-40B4-BE49-F238E27FC236}">
                <a16:creationId xmlns:a16="http://schemas.microsoft.com/office/drawing/2014/main" id="{0DE55AD5-B669-8DDC-243B-1E5E14DFC4AF}"/>
              </a:ext>
            </a:extLst>
          </p:cNvPr>
          <p:cNvSpPr>
            <a:spLocks noGrp="1"/>
          </p:cNvSpPr>
          <p:nvPr>
            <p:ph idx="4294967295"/>
          </p:nvPr>
        </p:nvSpPr>
        <p:spPr>
          <a:xfrm>
            <a:off x="838200" y="1825625"/>
            <a:ext cx="10515600" cy="4351338"/>
          </a:xfrm>
        </p:spPr>
        <p:txBody>
          <a:bodyPr/>
          <a:lstStyle/>
          <a:p>
            <a:endParaRPr lang="en-US"/>
          </a:p>
        </p:txBody>
      </p:sp>
      <p:pic>
        <p:nvPicPr>
          <p:cNvPr id="4" name="Picture 3">
            <a:extLst>
              <a:ext uri="{FF2B5EF4-FFF2-40B4-BE49-F238E27FC236}">
                <a16:creationId xmlns:a16="http://schemas.microsoft.com/office/drawing/2014/main" id="{33EC4C71-B7F2-EFF8-8F14-D3B1B8045C94}"/>
              </a:ext>
            </a:extLst>
          </p:cNvPr>
          <p:cNvPicPr>
            <a:picLocks noChangeAspect="1"/>
          </p:cNvPicPr>
          <p:nvPr/>
        </p:nvPicPr>
        <p:blipFill>
          <a:blip r:embed="rId2"/>
          <a:srcRect t="2222"/>
          <a:stretch/>
        </p:blipFill>
        <p:spPr>
          <a:xfrm>
            <a:off x="0" y="0"/>
            <a:ext cx="12192000" cy="6857999"/>
          </a:xfrm>
          <a:prstGeom prst="rect">
            <a:avLst/>
          </a:prstGeom>
        </p:spPr>
      </p:pic>
      <p:pic>
        <p:nvPicPr>
          <p:cNvPr id="7" name="Picture 6">
            <a:extLst>
              <a:ext uri="{FF2B5EF4-FFF2-40B4-BE49-F238E27FC236}">
                <a16:creationId xmlns:a16="http://schemas.microsoft.com/office/drawing/2014/main" id="{0D5D5C11-16BF-9990-271F-948FA499D474}"/>
              </a:ext>
            </a:extLst>
          </p:cNvPr>
          <p:cNvPicPr>
            <a:picLocks noChangeAspect="1"/>
          </p:cNvPicPr>
          <p:nvPr/>
        </p:nvPicPr>
        <p:blipFill>
          <a:blip r:embed="rId3"/>
          <a:stretch>
            <a:fillRect/>
          </a:stretch>
        </p:blipFill>
        <p:spPr>
          <a:xfrm>
            <a:off x="5430738" y="365125"/>
            <a:ext cx="7413379" cy="5962405"/>
          </a:xfrm>
          <a:prstGeom prst="rect">
            <a:avLst/>
          </a:prstGeom>
        </p:spPr>
      </p:pic>
    </p:spTree>
    <p:extLst>
      <p:ext uri="{BB962C8B-B14F-4D97-AF65-F5344CB8AC3E}">
        <p14:creationId xmlns:p14="http://schemas.microsoft.com/office/powerpoint/2010/main" val="100301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a:extLst>
              <a:ext uri="{FF2B5EF4-FFF2-40B4-BE49-F238E27FC236}">
                <a16:creationId xmlns:a16="http://schemas.microsoft.com/office/drawing/2014/main" id="{DF15261D-5FB4-FE61-0220-63C6C2423B9D}"/>
              </a:ext>
            </a:extLst>
          </p:cNvPr>
          <p:cNvGrpSpPr/>
          <p:nvPr/>
        </p:nvGrpSpPr>
        <p:grpSpPr>
          <a:xfrm>
            <a:off x="262359" y="104172"/>
            <a:ext cx="11929643" cy="6681281"/>
            <a:chOff x="1346200" y="3302000"/>
            <a:chExt cx="2467261" cy="995515"/>
          </a:xfrm>
          <a:effectLst>
            <a:outerShdw blurRad="254000" sx="102000" sy="102000" algn="ctr" rotWithShape="0">
              <a:prstClr val="black">
                <a:alpha val="25000"/>
              </a:prstClr>
            </a:outerShdw>
          </a:effectLst>
        </p:grpSpPr>
        <p:sp>
          <p:nvSpPr>
            <p:cNvPr id="3" name="圆角矩形 27">
              <a:extLst>
                <a:ext uri="{FF2B5EF4-FFF2-40B4-BE49-F238E27FC236}">
                  <a16:creationId xmlns:a16="http://schemas.microsoft.com/office/drawing/2014/main" id="{7CBCC9CF-40AA-7B9A-5776-5EF7CFC0AC8D}"/>
                </a:ext>
              </a:extLst>
            </p:cNvPr>
            <p:cNvSpPr/>
            <p:nvPr/>
          </p:nvSpPr>
          <p:spPr>
            <a:xfrm>
              <a:off x="1346200" y="3302000"/>
              <a:ext cx="2467261" cy="995515"/>
            </a:xfrm>
            <a:prstGeom prst="roundRect">
              <a:avLst>
                <a:gd name="adj" fmla="val 168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sp>
          <p:nvSpPr>
            <p:cNvPr id="4" name="圆角矩形 28">
              <a:extLst>
                <a:ext uri="{FF2B5EF4-FFF2-40B4-BE49-F238E27FC236}">
                  <a16:creationId xmlns:a16="http://schemas.microsoft.com/office/drawing/2014/main" id="{12B06730-2F64-B7D3-EA61-1C7D082B8D5E}"/>
                </a:ext>
              </a:extLst>
            </p:cNvPr>
            <p:cNvSpPr/>
            <p:nvPr/>
          </p:nvSpPr>
          <p:spPr>
            <a:xfrm>
              <a:off x="1369667" y="3327747"/>
              <a:ext cx="2389533" cy="939309"/>
            </a:xfrm>
            <a:prstGeom prst="roundRect">
              <a:avLst>
                <a:gd name="adj" fmla="val 17939"/>
              </a:avLst>
            </a:prstGeom>
            <a:solidFill>
              <a:schemeClr val="bg1"/>
            </a:solidFill>
            <a:ln w="19050">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grpSp>
      <p:sp>
        <p:nvSpPr>
          <p:cNvPr id="7" name="TextBox 6">
            <a:extLst>
              <a:ext uri="{FF2B5EF4-FFF2-40B4-BE49-F238E27FC236}">
                <a16:creationId xmlns:a16="http://schemas.microsoft.com/office/drawing/2014/main" id="{0DB8E0E0-1538-BA5D-FD18-8568DA6A413F}"/>
              </a:ext>
            </a:extLst>
          </p:cNvPr>
          <p:cNvSpPr txBox="1"/>
          <p:nvPr/>
        </p:nvSpPr>
        <p:spPr>
          <a:xfrm>
            <a:off x="469610" y="887164"/>
            <a:ext cx="11440348" cy="5693866"/>
          </a:xfrm>
          <a:prstGeom prst="rect">
            <a:avLst/>
          </a:prstGeom>
          <a:noFill/>
        </p:spPr>
        <p:txBody>
          <a:bodyPr wrap="square">
            <a:spAutoFit/>
          </a:bodyPr>
          <a:lstStyle/>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Ở quận Ba Đình – trung tâm Thủ đô Hà Nội – có một ngôi chùa được xây dựng năm 1049, thời vua Lý Thái Tông. Đó là chùa Một Cột.</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Tên chùa đã gợi ra nét kiến trúc độc nhất vô nhị: Chùa ngự trên một cột đá tròn. Tám thanh gỗ bao quanh trụ đá giống hình đài sen, tạo thành giá đỡ vững chãi cho ngôi chùa. Nhìn từ xa, chùa Một Cột tựa </a:t>
            </a:r>
            <a:r>
              <a:rPr lang="vi-VN" sz="2600" dirty="0" err="1">
                <a:solidFill>
                  <a:srgbClr val="002060"/>
                </a:solidFill>
                <a:latin typeface="Cambria" panose="02040503050406030204" pitchFamily="18" charset="0"/>
              </a:rPr>
              <a:t>đoá</a:t>
            </a:r>
            <a:r>
              <a:rPr lang="vi-VN" sz="2600" dirty="0">
                <a:solidFill>
                  <a:srgbClr val="002060"/>
                </a:solidFill>
                <a:latin typeface="Cambria" panose="02040503050406030204" pitchFamily="18" charset="0"/>
              </a:rPr>
              <a:t> sen khổng lồ vươn lên từ mặt nước, bình yên đón ánh mặt trời. Vì thế, ban đầu chùa có tên gọi là Liên Hoa Đài.</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Bên cạnh nét độc đáo kể trên, chùa Một Cột còn mang nét đẹp cổ kính của kiến trúc Á Đông. Nóc chùa được trang trí hai con rồng chầu mặt nguyệt. Chùa có bốn mái cong </a:t>
            </a:r>
            <a:r>
              <a:rPr lang="vi-VN" sz="2600" dirty="0" err="1">
                <a:solidFill>
                  <a:srgbClr val="002060"/>
                </a:solidFill>
                <a:latin typeface="Cambria" panose="02040503050406030204" pitchFamily="18" charset="0"/>
              </a:rPr>
              <a:t>cong</a:t>
            </a:r>
            <a:r>
              <a:rPr lang="vi-VN" sz="2600" dirty="0">
                <a:solidFill>
                  <a:srgbClr val="002060"/>
                </a:solidFill>
                <a:latin typeface="Cambria" panose="02040503050406030204" pitchFamily="18" charset="0"/>
              </a:rPr>
              <a:t> mềm mại. Ngôi chùa càng thêm nổi bật giữa khung cảnh cây cối xanh tươi và hồ nước yên bình.</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Chùa Một Cột – di tích văn </a:t>
            </a:r>
            <a:r>
              <a:rPr lang="vi-VN" sz="2600" dirty="0" err="1">
                <a:solidFill>
                  <a:srgbClr val="002060"/>
                </a:solidFill>
                <a:latin typeface="Cambria" panose="02040503050406030204" pitchFamily="18" charset="0"/>
              </a:rPr>
              <a:t>hoá</a:t>
            </a:r>
            <a:r>
              <a:rPr lang="vi-VN" sz="2600" dirty="0">
                <a:solidFill>
                  <a:srgbClr val="002060"/>
                </a:solidFill>
                <a:latin typeface="Cambria" panose="02040503050406030204" pitchFamily="18" charset="0"/>
              </a:rPr>
              <a:t> vô giá – đã trở thành một biểu tượng của Thủ đô Hà Nội. Năm 2012, chùa được Tổ chức Kỉ lục châu Á xác nhận là “Ngôi chùa có kiến trúc độc đáo nhất châu Á”.</a:t>
            </a:r>
          </a:p>
        </p:txBody>
      </p:sp>
      <p:pic>
        <p:nvPicPr>
          <p:cNvPr id="8" name="Picture 7">
            <a:extLst>
              <a:ext uri="{FF2B5EF4-FFF2-40B4-BE49-F238E27FC236}">
                <a16:creationId xmlns:a16="http://schemas.microsoft.com/office/drawing/2014/main" id="{CE9CCC96-C63A-1498-22E0-285591361088}"/>
              </a:ext>
            </a:extLst>
          </p:cNvPr>
          <p:cNvPicPr>
            <a:picLocks noChangeAspect="1"/>
          </p:cNvPicPr>
          <p:nvPr/>
        </p:nvPicPr>
        <p:blipFill>
          <a:blip r:embed="rId2"/>
          <a:stretch>
            <a:fillRect/>
          </a:stretch>
        </p:blipFill>
        <p:spPr>
          <a:xfrm>
            <a:off x="3488728" y="253166"/>
            <a:ext cx="5214543" cy="657802"/>
          </a:xfrm>
          <a:prstGeom prst="rect">
            <a:avLst/>
          </a:prstGeom>
        </p:spPr>
      </p:pic>
      <p:pic>
        <p:nvPicPr>
          <p:cNvPr id="9" name="Picture 8">
            <a:extLst>
              <a:ext uri="{FF2B5EF4-FFF2-40B4-BE49-F238E27FC236}">
                <a16:creationId xmlns:a16="http://schemas.microsoft.com/office/drawing/2014/main" id="{C8DBF756-2858-05CB-6E74-EFCE3D24D99B}"/>
              </a:ext>
            </a:extLst>
          </p:cNvPr>
          <p:cNvPicPr>
            <a:picLocks noChangeAspect="1"/>
          </p:cNvPicPr>
          <p:nvPr/>
        </p:nvPicPr>
        <p:blipFill>
          <a:blip r:embed="rId3"/>
          <a:stretch>
            <a:fillRect/>
          </a:stretch>
        </p:blipFill>
        <p:spPr>
          <a:xfrm>
            <a:off x="8330517" y="439901"/>
            <a:ext cx="2290591" cy="942134"/>
          </a:xfrm>
          <a:prstGeom prst="rect">
            <a:avLst/>
          </a:prstGeom>
        </p:spPr>
      </p:pic>
    </p:spTree>
    <p:extLst>
      <p:ext uri="{BB962C8B-B14F-4D97-AF65-F5344CB8AC3E}">
        <p14:creationId xmlns:p14="http://schemas.microsoft.com/office/powerpoint/2010/main" val="74436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2C21C-CB54-E99D-8F6A-2B5F6080A1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8CEF285-9B15-606C-FD6B-F6CB9422D353}"/>
              </a:ext>
            </a:extLst>
          </p:cNvPr>
          <p:cNvPicPr>
            <a:picLocks noChangeAspect="1"/>
          </p:cNvPicPr>
          <p:nvPr/>
        </p:nvPicPr>
        <p:blipFill>
          <a:blip r:embed="rId3"/>
          <a:stretch>
            <a:fillRect/>
          </a:stretch>
        </p:blipFill>
        <p:spPr>
          <a:xfrm>
            <a:off x="3748836" y="521123"/>
            <a:ext cx="4694327" cy="1694835"/>
          </a:xfrm>
          <a:prstGeom prst="rect">
            <a:avLst/>
          </a:prstGeom>
        </p:spPr>
      </p:pic>
      <p:pic>
        <p:nvPicPr>
          <p:cNvPr id="2" name="Picture 1">
            <a:extLst>
              <a:ext uri="{FF2B5EF4-FFF2-40B4-BE49-F238E27FC236}">
                <a16:creationId xmlns:a16="http://schemas.microsoft.com/office/drawing/2014/main" id="{9715E4E4-7ACF-33D8-3352-BDFBC60F7EB3}"/>
              </a:ext>
            </a:extLst>
          </p:cNvPr>
          <p:cNvPicPr>
            <a:picLocks noChangeAspect="1"/>
          </p:cNvPicPr>
          <p:nvPr/>
        </p:nvPicPr>
        <p:blipFill>
          <a:blip r:embed="rId4"/>
          <a:stretch>
            <a:fillRect/>
          </a:stretch>
        </p:blipFill>
        <p:spPr>
          <a:xfrm>
            <a:off x="1227921" y="1848853"/>
            <a:ext cx="1394064" cy="1351301"/>
          </a:xfrm>
          <a:prstGeom prst="rect">
            <a:avLst/>
          </a:prstGeom>
        </p:spPr>
      </p:pic>
      <p:pic>
        <p:nvPicPr>
          <p:cNvPr id="4" name="Picture 3">
            <a:extLst>
              <a:ext uri="{FF2B5EF4-FFF2-40B4-BE49-F238E27FC236}">
                <a16:creationId xmlns:a16="http://schemas.microsoft.com/office/drawing/2014/main" id="{86008780-B56E-1E89-47DF-94E65A830DDC}"/>
              </a:ext>
            </a:extLst>
          </p:cNvPr>
          <p:cNvPicPr>
            <a:picLocks noChangeAspect="1"/>
          </p:cNvPicPr>
          <p:nvPr/>
        </p:nvPicPr>
        <p:blipFill>
          <a:blip r:embed="rId5"/>
          <a:stretch>
            <a:fillRect/>
          </a:stretch>
        </p:blipFill>
        <p:spPr>
          <a:xfrm>
            <a:off x="1176434" y="3005720"/>
            <a:ext cx="1461807" cy="1416966"/>
          </a:xfrm>
          <a:prstGeom prst="rect">
            <a:avLst/>
          </a:prstGeom>
        </p:spPr>
      </p:pic>
      <p:pic>
        <p:nvPicPr>
          <p:cNvPr id="5" name="Picture 4">
            <a:extLst>
              <a:ext uri="{FF2B5EF4-FFF2-40B4-BE49-F238E27FC236}">
                <a16:creationId xmlns:a16="http://schemas.microsoft.com/office/drawing/2014/main" id="{5BD85FFB-FB8E-B005-46BF-ECF067001345}"/>
              </a:ext>
            </a:extLst>
          </p:cNvPr>
          <p:cNvPicPr>
            <a:picLocks noChangeAspect="1"/>
          </p:cNvPicPr>
          <p:nvPr/>
        </p:nvPicPr>
        <p:blipFill>
          <a:blip r:embed="rId6"/>
          <a:stretch>
            <a:fillRect/>
          </a:stretch>
        </p:blipFill>
        <p:spPr>
          <a:xfrm>
            <a:off x="1041545" y="4089159"/>
            <a:ext cx="1461525" cy="1416966"/>
          </a:xfrm>
          <a:prstGeom prst="rect">
            <a:avLst/>
          </a:prstGeom>
        </p:spPr>
      </p:pic>
      <p:grpSp>
        <p:nvGrpSpPr>
          <p:cNvPr id="6" name="组合 44">
            <a:extLst>
              <a:ext uri="{FF2B5EF4-FFF2-40B4-BE49-F238E27FC236}">
                <a16:creationId xmlns:a16="http://schemas.microsoft.com/office/drawing/2014/main" id="{4F862EF7-46A9-7371-19ED-5C3B51554220}"/>
              </a:ext>
            </a:extLst>
          </p:cNvPr>
          <p:cNvGrpSpPr/>
          <p:nvPr/>
        </p:nvGrpSpPr>
        <p:grpSpPr>
          <a:xfrm>
            <a:off x="2727531" y="2113568"/>
            <a:ext cx="8047467" cy="997675"/>
            <a:chOff x="2360277" y="2671670"/>
            <a:chExt cx="3089358" cy="892629"/>
          </a:xfrm>
        </p:grpSpPr>
        <p:grpSp>
          <p:nvGrpSpPr>
            <p:cNvPr id="7" name="组合 30">
              <a:extLst>
                <a:ext uri="{FF2B5EF4-FFF2-40B4-BE49-F238E27FC236}">
                  <a16:creationId xmlns:a16="http://schemas.microsoft.com/office/drawing/2014/main" id="{6FBF8950-7902-D380-7BE0-A18B30C58C89}"/>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9" name="圆角矩形 27">
                <a:extLst>
                  <a:ext uri="{FF2B5EF4-FFF2-40B4-BE49-F238E27FC236}">
                    <a16:creationId xmlns:a16="http://schemas.microsoft.com/office/drawing/2014/main" id="{6F0E6993-A956-CF5E-099B-4ADCC5FB96F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sp>
            <p:nvSpPr>
              <p:cNvPr id="10" name="圆角矩形 28">
                <a:extLst>
                  <a:ext uri="{FF2B5EF4-FFF2-40B4-BE49-F238E27FC236}">
                    <a16:creationId xmlns:a16="http://schemas.microsoft.com/office/drawing/2014/main" id="{F8AAADC8-94EE-C24A-C3C7-970360A8CC4F}"/>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grpSp>
        <p:sp>
          <p:nvSpPr>
            <p:cNvPr id="8" name="文本框 40">
              <a:extLst>
                <a:ext uri="{FF2B5EF4-FFF2-40B4-BE49-F238E27FC236}">
                  <a16:creationId xmlns:a16="http://schemas.microsoft.com/office/drawing/2014/main" id="{55CDF87F-0919-3BC2-192C-5B1AF45043B7}"/>
                </a:ext>
              </a:extLst>
            </p:cNvPr>
            <p:cNvSpPr txBox="1"/>
            <p:nvPr/>
          </p:nvSpPr>
          <p:spPr>
            <a:xfrm>
              <a:off x="2996836" y="2856382"/>
              <a:ext cx="1877500"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Từ</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đầu</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đến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200" b="1" i="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chùa</a:t>
              </a:r>
              <a:r>
                <a:rPr lang="en-US" altLang="zh-CN" sz="3200" b="1" i="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200" b="1" i="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Một</a:t>
              </a:r>
              <a:r>
                <a:rPr lang="en-US" altLang="zh-CN" sz="3200" b="1" i="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200" b="1" i="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Cột</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1" name="组合 44">
            <a:extLst>
              <a:ext uri="{FF2B5EF4-FFF2-40B4-BE49-F238E27FC236}">
                <a16:creationId xmlns:a16="http://schemas.microsoft.com/office/drawing/2014/main" id="{146574E1-4728-6A26-3E4E-C82CBCED482E}"/>
              </a:ext>
            </a:extLst>
          </p:cNvPr>
          <p:cNvGrpSpPr/>
          <p:nvPr/>
        </p:nvGrpSpPr>
        <p:grpSpPr>
          <a:xfrm>
            <a:off x="2722745" y="3240949"/>
            <a:ext cx="8047467" cy="997675"/>
            <a:chOff x="2360277" y="2671670"/>
            <a:chExt cx="3089358" cy="892629"/>
          </a:xfrm>
        </p:grpSpPr>
        <p:grpSp>
          <p:nvGrpSpPr>
            <p:cNvPr id="12" name="组合 30">
              <a:extLst>
                <a:ext uri="{FF2B5EF4-FFF2-40B4-BE49-F238E27FC236}">
                  <a16:creationId xmlns:a16="http://schemas.microsoft.com/office/drawing/2014/main" id="{4C00808F-E22B-BB51-6D8F-C0E92254C73E}"/>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14" name="圆角矩形 27">
                <a:extLst>
                  <a:ext uri="{FF2B5EF4-FFF2-40B4-BE49-F238E27FC236}">
                    <a16:creationId xmlns:a16="http://schemas.microsoft.com/office/drawing/2014/main" id="{0EB779A3-DD10-8826-6498-30E8D2A9DC9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sp>
            <p:nvSpPr>
              <p:cNvPr id="15" name="圆角矩形 28">
                <a:extLst>
                  <a:ext uri="{FF2B5EF4-FFF2-40B4-BE49-F238E27FC236}">
                    <a16:creationId xmlns:a16="http://schemas.microsoft.com/office/drawing/2014/main" id="{C6ABA1D8-A099-040D-30FF-5DA20A7A153E}"/>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grpSp>
        <p:sp>
          <p:nvSpPr>
            <p:cNvPr id="13" name="文本框 40">
              <a:extLst>
                <a:ext uri="{FF2B5EF4-FFF2-40B4-BE49-F238E27FC236}">
                  <a16:creationId xmlns:a16="http://schemas.microsoft.com/office/drawing/2014/main" id="{35A5CB06-6801-FE6B-5525-D8B553642235}"/>
                </a:ext>
              </a:extLst>
            </p:cNvPr>
            <p:cNvSpPr txBox="1"/>
            <p:nvPr/>
          </p:nvSpPr>
          <p:spPr>
            <a:xfrm>
              <a:off x="2933150" y="2856382"/>
              <a:ext cx="2004884"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Tiếp</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theo</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đến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Liên Hoa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Đài</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6" name="组合 44">
            <a:extLst>
              <a:ext uri="{FF2B5EF4-FFF2-40B4-BE49-F238E27FC236}">
                <a16:creationId xmlns:a16="http://schemas.microsoft.com/office/drawing/2014/main" id="{80D83C30-C0C1-5CCB-AB00-9072A8873D96}"/>
              </a:ext>
            </a:extLst>
          </p:cNvPr>
          <p:cNvGrpSpPr/>
          <p:nvPr/>
        </p:nvGrpSpPr>
        <p:grpSpPr>
          <a:xfrm>
            <a:off x="2620533" y="4368330"/>
            <a:ext cx="8047467" cy="997675"/>
            <a:chOff x="2360277" y="2671670"/>
            <a:chExt cx="3089358" cy="892629"/>
          </a:xfrm>
        </p:grpSpPr>
        <p:grpSp>
          <p:nvGrpSpPr>
            <p:cNvPr id="17" name="组合 30">
              <a:extLst>
                <a:ext uri="{FF2B5EF4-FFF2-40B4-BE49-F238E27FC236}">
                  <a16:creationId xmlns:a16="http://schemas.microsoft.com/office/drawing/2014/main" id="{3FA0831D-5A06-CBDA-70DC-085633ED1EFE}"/>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19" name="圆角矩形 27">
                <a:extLst>
                  <a:ext uri="{FF2B5EF4-FFF2-40B4-BE49-F238E27FC236}">
                    <a16:creationId xmlns:a16="http://schemas.microsoft.com/office/drawing/2014/main" id="{5E8D31AB-F436-7E89-786C-BD44FFFDE721}"/>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sp>
            <p:nvSpPr>
              <p:cNvPr id="20" name="圆角矩形 28">
                <a:extLst>
                  <a:ext uri="{FF2B5EF4-FFF2-40B4-BE49-F238E27FC236}">
                    <a16:creationId xmlns:a16="http://schemas.microsoft.com/office/drawing/2014/main" id="{B75B95CB-1B61-E019-D8C3-F1CD02F3B6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grpSp>
        <p:sp>
          <p:nvSpPr>
            <p:cNvPr id="18" name="文本框 40">
              <a:extLst>
                <a:ext uri="{FF2B5EF4-FFF2-40B4-BE49-F238E27FC236}">
                  <a16:creationId xmlns:a16="http://schemas.microsoft.com/office/drawing/2014/main" id="{D02BAA6E-621B-D260-C27C-10D7DBC2E42F}"/>
                </a:ext>
              </a:extLst>
            </p:cNvPr>
            <p:cNvSpPr txBox="1"/>
            <p:nvPr/>
          </p:nvSpPr>
          <p:spPr>
            <a:xfrm>
              <a:off x="2788996" y="2856382"/>
              <a:ext cx="2293177"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Tiếp</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theo</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đến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hồ</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nước</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yên</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bình</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24" name="Picture 23">
            <a:extLst>
              <a:ext uri="{FF2B5EF4-FFF2-40B4-BE49-F238E27FC236}">
                <a16:creationId xmlns:a16="http://schemas.microsoft.com/office/drawing/2014/main" id="{112ACD3C-2949-DB90-7618-F597FDD7174B}"/>
              </a:ext>
            </a:extLst>
          </p:cNvPr>
          <p:cNvPicPr>
            <a:picLocks noChangeAspect="1"/>
          </p:cNvPicPr>
          <p:nvPr/>
        </p:nvPicPr>
        <p:blipFill>
          <a:blip r:embed="rId7"/>
          <a:stretch>
            <a:fillRect/>
          </a:stretch>
        </p:blipFill>
        <p:spPr>
          <a:xfrm>
            <a:off x="950526" y="5342049"/>
            <a:ext cx="1504104" cy="1458247"/>
          </a:xfrm>
          <a:prstGeom prst="rect">
            <a:avLst/>
          </a:prstGeom>
        </p:spPr>
      </p:pic>
      <p:grpSp>
        <p:nvGrpSpPr>
          <p:cNvPr id="25" name="组合 44">
            <a:extLst>
              <a:ext uri="{FF2B5EF4-FFF2-40B4-BE49-F238E27FC236}">
                <a16:creationId xmlns:a16="http://schemas.microsoft.com/office/drawing/2014/main" id="{4DD2D651-C3B5-432E-A72C-92195912FDDB}"/>
              </a:ext>
            </a:extLst>
          </p:cNvPr>
          <p:cNvGrpSpPr/>
          <p:nvPr/>
        </p:nvGrpSpPr>
        <p:grpSpPr>
          <a:xfrm>
            <a:off x="2699431" y="5594592"/>
            <a:ext cx="8047467" cy="997675"/>
            <a:chOff x="2360277" y="2671670"/>
            <a:chExt cx="3089358" cy="892629"/>
          </a:xfrm>
        </p:grpSpPr>
        <p:grpSp>
          <p:nvGrpSpPr>
            <p:cNvPr id="26" name="组合 30">
              <a:extLst>
                <a:ext uri="{FF2B5EF4-FFF2-40B4-BE49-F238E27FC236}">
                  <a16:creationId xmlns:a16="http://schemas.microsoft.com/office/drawing/2014/main" id="{ADB5C80A-F8A9-088E-3DA0-3B3FB5BFC470}"/>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8" name="圆角矩形 27">
                <a:extLst>
                  <a:ext uri="{FF2B5EF4-FFF2-40B4-BE49-F238E27FC236}">
                    <a16:creationId xmlns:a16="http://schemas.microsoft.com/office/drawing/2014/main" id="{1AFE9DBD-3F37-DD83-67EF-E2D78E908FEA}"/>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29" name="圆角矩形 28">
                <a:extLst>
                  <a:ext uri="{FF2B5EF4-FFF2-40B4-BE49-F238E27FC236}">
                    <a16:creationId xmlns:a16="http://schemas.microsoft.com/office/drawing/2014/main" id="{8BAEFAD1-72F7-8980-A1AA-04B787F4A6FE}"/>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grpSp>
        <p:sp>
          <p:nvSpPr>
            <p:cNvPr id="27" name="文本框 40">
              <a:extLst>
                <a:ext uri="{FF2B5EF4-FFF2-40B4-BE49-F238E27FC236}">
                  <a16:creationId xmlns:a16="http://schemas.microsoft.com/office/drawing/2014/main" id="{DAE5595C-CDE7-F0FE-B4EE-CEF227C046B7}"/>
                </a:ext>
              </a:extLst>
            </p:cNvPr>
            <p:cNvSpPr txBox="1"/>
            <p:nvPr/>
          </p:nvSpPr>
          <p:spPr>
            <a:xfrm>
              <a:off x="3636979" y="2856382"/>
              <a:ext cx="597190"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Cò</a:t>
              </a:r>
              <a:r>
                <a:rPr lang="en-US" altLang="zh-CN" sz="32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 </a:t>
              </a:r>
              <a:r>
                <a:rPr lang="en-US" altLang="zh-CN" sz="32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lại</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332306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D30C6-63FC-F9BD-B316-7B70F0F7B163}"/>
            </a:ext>
          </a:extLst>
        </p:cNvPr>
        <p:cNvGrpSpPr/>
        <p:nvPr/>
      </p:nvGrpSpPr>
      <p:grpSpPr>
        <a:xfrm>
          <a:off x="0" y="0"/>
          <a:ext cx="0" cy="0"/>
          <a:chOff x="0" y="0"/>
          <a:chExt cx="0" cy="0"/>
        </a:xfrm>
      </p:grpSpPr>
      <p:grpSp>
        <p:nvGrpSpPr>
          <p:cNvPr id="2" name="组合 30">
            <a:extLst>
              <a:ext uri="{FF2B5EF4-FFF2-40B4-BE49-F238E27FC236}">
                <a16:creationId xmlns:a16="http://schemas.microsoft.com/office/drawing/2014/main" id="{2237B2C0-6D54-4124-6D21-AA9AAE342927}"/>
              </a:ext>
            </a:extLst>
          </p:cNvPr>
          <p:cNvGrpSpPr/>
          <p:nvPr/>
        </p:nvGrpSpPr>
        <p:grpSpPr>
          <a:xfrm>
            <a:off x="262359" y="104172"/>
            <a:ext cx="11929643" cy="6681281"/>
            <a:chOff x="1346200" y="3302000"/>
            <a:chExt cx="2467261" cy="995515"/>
          </a:xfrm>
          <a:effectLst>
            <a:outerShdw blurRad="254000" sx="102000" sy="102000" algn="ctr" rotWithShape="0">
              <a:prstClr val="black">
                <a:alpha val="25000"/>
              </a:prstClr>
            </a:outerShdw>
          </a:effectLst>
        </p:grpSpPr>
        <p:sp>
          <p:nvSpPr>
            <p:cNvPr id="3" name="圆角矩形 27">
              <a:extLst>
                <a:ext uri="{FF2B5EF4-FFF2-40B4-BE49-F238E27FC236}">
                  <a16:creationId xmlns:a16="http://schemas.microsoft.com/office/drawing/2014/main" id="{B7F759EA-368F-5D84-6E7D-E20D0A0A9F3B}"/>
                </a:ext>
              </a:extLst>
            </p:cNvPr>
            <p:cNvSpPr/>
            <p:nvPr/>
          </p:nvSpPr>
          <p:spPr>
            <a:xfrm>
              <a:off x="1346200" y="3302000"/>
              <a:ext cx="2467261" cy="995515"/>
            </a:xfrm>
            <a:prstGeom prst="roundRect">
              <a:avLst>
                <a:gd name="adj" fmla="val 168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sp>
          <p:nvSpPr>
            <p:cNvPr id="4" name="圆角矩形 28">
              <a:extLst>
                <a:ext uri="{FF2B5EF4-FFF2-40B4-BE49-F238E27FC236}">
                  <a16:creationId xmlns:a16="http://schemas.microsoft.com/office/drawing/2014/main" id="{7D8ED1D8-D917-4BDB-C023-8AD70784E74B}"/>
                </a:ext>
              </a:extLst>
            </p:cNvPr>
            <p:cNvSpPr/>
            <p:nvPr/>
          </p:nvSpPr>
          <p:spPr>
            <a:xfrm>
              <a:off x="1369667" y="3327747"/>
              <a:ext cx="2389533" cy="939309"/>
            </a:xfrm>
            <a:prstGeom prst="roundRect">
              <a:avLst>
                <a:gd name="adj" fmla="val 17939"/>
              </a:avLst>
            </a:prstGeom>
            <a:solidFill>
              <a:schemeClr val="bg1"/>
            </a:solidFill>
            <a:ln w="19050">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grpSp>
      <p:sp>
        <p:nvSpPr>
          <p:cNvPr id="11" name="Rectangle: Rounded Corners 10">
            <a:extLst>
              <a:ext uri="{FF2B5EF4-FFF2-40B4-BE49-F238E27FC236}">
                <a16:creationId xmlns:a16="http://schemas.microsoft.com/office/drawing/2014/main" id="{EDC31600-57AC-8F97-3ACC-A62656A24D8E}"/>
              </a:ext>
            </a:extLst>
          </p:cNvPr>
          <p:cNvSpPr/>
          <p:nvPr/>
        </p:nvSpPr>
        <p:spPr>
          <a:xfrm>
            <a:off x="449928" y="5360306"/>
            <a:ext cx="11366246" cy="127331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A03A1E7-7C10-18E7-B87D-62BFB6497844}"/>
              </a:ext>
            </a:extLst>
          </p:cNvPr>
          <p:cNvSpPr/>
          <p:nvPr/>
        </p:nvSpPr>
        <p:spPr>
          <a:xfrm>
            <a:off x="449928" y="3681046"/>
            <a:ext cx="11440348" cy="1617785"/>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7025F9C-E008-7117-CCE0-E816187BC366}"/>
              </a:ext>
            </a:extLst>
          </p:cNvPr>
          <p:cNvSpPr/>
          <p:nvPr/>
        </p:nvSpPr>
        <p:spPr>
          <a:xfrm>
            <a:off x="469610" y="939754"/>
            <a:ext cx="11440348" cy="889544"/>
          </a:xfrm>
          <a:prstGeom prst="roundRect">
            <a:avLst/>
          </a:prstGeom>
          <a:solidFill>
            <a:srgbClr val="DE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852B084-1656-E3EC-9302-3CB357A04743}"/>
              </a:ext>
            </a:extLst>
          </p:cNvPr>
          <p:cNvSpPr/>
          <p:nvPr/>
        </p:nvSpPr>
        <p:spPr>
          <a:xfrm>
            <a:off x="469610" y="1787119"/>
            <a:ext cx="11440348" cy="1893927"/>
          </a:xfrm>
          <a:prstGeom prst="roundRect">
            <a:avLst/>
          </a:prstGeom>
          <a:solidFill>
            <a:srgbClr val="FFE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AAE043A-2E67-79C1-0E4C-1145F0327D07}"/>
              </a:ext>
            </a:extLst>
          </p:cNvPr>
          <p:cNvSpPr txBox="1"/>
          <p:nvPr/>
        </p:nvSpPr>
        <p:spPr>
          <a:xfrm>
            <a:off x="469610" y="887164"/>
            <a:ext cx="11440348" cy="5693866"/>
          </a:xfrm>
          <a:prstGeom prst="rect">
            <a:avLst/>
          </a:prstGeom>
          <a:noFill/>
        </p:spPr>
        <p:txBody>
          <a:bodyPr wrap="square">
            <a:spAutoFit/>
          </a:bodyPr>
          <a:lstStyle/>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Ở quận Ba Đình – trung tâm Thủ đô Hà Nội – có một ngôi chùa được xây dựng năm 1049, thời vua Lý Thái Tông. Đó là chùa Một Cột.</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Tên chùa đã gợi ra nét kiến trúc độc nhất vô nhị: Chùa ngự trên một cột đá tròn. Tám thanh gỗ bao quanh trụ đá giống hình đài sen, tạo thành giá đỡ vững chãi cho ngôi chùa. Nhìn từ xa, chùa Một Cột tựa </a:t>
            </a:r>
            <a:r>
              <a:rPr lang="vi-VN" sz="2600" dirty="0" err="1">
                <a:solidFill>
                  <a:srgbClr val="002060"/>
                </a:solidFill>
                <a:latin typeface="Cambria" panose="02040503050406030204" pitchFamily="18" charset="0"/>
              </a:rPr>
              <a:t>đoá</a:t>
            </a:r>
            <a:r>
              <a:rPr lang="vi-VN" sz="2600" dirty="0">
                <a:solidFill>
                  <a:srgbClr val="002060"/>
                </a:solidFill>
                <a:latin typeface="Cambria" panose="02040503050406030204" pitchFamily="18" charset="0"/>
              </a:rPr>
              <a:t> sen khổng lồ vươn lên từ mặt nước, bình yên đón ánh mặt trời. Vì thế, ban đầu chùa có tên gọi là Liên Hoa Đài.</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Bên cạnh nét độc đáo kể trên, chùa Một Cột còn mang nét đẹp cổ kính của kiến trúc Á Đông. Nóc chùa được trang trí hai con rồng chầu mặt nguyệt. Chùa có bốn mái cong </a:t>
            </a:r>
            <a:r>
              <a:rPr lang="vi-VN" sz="2600" dirty="0" err="1">
                <a:solidFill>
                  <a:srgbClr val="002060"/>
                </a:solidFill>
                <a:latin typeface="Cambria" panose="02040503050406030204" pitchFamily="18" charset="0"/>
              </a:rPr>
              <a:t>cong</a:t>
            </a:r>
            <a:r>
              <a:rPr lang="vi-VN" sz="2600" dirty="0">
                <a:solidFill>
                  <a:srgbClr val="002060"/>
                </a:solidFill>
                <a:latin typeface="Cambria" panose="02040503050406030204" pitchFamily="18" charset="0"/>
              </a:rPr>
              <a:t> mềm mại. Ngôi chùa càng thêm nổi bật giữa khung cảnh cây cối xanh tươi và hồ nước yên bình.</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Chùa Một Cột – di tích văn </a:t>
            </a:r>
            <a:r>
              <a:rPr lang="vi-VN" sz="2600" dirty="0" err="1">
                <a:solidFill>
                  <a:srgbClr val="002060"/>
                </a:solidFill>
                <a:latin typeface="Cambria" panose="02040503050406030204" pitchFamily="18" charset="0"/>
              </a:rPr>
              <a:t>hoá</a:t>
            </a:r>
            <a:r>
              <a:rPr lang="vi-VN" sz="2600" dirty="0">
                <a:solidFill>
                  <a:srgbClr val="002060"/>
                </a:solidFill>
                <a:latin typeface="Cambria" panose="02040503050406030204" pitchFamily="18" charset="0"/>
              </a:rPr>
              <a:t> vô giá – đã trở thành một biểu tượng của Thủ đô Hà Nội. Năm 2012, chùa được Tổ chức Kỉ lục châu Á xác nhận là “Ngôi chùa có kiến trúc độc đáo nhất châu Á”.</a:t>
            </a:r>
          </a:p>
        </p:txBody>
      </p:sp>
      <p:pic>
        <p:nvPicPr>
          <p:cNvPr id="8" name="Picture 7">
            <a:extLst>
              <a:ext uri="{FF2B5EF4-FFF2-40B4-BE49-F238E27FC236}">
                <a16:creationId xmlns:a16="http://schemas.microsoft.com/office/drawing/2014/main" id="{CBB03969-C41F-B9F5-DEA9-1F29E13FEBFF}"/>
              </a:ext>
            </a:extLst>
          </p:cNvPr>
          <p:cNvPicPr>
            <a:picLocks noChangeAspect="1"/>
          </p:cNvPicPr>
          <p:nvPr/>
        </p:nvPicPr>
        <p:blipFill>
          <a:blip r:embed="rId2"/>
          <a:stretch>
            <a:fillRect/>
          </a:stretch>
        </p:blipFill>
        <p:spPr>
          <a:xfrm>
            <a:off x="3488728" y="253166"/>
            <a:ext cx="5214543" cy="657802"/>
          </a:xfrm>
          <a:prstGeom prst="rect">
            <a:avLst/>
          </a:prstGeom>
        </p:spPr>
      </p:pic>
      <p:pic>
        <p:nvPicPr>
          <p:cNvPr id="9" name="Picture 8">
            <a:extLst>
              <a:ext uri="{FF2B5EF4-FFF2-40B4-BE49-F238E27FC236}">
                <a16:creationId xmlns:a16="http://schemas.microsoft.com/office/drawing/2014/main" id="{1AB322D1-8EA2-F832-BFB9-2B26B0980A43}"/>
              </a:ext>
            </a:extLst>
          </p:cNvPr>
          <p:cNvPicPr>
            <a:picLocks noChangeAspect="1"/>
          </p:cNvPicPr>
          <p:nvPr/>
        </p:nvPicPr>
        <p:blipFill>
          <a:blip r:embed="rId3"/>
          <a:stretch>
            <a:fillRect/>
          </a:stretch>
        </p:blipFill>
        <p:spPr>
          <a:xfrm>
            <a:off x="8330517" y="439901"/>
            <a:ext cx="2290591" cy="942134"/>
          </a:xfrm>
          <a:prstGeom prst="rect">
            <a:avLst/>
          </a:prstGeom>
        </p:spPr>
      </p:pic>
      <p:pic>
        <p:nvPicPr>
          <p:cNvPr id="5" name="Picture 4">
            <a:extLst>
              <a:ext uri="{FF2B5EF4-FFF2-40B4-BE49-F238E27FC236}">
                <a16:creationId xmlns:a16="http://schemas.microsoft.com/office/drawing/2014/main" id="{583D6B58-19D1-04E5-1350-6A5D9EF2DA7D}"/>
              </a:ext>
            </a:extLst>
          </p:cNvPr>
          <p:cNvPicPr>
            <a:picLocks noChangeAspect="1"/>
          </p:cNvPicPr>
          <p:nvPr/>
        </p:nvPicPr>
        <p:blipFill>
          <a:blip r:embed="rId4"/>
          <a:stretch>
            <a:fillRect/>
          </a:stretch>
        </p:blipFill>
        <p:spPr>
          <a:xfrm>
            <a:off x="113464" y="-121393"/>
            <a:ext cx="2544962" cy="1310465"/>
          </a:xfrm>
          <a:prstGeom prst="rect">
            <a:avLst/>
          </a:prstGeom>
        </p:spPr>
      </p:pic>
    </p:spTree>
    <p:extLst>
      <p:ext uri="{BB962C8B-B14F-4D97-AF65-F5344CB8AC3E}">
        <p14:creationId xmlns:p14="http://schemas.microsoft.com/office/powerpoint/2010/main" val="101438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7">
            <a:extLst>
              <a:ext uri="{FF2B5EF4-FFF2-40B4-BE49-F238E27FC236}">
                <a16:creationId xmlns:a16="http://schemas.microsoft.com/office/drawing/2014/main" id="{3F2A8BB9-B99D-330B-235C-1740690C6611}"/>
              </a:ext>
            </a:extLst>
          </p:cNvPr>
          <p:cNvGrpSpPr/>
          <p:nvPr/>
        </p:nvGrpSpPr>
        <p:grpSpPr>
          <a:xfrm>
            <a:off x="1830694" y="2028458"/>
            <a:ext cx="3285570" cy="1144268"/>
            <a:chOff x="3151567" y="4106353"/>
            <a:chExt cx="4182027" cy="1023787"/>
          </a:xfrm>
        </p:grpSpPr>
        <p:grpSp>
          <p:nvGrpSpPr>
            <p:cNvPr id="5" name="组合 31">
              <a:extLst>
                <a:ext uri="{FF2B5EF4-FFF2-40B4-BE49-F238E27FC236}">
                  <a16:creationId xmlns:a16="http://schemas.microsoft.com/office/drawing/2014/main" id="{41B9CF43-03A1-B90B-87B7-5CDD175BF9C6}"/>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7" name="圆角矩形 32">
                <a:extLst>
                  <a:ext uri="{FF2B5EF4-FFF2-40B4-BE49-F238E27FC236}">
                    <a16:creationId xmlns:a16="http://schemas.microsoft.com/office/drawing/2014/main" id="{7AF105AA-37DB-971C-942A-D387DA4D98AE}"/>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8" name="圆角矩形 33">
                <a:extLst>
                  <a:ext uri="{FF2B5EF4-FFF2-40B4-BE49-F238E27FC236}">
                    <a16:creationId xmlns:a16="http://schemas.microsoft.com/office/drawing/2014/main" id="{3F880221-6995-B0B6-3579-5B7BF59219B6}"/>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6" name="文本框 41">
              <a:extLst>
                <a:ext uri="{FF2B5EF4-FFF2-40B4-BE49-F238E27FC236}">
                  <a16:creationId xmlns:a16="http://schemas.microsoft.com/office/drawing/2014/main" id="{499CACCC-DAFC-33FC-6AB3-364613389F64}"/>
                </a:ext>
              </a:extLst>
            </p:cNvPr>
            <p:cNvSpPr txBox="1"/>
            <p:nvPr/>
          </p:nvSpPr>
          <p:spPr>
            <a:xfrm>
              <a:off x="3963058" y="4342244"/>
              <a:ext cx="2559042"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độc</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nhất</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9" name="组合 47">
            <a:extLst>
              <a:ext uri="{FF2B5EF4-FFF2-40B4-BE49-F238E27FC236}">
                <a16:creationId xmlns:a16="http://schemas.microsoft.com/office/drawing/2014/main" id="{CDE2BE1B-0B3A-BDB4-EFF6-9E74CFC87946}"/>
              </a:ext>
            </a:extLst>
          </p:cNvPr>
          <p:cNvGrpSpPr/>
          <p:nvPr/>
        </p:nvGrpSpPr>
        <p:grpSpPr>
          <a:xfrm>
            <a:off x="6185193" y="2094313"/>
            <a:ext cx="3114956" cy="997675"/>
            <a:chOff x="3151568" y="4106352"/>
            <a:chExt cx="2774950" cy="892629"/>
          </a:xfrm>
        </p:grpSpPr>
        <p:grpSp>
          <p:nvGrpSpPr>
            <p:cNvPr id="10" name="组合 31">
              <a:extLst>
                <a:ext uri="{FF2B5EF4-FFF2-40B4-BE49-F238E27FC236}">
                  <a16:creationId xmlns:a16="http://schemas.microsoft.com/office/drawing/2014/main" id="{1DCC62E7-E8EC-0D7E-180E-AC84D1278C8D}"/>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12" name="圆角矩形 32">
                <a:extLst>
                  <a:ext uri="{FF2B5EF4-FFF2-40B4-BE49-F238E27FC236}">
                    <a16:creationId xmlns:a16="http://schemas.microsoft.com/office/drawing/2014/main" id="{82311BDE-8C7F-AE4B-0485-64BF8868057A}"/>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13" name="圆角矩形 33">
                <a:extLst>
                  <a:ext uri="{FF2B5EF4-FFF2-40B4-BE49-F238E27FC236}">
                    <a16:creationId xmlns:a16="http://schemas.microsoft.com/office/drawing/2014/main" id="{4D0A15D0-2B00-542E-5D7D-C9D2D59A9127}"/>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1" name="文本框 41">
              <a:extLst>
                <a:ext uri="{FF2B5EF4-FFF2-40B4-BE49-F238E27FC236}">
                  <a16:creationId xmlns:a16="http://schemas.microsoft.com/office/drawing/2014/main" id="{A521B687-F7A4-CE59-6EE1-9F46EFDD0963}"/>
                </a:ext>
              </a:extLst>
            </p:cNvPr>
            <p:cNvSpPr txBox="1"/>
            <p:nvPr/>
          </p:nvSpPr>
          <p:spPr>
            <a:xfrm>
              <a:off x="3780826" y="4190424"/>
              <a:ext cx="1545644"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cổ</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kính</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4" name="组合 47">
            <a:extLst>
              <a:ext uri="{FF2B5EF4-FFF2-40B4-BE49-F238E27FC236}">
                <a16:creationId xmlns:a16="http://schemas.microsoft.com/office/drawing/2014/main" id="{C7E661FB-1C95-C47C-7928-F883592990F4}"/>
              </a:ext>
            </a:extLst>
          </p:cNvPr>
          <p:cNvGrpSpPr/>
          <p:nvPr/>
        </p:nvGrpSpPr>
        <p:grpSpPr>
          <a:xfrm>
            <a:off x="6096004" y="3382555"/>
            <a:ext cx="3359653" cy="997675"/>
            <a:chOff x="3151570" y="4106352"/>
            <a:chExt cx="2269509" cy="892629"/>
          </a:xfrm>
        </p:grpSpPr>
        <p:grpSp>
          <p:nvGrpSpPr>
            <p:cNvPr id="15" name="组合 31">
              <a:extLst>
                <a:ext uri="{FF2B5EF4-FFF2-40B4-BE49-F238E27FC236}">
                  <a16:creationId xmlns:a16="http://schemas.microsoft.com/office/drawing/2014/main" id="{FBE62295-8FAC-A55D-55E6-CC34318C60A5}"/>
                </a:ext>
              </a:extLst>
            </p:cNvPr>
            <p:cNvGrpSpPr/>
            <p:nvPr/>
          </p:nvGrpSpPr>
          <p:grpSpPr>
            <a:xfrm>
              <a:off x="3151570" y="4106352"/>
              <a:ext cx="2269509" cy="892629"/>
              <a:chOff x="1346202" y="3302000"/>
              <a:chExt cx="1973486" cy="990600"/>
            </a:xfrm>
            <a:effectLst>
              <a:outerShdw blurRad="254000" sx="102000" sy="102000" algn="ctr" rotWithShape="0">
                <a:prstClr val="black">
                  <a:alpha val="25000"/>
                </a:prstClr>
              </a:outerShdw>
            </a:effectLst>
          </p:grpSpPr>
          <p:sp>
            <p:nvSpPr>
              <p:cNvPr id="17" name="圆角矩形 32">
                <a:extLst>
                  <a:ext uri="{FF2B5EF4-FFF2-40B4-BE49-F238E27FC236}">
                    <a16:creationId xmlns:a16="http://schemas.microsoft.com/office/drawing/2014/main" id="{80EFE5F9-28A4-136A-CCDA-2244C50D418F}"/>
                  </a:ext>
                </a:extLst>
              </p:cNvPr>
              <p:cNvSpPr/>
              <p:nvPr/>
            </p:nvSpPr>
            <p:spPr>
              <a:xfrm>
                <a:off x="1346202" y="3302000"/>
                <a:ext cx="197348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18" name="圆角矩形 33">
                <a:extLst>
                  <a:ext uri="{FF2B5EF4-FFF2-40B4-BE49-F238E27FC236}">
                    <a16:creationId xmlns:a16="http://schemas.microsoft.com/office/drawing/2014/main" id="{C08739E8-CDD0-DC5B-F3F3-F48942F53E8F}"/>
                  </a:ext>
                </a:extLst>
              </p:cNvPr>
              <p:cNvSpPr/>
              <p:nvPr/>
            </p:nvSpPr>
            <p:spPr>
              <a:xfrm>
                <a:off x="1405716" y="3302000"/>
                <a:ext cx="1829749" cy="932610"/>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6" name="文本框 41">
              <a:extLst>
                <a:ext uri="{FF2B5EF4-FFF2-40B4-BE49-F238E27FC236}">
                  <a16:creationId xmlns:a16="http://schemas.microsoft.com/office/drawing/2014/main" id="{F6C14B9C-B193-359D-E588-4B0BFA58BA26}"/>
                </a:ext>
              </a:extLst>
            </p:cNvPr>
            <p:cNvSpPr txBox="1"/>
            <p:nvPr/>
          </p:nvSpPr>
          <p:spPr>
            <a:xfrm>
              <a:off x="3560888" y="4265602"/>
              <a:ext cx="1546322"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rồng</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chầu</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9" name="组合 47">
            <a:extLst>
              <a:ext uri="{FF2B5EF4-FFF2-40B4-BE49-F238E27FC236}">
                <a16:creationId xmlns:a16="http://schemas.microsoft.com/office/drawing/2014/main" id="{10B385C9-C6CB-059E-5C2E-9793B93AEC26}"/>
              </a:ext>
            </a:extLst>
          </p:cNvPr>
          <p:cNvGrpSpPr/>
          <p:nvPr/>
        </p:nvGrpSpPr>
        <p:grpSpPr>
          <a:xfrm>
            <a:off x="1874256" y="3417752"/>
            <a:ext cx="3285570" cy="997675"/>
            <a:chOff x="3151568" y="4106352"/>
            <a:chExt cx="2774950" cy="892629"/>
          </a:xfrm>
        </p:grpSpPr>
        <p:grpSp>
          <p:nvGrpSpPr>
            <p:cNvPr id="20" name="组合 31">
              <a:extLst>
                <a:ext uri="{FF2B5EF4-FFF2-40B4-BE49-F238E27FC236}">
                  <a16:creationId xmlns:a16="http://schemas.microsoft.com/office/drawing/2014/main" id="{91EAA69D-8A7D-1BC3-4B59-B89B3CA96AFD}"/>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22" name="圆角矩形 32">
                <a:extLst>
                  <a:ext uri="{FF2B5EF4-FFF2-40B4-BE49-F238E27FC236}">
                    <a16:creationId xmlns:a16="http://schemas.microsoft.com/office/drawing/2014/main" id="{FAFBC2C7-D061-1A41-0C4F-1B7696B788B5}"/>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23" name="圆角矩形 33">
                <a:extLst>
                  <a:ext uri="{FF2B5EF4-FFF2-40B4-BE49-F238E27FC236}">
                    <a16:creationId xmlns:a16="http://schemas.microsoft.com/office/drawing/2014/main" id="{2189108F-706E-C2A0-B1C2-381125B36E6D}"/>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21" name="文本框 41">
              <a:extLst>
                <a:ext uri="{FF2B5EF4-FFF2-40B4-BE49-F238E27FC236}">
                  <a16:creationId xmlns:a16="http://schemas.microsoft.com/office/drawing/2014/main" id="{71B0AFDE-E85E-3320-0C55-874BAC4D5FB0}"/>
                </a:ext>
              </a:extLst>
            </p:cNvPr>
            <p:cNvSpPr txBox="1"/>
            <p:nvPr/>
          </p:nvSpPr>
          <p:spPr>
            <a:xfrm>
              <a:off x="3902386" y="4279671"/>
              <a:ext cx="1272914"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giá</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đỡ</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24" name="Picture 23">
            <a:extLst>
              <a:ext uri="{FF2B5EF4-FFF2-40B4-BE49-F238E27FC236}">
                <a16:creationId xmlns:a16="http://schemas.microsoft.com/office/drawing/2014/main" id="{BFC2AAA0-CD12-D73F-BFF0-AD93CE4C43B3}"/>
              </a:ext>
            </a:extLst>
          </p:cNvPr>
          <p:cNvPicPr>
            <a:picLocks noChangeAspect="1"/>
          </p:cNvPicPr>
          <p:nvPr/>
        </p:nvPicPr>
        <p:blipFill>
          <a:blip r:embed="rId2"/>
          <a:stretch>
            <a:fillRect/>
          </a:stretch>
        </p:blipFill>
        <p:spPr>
          <a:xfrm>
            <a:off x="2298330" y="548683"/>
            <a:ext cx="7157324" cy="1694835"/>
          </a:xfrm>
          <a:prstGeom prst="rect">
            <a:avLst/>
          </a:prstGeom>
        </p:spPr>
      </p:pic>
      <p:grpSp>
        <p:nvGrpSpPr>
          <p:cNvPr id="25" name="组合 47">
            <a:extLst>
              <a:ext uri="{FF2B5EF4-FFF2-40B4-BE49-F238E27FC236}">
                <a16:creationId xmlns:a16="http://schemas.microsoft.com/office/drawing/2014/main" id="{735405C7-4019-D198-F7C0-C75E8D11A7E1}"/>
              </a:ext>
            </a:extLst>
          </p:cNvPr>
          <p:cNvGrpSpPr/>
          <p:nvPr/>
        </p:nvGrpSpPr>
        <p:grpSpPr>
          <a:xfrm>
            <a:off x="4270376" y="4718356"/>
            <a:ext cx="3114956" cy="997675"/>
            <a:chOff x="3151568" y="4106352"/>
            <a:chExt cx="2774950" cy="892629"/>
          </a:xfrm>
        </p:grpSpPr>
        <p:grpSp>
          <p:nvGrpSpPr>
            <p:cNvPr id="26" name="组合 31">
              <a:extLst>
                <a:ext uri="{FF2B5EF4-FFF2-40B4-BE49-F238E27FC236}">
                  <a16:creationId xmlns:a16="http://schemas.microsoft.com/office/drawing/2014/main" id="{2C47C5AB-0112-9600-5DC3-699F201CE260}"/>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28" name="圆角矩形 32">
                <a:extLst>
                  <a:ext uri="{FF2B5EF4-FFF2-40B4-BE49-F238E27FC236}">
                    <a16:creationId xmlns:a16="http://schemas.microsoft.com/office/drawing/2014/main" id="{F4806F18-3D20-3F45-E13C-9C05149253BF}"/>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29" name="圆角矩形 33">
                <a:extLst>
                  <a:ext uri="{FF2B5EF4-FFF2-40B4-BE49-F238E27FC236}">
                    <a16:creationId xmlns:a16="http://schemas.microsoft.com/office/drawing/2014/main" id="{C585D3A0-DDC3-D621-296B-97AC97D36941}"/>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27" name="文本框 41">
              <a:extLst>
                <a:ext uri="{FF2B5EF4-FFF2-40B4-BE49-F238E27FC236}">
                  <a16:creationId xmlns:a16="http://schemas.microsoft.com/office/drawing/2014/main" id="{A1BFFF59-3A2C-3F0E-E965-E81DB2F154F3}"/>
                </a:ext>
              </a:extLst>
            </p:cNvPr>
            <p:cNvSpPr txBox="1"/>
            <p:nvPr/>
          </p:nvSpPr>
          <p:spPr>
            <a:xfrm>
              <a:off x="3532656" y="4279671"/>
              <a:ext cx="2012381"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vững</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chãi</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416980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80">
                                          <p:stCondLst>
                                            <p:cond delay="0"/>
                                          </p:stCondLst>
                                        </p:cTn>
                                        <p:tgtEl>
                                          <p:spTgt spid="19"/>
                                        </p:tgtEl>
                                      </p:cBhvr>
                                    </p:animEffect>
                                    <p:anim calcmode="lin" valueType="num">
                                      <p:cBhvr>
                                        <p:cTn id="3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7" dur="26">
                                          <p:stCondLst>
                                            <p:cond delay="650"/>
                                          </p:stCondLst>
                                        </p:cTn>
                                        <p:tgtEl>
                                          <p:spTgt spid="19"/>
                                        </p:tgtEl>
                                      </p:cBhvr>
                                      <p:to x="100000" y="60000"/>
                                    </p:animScale>
                                    <p:animScale>
                                      <p:cBhvr>
                                        <p:cTn id="38" dur="166" decel="50000">
                                          <p:stCondLst>
                                            <p:cond delay="676"/>
                                          </p:stCondLst>
                                        </p:cTn>
                                        <p:tgtEl>
                                          <p:spTgt spid="19"/>
                                        </p:tgtEl>
                                      </p:cBhvr>
                                      <p:to x="100000" y="100000"/>
                                    </p:animScale>
                                    <p:animScale>
                                      <p:cBhvr>
                                        <p:cTn id="39" dur="26">
                                          <p:stCondLst>
                                            <p:cond delay="1312"/>
                                          </p:stCondLst>
                                        </p:cTn>
                                        <p:tgtEl>
                                          <p:spTgt spid="19"/>
                                        </p:tgtEl>
                                      </p:cBhvr>
                                      <p:to x="100000" y="80000"/>
                                    </p:animScale>
                                    <p:animScale>
                                      <p:cBhvr>
                                        <p:cTn id="40" dur="166" decel="50000">
                                          <p:stCondLst>
                                            <p:cond delay="1338"/>
                                          </p:stCondLst>
                                        </p:cTn>
                                        <p:tgtEl>
                                          <p:spTgt spid="19"/>
                                        </p:tgtEl>
                                      </p:cBhvr>
                                      <p:to x="100000" y="100000"/>
                                    </p:animScale>
                                    <p:animScale>
                                      <p:cBhvr>
                                        <p:cTn id="41" dur="26">
                                          <p:stCondLst>
                                            <p:cond delay="1642"/>
                                          </p:stCondLst>
                                        </p:cTn>
                                        <p:tgtEl>
                                          <p:spTgt spid="19"/>
                                        </p:tgtEl>
                                      </p:cBhvr>
                                      <p:to x="100000" y="90000"/>
                                    </p:animScale>
                                    <p:animScale>
                                      <p:cBhvr>
                                        <p:cTn id="42" dur="166" decel="50000">
                                          <p:stCondLst>
                                            <p:cond delay="1668"/>
                                          </p:stCondLst>
                                        </p:cTn>
                                        <p:tgtEl>
                                          <p:spTgt spid="19"/>
                                        </p:tgtEl>
                                      </p:cBhvr>
                                      <p:to x="100000" y="100000"/>
                                    </p:animScale>
                                    <p:animScale>
                                      <p:cBhvr>
                                        <p:cTn id="43" dur="26">
                                          <p:stCondLst>
                                            <p:cond delay="1808"/>
                                          </p:stCondLst>
                                        </p:cTn>
                                        <p:tgtEl>
                                          <p:spTgt spid="19"/>
                                        </p:tgtEl>
                                      </p:cBhvr>
                                      <p:to x="100000" y="95000"/>
                                    </p:animScale>
                                    <p:animScale>
                                      <p:cBhvr>
                                        <p:cTn id="44" dur="166" decel="50000">
                                          <p:stCondLst>
                                            <p:cond delay="1834"/>
                                          </p:stCondLst>
                                        </p:cTn>
                                        <p:tgtEl>
                                          <p:spTgt spid="19"/>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80">
                                          <p:stCondLst>
                                            <p:cond delay="0"/>
                                          </p:stCondLst>
                                        </p:cTn>
                                        <p:tgtEl>
                                          <p:spTgt spid="9"/>
                                        </p:tgtEl>
                                      </p:cBhvr>
                                    </p:animEffect>
                                    <p:anim calcmode="lin" valueType="num">
                                      <p:cBhvr>
                                        <p:cTn id="5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5" dur="26">
                                          <p:stCondLst>
                                            <p:cond delay="650"/>
                                          </p:stCondLst>
                                        </p:cTn>
                                        <p:tgtEl>
                                          <p:spTgt spid="9"/>
                                        </p:tgtEl>
                                      </p:cBhvr>
                                      <p:to x="100000" y="60000"/>
                                    </p:animScale>
                                    <p:animScale>
                                      <p:cBhvr>
                                        <p:cTn id="56" dur="166" decel="50000">
                                          <p:stCondLst>
                                            <p:cond delay="676"/>
                                          </p:stCondLst>
                                        </p:cTn>
                                        <p:tgtEl>
                                          <p:spTgt spid="9"/>
                                        </p:tgtEl>
                                      </p:cBhvr>
                                      <p:to x="100000" y="100000"/>
                                    </p:animScale>
                                    <p:animScale>
                                      <p:cBhvr>
                                        <p:cTn id="57" dur="26">
                                          <p:stCondLst>
                                            <p:cond delay="1312"/>
                                          </p:stCondLst>
                                        </p:cTn>
                                        <p:tgtEl>
                                          <p:spTgt spid="9"/>
                                        </p:tgtEl>
                                      </p:cBhvr>
                                      <p:to x="100000" y="80000"/>
                                    </p:animScale>
                                    <p:animScale>
                                      <p:cBhvr>
                                        <p:cTn id="58" dur="166" decel="50000">
                                          <p:stCondLst>
                                            <p:cond delay="1338"/>
                                          </p:stCondLst>
                                        </p:cTn>
                                        <p:tgtEl>
                                          <p:spTgt spid="9"/>
                                        </p:tgtEl>
                                      </p:cBhvr>
                                      <p:to x="100000" y="100000"/>
                                    </p:animScale>
                                    <p:animScale>
                                      <p:cBhvr>
                                        <p:cTn id="59" dur="26">
                                          <p:stCondLst>
                                            <p:cond delay="1642"/>
                                          </p:stCondLst>
                                        </p:cTn>
                                        <p:tgtEl>
                                          <p:spTgt spid="9"/>
                                        </p:tgtEl>
                                      </p:cBhvr>
                                      <p:to x="100000" y="90000"/>
                                    </p:animScale>
                                    <p:animScale>
                                      <p:cBhvr>
                                        <p:cTn id="60" dur="166" decel="50000">
                                          <p:stCondLst>
                                            <p:cond delay="1668"/>
                                          </p:stCondLst>
                                        </p:cTn>
                                        <p:tgtEl>
                                          <p:spTgt spid="9"/>
                                        </p:tgtEl>
                                      </p:cBhvr>
                                      <p:to x="100000" y="100000"/>
                                    </p:animScale>
                                    <p:animScale>
                                      <p:cBhvr>
                                        <p:cTn id="61" dur="26">
                                          <p:stCondLst>
                                            <p:cond delay="1808"/>
                                          </p:stCondLst>
                                        </p:cTn>
                                        <p:tgtEl>
                                          <p:spTgt spid="9"/>
                                        </p:tgtEl>
                                      </p:cBhvr>
                                      <p:to x="100000" y="95000"/>
                                    </p:animScale>
                                    <p:animScale>
                                      <p:cBhvr>
                                        <p:cTn id="62" dur="166" decel="50000">
                                          <p:stCondLst>
                                            <p:cond delay="1834"/>
                                          </p:stCondLst>
                                        </p:cTn>
                                        <p:tgtEl>
                                          <p:spTgt spid="9"/>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80">
                                          <p:stCondLst>
                                            <p:cond delay="0"/>
                                          </p:stCondLst>
                                        </p:cTn>
                                        <p:tgtEl>
                                          <p:spTgt spid="14"/>
                                        </p:tgtEl>
                                      </p:cBhvr>
                                    </p:animEffect>
                                    <p:anim calcmode="lin" valueType="num">
                                      <p:cBhvr>
                                        <p:cTn id="6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3" dur="26">
                                          <p:stCondLst>
                                            <p:cond delay="650"/>
                                          </p:stCondLst>
                                        </p:cTn>
                                        <p:tgtEl>
                                          <p:spTgt spid="14"/>
                                        </p:tgtEl>
                                      </p:cBhvr>
                                      <p:to x="100000" y="60000"/>
                                    </p:animScale>
                                    <p:animScale>
                                      <p:cBhvr>
                                        <p:cTn id="74" dur="166" decel="50000">
                                          <p:stCondLst>
                                            <p:cond delay="676"/>
                                          </p:stCondLst>
                                        </p:cTn>
                                        <p:tgtEl>
                                          <p:spTgt spid="14"/>
                                        </p:tgtEl>
                                      </p:cBhvr>
                                      <p:to x="100000" y="100000"/>
                                    </p:animScale>
                                    <p:animScale>
                                      <p:cBhvr>
                                        <p:cTn id="75" dur="26">
                                          <p:stCondLst>
                                            <p:cond delay="1312"/>
                                          </p:stCondLst>
                                        </p:cTn>
                                        <p:tgtEl>
                                          <p:spTgt spid="14"/>
                                        </p:tgtEl>
                                      </p:cBhvr>
                                      <p:to x="100000" y="80000"/>
                                    </p:animScale>
                                    <p:animScale>
                                      <p:cBhvr>
                                        <p:cTn id="76" dur="166" decel="50000">
                                          <p:stCondLst>
                                            <p:cond delay="1338"/>
                                          </p:stCondLst>
                                        </p:cTn>
                                        <p:tgtEl>
                                          <p:spTgt spid="14"/>
                                        </p:tgtEl>
                                      </p:cBhvr>
                                      <p:to x="100000" y="100000"/>
                                    </p:animScale>
                                    <p:animScale>
                                      <p:cBhvr>
                                        <p:cTn id="77" dur="26">
                                          <p:stCondLst>
                                            <p:cond delay="1642"/>
                                          </p:stCondLst>
                                        </p:cTn>
                                        <p:tgtEl>
                                          <p:spTgt spid="14"/>
                                        </p:tgtEl>
                                      </p:cBhvr>
                                      <p:to x="100000" y="90000"/>
                                    </p:animScale>
                                    <p:animScale>
                                      <p:cBhvr>
                                        <p:cTn id="78" dur="166" decel="50000">
                                          <p:stCondLst>
                                            <p:cond delay="1668"/>
                                          </p:stCondLst>
                                        </p:cTn>
                                        <p:tgtEl>
                                          <p:spTgt spid="14"/>
                                        </p:tgtEl>
                                      </p:cBhvr>
                                      <p:to x="100000" y="100000"/>
                                    </p:animScale>
                                    <p:animScale>
                                      <p:cBhvr>
                                        <p:cTn id="79" dur="26">
                                          <p:stCondLst>
                                            <p:cond delay="1808"/>
                                          </p:stCondLst>
                                        </p:cTn>
                                        <p:tgtEl>
                                          <p:spTgt spid="14"/>
                                        </p:tgtEl>
                                      </p:cBhvr>
                                      <p:to x="100000" y="95000"/>
                                    </p:animScale>
                                    <p:animScale>
                                      <p:cBhvr>
                                        <p:cTn id="80" dur="166" decel="50000">
                                          <p:stCondLst>
                                            <p:cond delay="1834"/>
                                          </p:stCondLst>
                                        </p:cTn>
                                        <p:tgtEl>
                                          <p:spTgt spid="14"/>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6FEB-8AC5-CC86-E95D-AC84E0218DF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277DC90-99C4-6D52-B6DA-14160E016270}"/>
              </a:ext>
            </a:extLst>
          </p:cNvPr>
          <p:cNvPicPr>
            <a:picLocks noChangeAspect="1"/>
          </p:cNvPicPr>
          <p:nvPr/>
        </p:nvPicPr>
        <p:blipFill>
          <a:blip r:embed="rId2"/>
          <a:stretch>
            <a:fillRect/>
          </a:stretch>
        </p:blipFill>
        <p:spPr>
          <a:xfrm>
            <a:off x="2517336" y="533743"/>
            <a:ext cx="7157324" cy="1694835"/>
          </a:xfrm>
          <a:prstGeom prst="rect">
            <a:avLst/>
          </a:prstGeom>
        </p:spPr>
      </p:pic>
      <p:grpSp>
        <p:nvGrpSpPr>
          <p:cNvPr id="6" name="Group 5">
            <a:extLst>
              <a:ext uri="{FF2B5EF4-FFF2-40B4-BE49-F238E27FC236}">
                <a16:creationId xmlns:a16="http://schemas.microsoft.com/office/drawing/2014/main" id="{E6F090C6-DE37-3A0E-0F4F-1428AA4986EE}"/>
              </a:ext>
            </a:extLst>
          </p:cNvPr>
          <p:cNvGrpSpPr/>
          <p:nvPr/>
        </p:nvGrpSpPr>
        <p:grpSpPr>
          <a:xfrm>
            <a:off x="868465" y="2391955"/>
            <a:ext cx="10455066" cy="3046388"/>
            <a:chOff x="1033549" y="3254855"/>
            <a:chExt cx="9639993" cy="3046388"/>
          </a:xfrm>
        </p:grpSpPr>
        <p:sp>
          <p:nvSpPr>
            <p:cNvPr id="7" name="Rectangle: Rounded Corners 6">
              <a:extLst>
                <a:ext uri="{FF2B5EF4-FFF2-40B4-BE49-F238E27FC236}">
                  <a16:creationId xmlns:a16="http://schemas.microsoft.com/office/drawing/2014/main" id="{A9FEA577-0FE6-B608-190F-884EA52C8AD5}"/>
                </a:ext>
              </a:extLst>
            </p:cNvPr>
            <p:cNvSpPr/>
            <p:nvPr/>
          </p:nvSpPr>
          <p:spPr>
            <a:xfrm>
              <a:off x="1033549" y="3254855"/>
              <a:ext cx="9639993" cy="3046388"/>
            </a:xfrm>
            <a:prstGeom prst="roundRect">
              <a:avLst/>
            </a:prstGeom>
            <a:solidFill>
              <a:srgbClr val="FFD8C8"/>
            </a:solidFill>
            <a:ln>
              <a:solidFill>
                <a:srgbClr val="F65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8294D77-98BC-B33C-07EC-5BBEBD6010AB}"/>
                </a:ext>
              </a:extLst>
            </p:cNvPr>
            <p:cNvSpPr txBox="1"/>
            <p:nvPr/>
          </p:nvSpPr>
          <p:spPr>
            <a:xfrm>
              <a:off x="1400002" y="3808553"/>
              <a:ext cx="8907087"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Năm</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2012,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chùa</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được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Tổ</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chức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Kỉ</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lục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châu</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Á</a:t>
              </a:r>
              <a:r>
                <a:rPr lang="en-US" altLang="zh-CN" sz="4000" b="1" dirty="0">
                  <a:solidFill>
                    <a:srgbClr val="FF000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xác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nhận</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là</a:t>
              </a:r>
              <a:r>
                <a:rPr lang="en-US" altLang="zh-CN" sz="4000" b="1" dirty="0">
                  <a:solidFill>
                    <a:srgbClr val="FF000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Ngôi</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chùa</a:t>
              </a:r>
              <a:r>
                <a:rPr lang="en-US" altLang="zh-CN" sz="4000" b="1" dirty="0">
                  <a:solidFill>
                    <a:srgbClr val="FF000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có</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kiến</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trúc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độc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đáo</a:t>
              </a:r>
              <a:r>
                <a:rPr lang="en-US" altLang="zh-CN" sz="4000" b="1" dirty="0">
                  <a:solidFill>
                    <a:srgbClr val="FF000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nhất</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châu</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Á”.</a:t>
              </a:r>
              <a:endParaRPr kumimoji="0" lang="zh-CN" altLang="en-US" sz="40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3713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BC2B9-2E4E-0C11-DBA2-A9072A25B6B3}"/>
            </a:ext>
          </a:extLst>
        </p:cNvPr>
        <p:cNvGrpSpPr/>
        <p:nvPr/>
      </p:nvGrpSpPr>
      <p:grpSpPr>
        <a:xfrm>
          <a:off x="0" y="0"/>
          <a:ext cx="0" cy="0"/>
          <a:chOff x="0" y="0"/>
          <a:chExt cx="0" cy="0"/>
        </a:xfrm>
      </p:grpSpPr>
      <p:grpSp>
        <p:nvGrpSpPr>
          <p:cNvPr id="2" name="组合 47">
            <a:extLst>
              <a:ext uri="{FF2B5EF4-FFF2-40B4-BE49-F238E27FC236}">
                <a16:creationId xmlns:a16="http://schemas.microsoft.com/office/drawing/2014/main" id="{79F47FE8-AEC8-0F68-0884-310B86030CD5}"/>
              </a:ext>
            </a:extLst>
          </p:cNvPr>
          <p:cNvGrpSpPr/>
          <p:nvPr/>
        </p:nvGrpSpPr>
        <p:grpSpPr>
          <a:xfrm>
            <a:off x="745466" y="1645489"/>
            <a:ext cx="2943472" cy="985764"/>
            <a:chOff x="3151567" y="4106353"/>
            <a:chExt cx="4182027" cy="1023787"/>
          </a:xfrm>
        </p:grpSpPr>
        <p:grpSp>
          <p:nvGrpSpPr>
            <p:cNvPr id="3" name="组合 31">
              <a:extLst>
                <a:ext uri="{FF2B5EF4-FFF2-40B4-BE49-F238E27FC236}">
                  <a16:creationId xmlns:a16="http://schemas.microsoft.com/office/drawing/2014/main" id="{BC7C9679-1F92-81A6-69D7-9037BA951C65}"/>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FDD72C08-54CD-5DEC-6E97-F1DFD27ACF5B}"/>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59F2D095-076E-9762-7EFB-BC9E24AF6A6F}"/>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文本框 41">
              <a:extLst>
                <a:ext uri="{FF2B5EF4-FFF2-40B4-BE49-F238E27FC236}">
                  <a16:creationId xmlns:a16="http://schemas.microsoft.com/office/drawing/2014/main" id="{69F36E11-2602-B237-D577-5BBF2324B1B7}"/>
                </a:ext>
              </a:extLst>
            </p:cNvPr>
            <p:cNvSpPr txBox="1"/>
            <p:nvPr/>
          </p:nvSpPr>
          <p:spPr>
            <a:xfrm>
              <a:off x="4479968" y="4250195"/>
              <a:ext cx="1525220" cy="67126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Ngự</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7" name="Picture 6">
            <a:extLst>
              <a:ext uri="{FF2B5EF4-FFF2-40B4-BE49-F238E27FC236}">
                <a16:creationId xmlns:a16="http://schemas.microsoft.com/office/drawing/2014/main" id="{BC845AC0-36C0-FDB5-6A3C-58E1BB4F95DA}"/>
              </a:ext>
            </a:extLst>
          </p:cNvPr>
          <p:cNvPicPr>
            <a:picLocks noChangeAspect="1"/>
          </p:cNvPicPr>
          <p:nvPr/>
        </p:nvPicPr>
        <p:blipFill>
          <a:blip r:embed="rId2"/>
          <a:stretch>
            <a:fillRect/>
          </a:stretch>
        </p:blipFill>
        <p:spPr>
          <a:xfrm>
            <a:off x="4192857" y="423136"/>
            <a:ext cx="4049593" cy="1222353"/>
          </a:xfrm>
          <a:prstGeom prst="rect">
            <a:avLst/>
          </a:prstGeom>
        </p:spPr>
      </p:pic>
      <p:sp>
        <p:nvSpPr>
          <p:cNvPr id="8" name="TextBox 7">
            <a:extLst>
              <a:ext uri="{FF2B5EF4-FFF2-40B4-BE49-F238E27FC236}">
                <a16:creationId xmlns:a16="http://schemas.microsoft.com/office/drawing/2014/main" id="{826A54FA-75EC-D445-CFDA-C95F540DABE7}"/>
              </a:ext>
            </a:extLst>
          </p:cNvPr>
          <p:cNvSpPr txBox="1"/>
          <p:nvPr/>
        </p:nvSpPr>
        <p:spPr>
          <a:xfrm>
            <a:off x="4209687" y="1726827"/>
            <a:ext cx="8135232" cy="1200329"/>
          </a:xfrm>
          <a:prstGeom prst="rect">
            <a:avLst/>
          </a:prstGeom>
          <a:noFill/>
        </p:spPr>
        <p:txBody>
          <a:bodyPr wrap="square">
            <a:spAutoFit/>
          </a:bodyPr>
          <a:lstStyle/>
          <a:p>
            <a:r>
              <a:rPr lang="en-US" sz="3600" b="1" dirty="0" err="1">
                <a:solidFill>
                  <a:srgbClr val="002060"/>
                </a:solidFill>
                <a:latin typeface="Cambria" panose="02040503050406030204" pitchFamily="18" charset="0"/>
                <a:ea typeface="字魂131号-酷乐潮玩体" panose="00000500000000000000" pitchFamily="2" charset="-122"/>
                <a:cs typeface="+mn-ea"/>
              </a:rPr>
              <a:t>được</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đặt</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lên</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một</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cách</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trang</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trọng</a:t>
            </a:r>
            <a:endParaRPr lang="en-US" dirty="0"/>
          </a:p>
          <a:p>
            <a:r>
              <a:rPr lang="en-US" sz="3600" b="1" dirty="0" err="1">
                <a:solidFill>
                  <a:srgbClr val="002060"/>
                </a:solidFill>
                <a:latin typeface="Cambria" panose="02040503050406030204" pitchFamily="18" charset="0"/>
                <a:ea typeface="字魂131号-酷乐潮玩体" panose="00000500000000000000" pitchFamily="2" charset="-122"/>
                <a:cs typeface="+mn-ea"/>
              </a:rPr>
              <a:t>đài</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hoa</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sen</a:t>
            </a:r>
            <a:r>
              <a:rPr lang="en-US" dirty="0" err="1"/>
              <a:t>.</a:t>
            </a:r>
            <a:endParaRPr lang="en-US" dirty="0"/>
          </a:p>
        </p:txBody>
      </p:sp>
      <p:sp>
        <p:nvSpPr>
          <p:cNvPr id="10" name="TextBox 9">
            <a:extLst>
              <a:ext uri="{FF2B5EF4-FFF2-40B4-BE49-F238E27FC236}">
                <a16:creationId xmlns:a16="http://schemas.microsoft.com/office/drawing/2014/main" id="{34E177DC-D261-B597-2644-E96C92A3A7BE}"/>
              </a:ext>
            </a:extLst>
          </p:cNvPr>
          <p:cNvSpPr txBox="1"/>
          <p:nvPr/>
        </p:nvSpPr>
        <p:spPr>
          <a:xfrm>
            <a:off x="4209687" y="4148003"/>
            <a:ext cx="6096000" cy="646331"/>
          </a:xfrm>
          <a:prstGeom prst="rect">
            <a:avLst/>
          </a:prstGeom>
          <a:noFill/>
        </p:spPr>
        <p:txBody>
          <a:bodyPr wrap="square">
            <a:spAutoFit/>
          </a:bodyPr>
          <a:lstStyle/>
          <a:p>
            <a:r>
              <a:rPr lang="en-US" sz="3600" b="1" dirty="0" err="1">
                <a:solidFill>
                  <a:srgbClr val="002060"/>
                </a:solidFill>
                <a:latin typeface="Cambria" panose="02040503050406030204" pitchFamily="18" charset="0"/>
                <a:ea typeface="字魂131号-酷乐潮玩体" panose="00000500000000000000" pitchFamily="2" charset="-122"/>
                <a:cs typeface="+mn-ea"/>
              </a:rPr>
              <a:t>đài</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hoa</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sen</a:t>
            </a:r>
            <a:endParaRPr lang="en-US" dirty="0"/>
          </a:p>
        </p:txBody>
      </p:sp>
      <p:grpSp>
        <p:nvGrpSpPr>
          <p:cNvPr id="11" name="组合 47">
            <a:extLst>
              <a:ext uri="{FF2B5EF4-FFF2-40B4-BE49-F238E27FC236}">
                <a16:creationId xmlns:a16="http://schemas.microsoft.com/office/drawing/2014/main" id="{74D7CD78-9E65-706D-486D-83BCFFDEB0EC}"/>
              </a:ext>
            </a:extLst>
          </p:cNvPr>
          <p:cNvGrpSpPr/>
          <p:nvPr/>
        </p:nvGrpSpPr>
        <p:grpSpPr>
          <a:xfrm>
            <a:off x="431406" y="3919869"/>
            <a:ext cx="3638066" cy="985764"/>
            <a:chOff x="3151567" y="4106353"/>
            <a:chExt cx="4182027" cy="1023787"/>
          </a:xfrm>
        </p:grpSpPr>
        <p:grpSp>
          <p:nvGrpSpPr>
            <p:cNvPr id="12" name="组合 31">
              <a:extLst>
                <a:ext uri="{FF2B5EF4-FFF2-40B4-BE49-F238E27FC236}">
                  <a16:creationId xmlns:a16="http://schemas.microsoft.com/office/drawing/2014/main" id="{F1F037A7-8570-D46A-B919-53EE531479E7}"/>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14" name="圆角矩形 32">
                <a:extLst>
                  <a:ext uri="{FF2B5EF4-FFF2-40B4-BE49-F238E27FC236}">
                    <a16:creationId xmlns:a16="http://schemas.microsoft.com/office/drawing/2014/main" id="{50E3DA68-6D5C-3E0E-9C75-43608B146603}"/>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5" name="圆角矩形 33">
                <a:extLst>
                  <a:ext uri="{FF2B5EF4-FFF2-40B4-BE49-F238E27FC236}">
                    <a16:creationId xmlns:a16="http://schemas.microsoft.com/office/drawing/2014/main" id="{D0374BA0-E617-1FB3-E50A-75870099DF4C}"/>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3" name="文本框 41">
              <a:extLst>
                <a:ext uri="{FF2B5EF4-FFF2-40B4-BE49-F238E27FC236}">
                  <a16:creationId xmlns:a16="http://schemas.microsoft.com/office/drawing/2014/main" id="{D466FF77-1BE1-5D51-B42A-51A551D0469E}"/>
                </a:ext>
              </a:extLst>
            </p:cNvPr>
            <p:cNvSpPr txBox="1"/>
            <p:nvPr/>
          </p:nvSpPr>
          <p:spPr>
            <a:xfrm>
              <a:off x="3293549" y="4280923"/>
              <a:ext cx="3821652" cy="6712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Cambria" panose="02040503050406030204" pitchFamily="18" charset="0"/>
                  <a:ea typeface="字魂131号-酷乐潮玩体" panose="00000500000000000000" pitchFamily="2" charset="-122"/>
                  <a:cs typeface="+mn-ea"/>
                </a:rPr>
                <a:t>Liên Hoa </a:t>
              </a:r>
              <a:r>
                <a:rPr lang="en-US" sz="3600" b="1" dirty="0" err="1">
                  <a:solidFill>
                    <a:srgbClr val="002060"/>
                  </a:solidFill>
                  <a:latin typeface="Cambria" panose="02040503050406030204" pitchFamily="18" charset="0"/>
                  <a:ea typeface="字魂131号-酷乐潮玩体" panose="00000500000000000000" pitchFamily="2" charset="-122"/>
                  <a:cs typeface="+mn-ea"/>
                </a:rPr>
                <a:t>Đài</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1026" name="Picture 2" descr="Đài sen phật, đài bông sen, đài hoa sen. Thiết kế File PSD #15 - Vector6.com">
            <a:extLst>
              <a:ext uri="{FF2B5EF4-FFF2-40B4-BE49-F238E27FC236}">
                <a16:creationId xmlns:a16="http://schemas.microsoft.com/office/drawing/2014/main" id="{171BE460-4255-1029-6C53-2982E16DF1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1" t="21928" r="5499" b="17611"/>
          <a:stretch/>
        </p:blipFill>
        <p:spPr bwMode="auto">
          <a:xfrm>
            <a:off x="7257687" y="3056694"/>
            <a:ext cx="4149192" cy="273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6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additive="base">
                                        <p:cTn id="32" dur="500" fill="hold"/>
                                        <p:tgtEl>
                                          <p:spTgt spid="1026"/>
                                        </p:tgtEl>
                                        <p:attrNameLst>
                                          <p:attrName>ppt_x</p:attrName>
                                        </p:attrNameLst>
                                      </p:cBhvr>
                                      <p:tavLst>
                                        <p:tav tm="0">
                                          <p:val>
                                            <p:strVal val="#ppt_x"/>
                                          </p:val>
                                        </p:tav>
                                        <p:tav tm="100000">
                                          <p:val>
                                            <p:strVal val="#ppt_x"/>
                                          </p:val>
                                        </p:tav>
                                      </p:tavLst>
                                    </p:anim>
                                    <p:anim calcmode="lin" valueType="num">
                                      <p:cBhvr additive="base">
                                        <p:cTn id="3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1738</Words>
  <Application>Microsoft Office PowerPoint</Application>
  <PresentationFormat>Màn hình rộng</PresentationFormat>
  <Paragraphs>62</Paragraphs>
  <Slides>27</Slides>
  <Notes>0</Notes>
  <HiddenSlides>0</HiddenSlides>
  <MMClips>0</MMClips>
  <ScaleCrop>false</ScaleCrop>
  <HeadingPairs>
    <vt:vector size="6" baseType="variant">
      <vt:variant>
        <vt:lpstr>Phông được Dùng</vt:lpstr>
      </vt:variant>
      <vt:variant>
        <vt:i4>12</vt:i4>
      </vt:variant>
      <vt:variant>
        <vt:lpstr>Chủ đề</vt:lpstr>
      </vt:variant>
      <vt:variant>
        <vt:i4>1</vt:i4>
      </vt:variant>
      <vt:variant>
        <vt:lpstr>Tiêu đề Bản chiếu</vt:lpstr>
      </vt:variant>
      <vt:variant>
        <vt:i4>27</vt:i4>
      </vt:variant>
    </vt:vector>
  </HeadingPairs>
  <TitlesOfParts>
    <vt:vector size="40" baseType="lpstr">
      <vt:lpstr>#9Slide01 Tieu de ngan</vt:lpstr>
      <vt:lpstr>#9Slide05 Aphrodite Pro</vt:lpstr>
      <vt:lpstr>#9Slide05 Phobia</vt:lpstr>
      <vt:lpstr>#9Slide07 HoneyCream</vt:lpstr>
      <vt:lpstr>Aptos</vt:lpstr>
      <vt:lpstr>Aptos Display</vt:lpstr>
      <vt:lpstr>Arial</vt:lpstr>
      <vt:lpstr>Calibri</vt:lpstr>
      <vt:lpstr>Cambria</vt:lpstr>
      <vt:lpstr>SVN-Newton</vt:lpstr>
      <vt:lpstr>Times New Roman</vt:lpstr>
      <vt:lpstr>思源黑体 CN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Kỳ Duyên Đỗ</dc:creator>
  <cp:lastModifiedBy>Windows 10</cp:lastModifiedBy>
  <cp:revision>17</cp:revision>
  <dcterms:created xsi:type="dcterms:W3CDTF">2024-11-15T23:18:55Z</dcterms:created>
  <dcterms:modified xsi:type="dcterms:W3CDTF">2025-01-02T03:09:16Z</dcterms:modified>
</cp:coreProperties>
</file>