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94" r:id="rId4"/>
    <p:sldId id="273" r:id="rId5"/>
    <p:sldId id="272" r:id="rId6"/>
    <p:sldId id="274" r:id="rId7"/>
    <p:sldId id="279" r:id="rId8"/>
    <p:sldId id="280"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335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32533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606D83-772C-8E06-7E70-84E84036113D}"/>
              </a:ext>
            </a:extLst>
          </p:cNvPr>
          <p:cNvPicPr>
            <a:picLocks noChangeAspect="1"/>
          </p:cNvPicPr>
          <p:nvPr/>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D5C98177-1EFB-F908-AAE8-8688CBF83031}"/>
              </a:ext>
            </a:extLst>
          </p:cNvPr>
          <p:cNvPicPr>
            <a:picLocks noChangeAspect="1"/>
          </p:cNvPicPr>
          <p:nvPr/>
        </p:nvPicPr>
        <p:blipFill>
          <a:blip r:embed="rId3"/>
          <a:stretch>
            <a:fillRect/>
          </a:stretch>
        </p:blipFill>
        <p:spPr>
          <a:xfrm>
            <a:off x="7567310" y="5129134"/>
            <a:ext cx="2758377" cy="1345135"/>
          </a:xfrm>
          <a:prstGeom prst="rect">
            <a:avLst/>
          </a:prstGeom>
        </p:spPr>
      </p:pic>
    </p:spTree>
    <p:extLst>
      <p:ext uri="{BB962C8B-B14F-4D97-AF65-F5344CB8AC3E}">
        <p14:creationId xmlns:p14="http://schemas.microsoft.com/office/powerpoint/2010/main" val="19456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CC30-CC12-9279-D1E5-88B994E0A2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3038964-79CC-D57E-D64E-ACDCFC4C6CBD}"/>
              </a:ext>
            </a:extLst>
          </p:cNvPr>
          <p:cNvPicPr>
            <a:picLocks noChangeAspect="1"/>
          </p:cNvPicPr>
          <p:nvPr/>
        </p:nvPicPr>
        <p:blipFill>
          <a:blip r:embed="rId2">
            <a:extLst>
              <a:ext uri="{28A0092B-C50C-407E-A947-70E740481C1C}">
                <a14:useLocalDpi xmlns:a14="http://schemas.microsoft.com/office/drawing/2010/main" val="0"/>
              </a:ext>
            </a:extLst>
          </a:blip>
          <a:srcRect b="84205"/>
          <a:stretch/>
        </p:blipFill>
        <p:spPr>
          <a:xfrm>
            <a:off x="0" y="1"/>
            <a:ext cx="12192000" cy="1083212"/>
          </a:xfrm>
          <a:prstGeom prst="rect">
            <a:avLst/>
          </a:prstGeom>
        </p:spPr>
      </p:pic>
      <p:pic>
        <p:nvPicPr>
          <p:cNvPr id="11" name="Picture 10">
            <a:extLst>
              <a:ext uri="{FF2B5EF4-FFF2-40B4-BE49-F238E27FC236}">
                <a16:creationId xmlns:a16="http://schemas.microsoft.com/office/drawing/2014/main" id="{293CE4D0-451D-6A3C-76FD-367AFEEA3A7C}"/>
              </a:ext>
            </a:extLst>
          </p:cNvPr>
          <p:cNvPicPr>
            <a:picLocks noChangeAspect="1"/>
          </p:cNvPicPr>
          <p:nvPr/>
        </p:nvPicPr>
        <p:blipFill>
          <a:blip r:embed="rId2">
            <a:extLst>
              <a:ext uri="{28A0092B-C50C-407E-A947-70E740481C1C}">
                <a14:useLocalDpi xmlns:a14="http://schemas.microsoft.com/office/drawing/2010/main" val="0"/>
              </a:ext>
            </a:extLst>
          </a:blip>
          <a:srcRect l="87346" t="55694" b="-413"/>
          <a:stretch/>
        </p:blipFill>
        <p:spPr>
          <a:xfrm>
            <a:off x="10693735" y="628073"/>
            <a:ext cx="1763352" cy="3091263"/>
          </a:xfrm>
          <a:prstGeom prst="rect">
            <a:avLst/>
          </a:prstGeom>
        </p:spPr>
      </p:pic>
      <p:sp>
        <p:nvSpPr>
          <p:cNvPr id="8" name="Oval 7">
            <a:extLst>
              <a:ext uri="{FF2B5EF4-FFF2-40B4-BE49-F238E27FC236}">
                <a16:creationId xmlns:a16="http://schemas.microsoft.com/office/drawing/2014/main" id="{334BF3CC-58DF-C77D-A68B-31923DCD13B4}"/>
              </a:ext>
            </a:extLst>
          </p:cNvPr>
          <p:cNvSpPr/>
          <p:nvPr/>
        </p:nvSpPr>
        <p:spPr>
          <a:xfrm>
            <a:off x="193783" y="1838058"/>
            <a:ext cx="553312" cy="46531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1</a:t>
            </a:r>
          </a:p>
        </p:txBody>
      </p:sp>
      <p:pic>
        <p:nvPicPr>
          <p:cNvPr id="15" name="Picture 14">
            <a:extLst>
              <a:ext uri="{FF2B5EF4-FFF2-40B4-BE49-F238E27FC236}">
                <a16:creationId xmlns:a16="http://schemas.microsoft.com/office/drawing/2014/main" id="{6DCF33A1-81F7-D49D-49B4-4461D4101D04}"/>
              </a:ext>
            </a:extLst>
          </p:cNvPr>
          <p:cNvPicPr>
            <a:picLocks noChangeAspect="1"/>
          </p:cNvPicPr>
          <p:nvPr/>
        </p:nvPicPr>
        <p:blipFill>
          <a:blip r:embed="rId3"/>
          <a:stretch>
            <a:fillRect/>
          </a:stretch>
        </p:blipFill>
        <p:spPr>
          <a:xfrm>
            <a:off x="2065264" y="4684295"/>
            <a:ext cx="10117956" cy="2292430"/>
          </a:xfrm>
          <a:prstGeom prst="rect">
            <a:avLst/>
          </a:prstGeom>
        </p:spPr>
      </p:pic>
      <p:pic>
        <p:nvPicPr>
          <p:cNvPr id="18" name="Picture 17">
            <a:extLst>
              <a:ext uri="{FF2B5EF4-FFF2-40B4-BE49-F238E27FC236}">
                <a16:creationId xmlns:a16="http://schemas.microsoft.com/office/drawing/2014/main" id="{0FF90C1C-F194-DE40-4C00-77A6FE7B4500}"/>
              </a:ext>
            </a:extLst>
          </p:cNvPr>
          <p:cNvPicPr>
            <a:picLocks noChangeAspect="1"/>
          </p:cNvPicPr>
          <p:nvPr/>
        </p:nvPicPr>
        <p:blipFill>
          <a:blip r:embed="rId4"/>
          <a:stretch>
            <a:fillRect/>
          </a:stretch>
        </p:blipFill>
        <p:spPr>
          <a:xfrm>
            <a:off x="666885" y="779428"/>
            <a:ext cx="11466016" cy="4153173"/>
          </a:xfrm>
          <a:prstGeom prst="rect">
            <a:avLst/>
          </a:prstGeom>
        </p:spPr>
      </p:pic>
    </p:spTree>
    <p:extLst>
      <p:ext uri="{BB962C8B-B14F-4D97-AF65-F5344CB8AC3E}">
        <p14:creationId xmlns:p14="http://schemas.microsoft.com/office/powerpoint/2010/main" val="23259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8BDF-C715-3D03-4BE2-288A934016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A099B6-349C-4CE4-CCFB-2904F4EA1B51}"/>
              </a:ext>
            </a:extLst>
          </p:cNvPr>
          <p:cNvPicPr>
            <a:picLocks noChangeAspect="1"/>
          </p:cNvPicPr>
          <p:nvPr/>
        </p:nvPicPr>
        <p:blipFill>
          <a:blip r:embed="rId2">
            <a:extLst>
              <a:ext uri="{28A0092B-C50C-407E-A947-70E740481C1C}">
                <a14:useLocalDpi xmlns:a14="http://schemas.microsoft.com/office/drawing/2010/main" val="0"/>
              </a:ext>
            </a:extLst>
          </a:blip>
          <a:srcRect b="84205"/>
          <a:stretch/>
        </p:blipFill>
        <p:spPr>
          <a:xfrm>
            <a:off x="0" y="1"/>
            <a:ext cx="12192000" cy="1083212"/>
          </a:xfrm>
          <a:prstGeom prst="rect">
            <a:avLst/>
          </a:prstGeom>
        </p:spPr>
      </p:pic>
      <p:pic>
        <p:nvPicPr>
          <p:cNvPr id="11" name="Picture 10">
            <a:extLst>
              <a:ext uri="{FF2B5EF4-FFF2-40B4-BE49-F238E27FC236}">
                <a16:creationId xmlns:a16="http://schemas.microsoft.com/office/drawing/2014/main" id="{586A6F2D-B61F-B20A-21AF-5B0C9CA9C22B}"/>
              </a:ext>
            </a:extLst>
          </p:cNvPr>
          <p:cNvPicPr>
            <a:picLocks noChangeAspect="1"/>
          </p:cNvPicPr>
          <p:nvPr/>
        </p:nvPicPr>
        <p:blipFill>
          <a:blip r:embed="rId2">
            <a:extLst>
              <a:ext uri="{28A0092B-C50C-407E-A947-70E740481C1C}">
                <a14:useLocalDpi xmlns:a14="http://schemas.microsoft.com/office/drawing/2010/main" val="0"/>
              </a:ext>
            </a:extLst>
          </a:blip>
          <a:srcRect l="87346" t="55694" b="-413"/>
          <a:stretch/>
        </p:blipFill>
        <p:spPr>
          <a:xfrm>
            <a:off x="10693735" y="628073"/>
            <a:ext cx="1763352" cy="3091263"/>
          </a:xfrm>
          <a:prstGeom prst="rect">
            <a:avLst/>
          </a:prstGeom>
        </p:spPr>
      </p:pic>
      <p:pic>
        <p:nvPicPr>
          <p:cNvPr id="15" name="Picture 14">
            <a:extLst>
              <a:ext uri="{FF2B5EF4-FFF2-40B4-BE49-F238E27FC236}">
                <a16:creationId xmlns:a16="http://schemas.microsoft.com/office/drawing/2014/main" id="{23C34D2F-954D-C707-F3FD-C532F2C5EC75}"/>
              </a:ext>
            </a:extLst>
          </p:cNvPr>
          <p:cNvPicPr>
            <a:picLocks noChangeAspect="1"/>
          </p:cNvPicPr>
          <p:nvPr/>
        </p:nvPicPr>
        <p:blipFill>
          <a:blip r:embed="rId3"/>
          <a:stretch>
            <a:fillRect/>
          </a:stretch>
        </p:blipFill>
        <p:spPr>
          <a:xfrm>
            <a:off x="2065264" y="4684295"/>
            <a:ext cx="10117956" cy="2292430"/>
          </a:xfrm>
          <a:prstGeom prst="rect">
            <a:avLst/>
          </a:prstGeom>
        </p:spPr>
      </p:pic>
      <p:pic>
        <p:nvPicPr>
          <p:cNvPr id="18" name="Picture 17">
            <a:extLst>
              <a:ext uri="{FF2B5EF4-FFF2-40B4-BE49-F238E27FC236}">
                <a16:creationId xmlns:a16="http://schemas.microsoft.com/office/drawing/2014/main" id="{FBFE3D50-2922-BA23-6259-31EE38672EB2}"/>
              </a:ext>
            </a:extLst>
          </p:cNvPr>
          <p:cNvPicPr>
            <a:picLocks noChangeAspect="1"/>
          </p:cNvPicPr>
          <p:nvPr/>
        </p:nvPicPr>
        <p:blipFill>
          <a:blip r:embed="rId4"/>
          <a:stretch>
            <a:fillRect/>
          </a:stretch>
        </p:blipFill>
        <p:spPr>
          <a:xfrm>
            <a:off x="666885" y="779428"/>
            <a:ext cx="11466016" cy="4153173"/>
          </a:xfrm>
          <a:prstGeom prst="rect">
            <a:avLst/>
          </a:prstGeom>
        </p:spPr>
      </p:pic>
      <p:sp>
        <p:nvSpPr>
          <p:cNvPr id="2" name="Rounded Rectangle 1"/>
          <p:cNvSpPr/>
          <p:nvPr/>
        </p:nvSpPr>
        <p:spPr>
          <a:xfrm>
            <a:off x="524010" y="53958"/>
            <a:ext cx="2862128" cy="671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B050"/>
                </a:solidFill>
              </a:rPr>
              <a:t>Đọc</a:t>
            </a:r>
            <a:r>
              <a:rPr lang="en-US" sz="3200" b="1" dirty="0">
                <a:solidFill>
                  <a:srgbClr val="00B050"/>
                </a:solidFill>
              </a:rPr>
              <a:t> </a:t>
            </a:r>
            <a:r>
              <a:rPr lang="en-US" sz="3200" b="1" dirty="0" err="1">
                <a:solidFill>
                  <a:srgbClr val="00B050"/>
                </a:solidFill>
              </a:rPr>
              <a:t>toàn</a:t>
            </a:r>
            <a:r>
              <a:rPr lang="en-US" sz="3200" b="1" dirty="0">
                <a:solidFill>
                  <a:srgbClr val="00B050"/>
                </a:solidFill>
              </a:rPr>
              <a:t> </a:t>
            </a:r>
            <a:r>
              <a:rPr lang="en-US" sz="3200" b="1" dirty="0" err="1">
                <a:solidFill>
                  <a:srgbClr val="00B050"/>
                </a:solidFill>
              </a:rPr>
              <a:t>bài</a:t>
            </a:r>
            <a:endParaRPr lang="en-US" sz="3200" b="1" dirty="0">
              <a:solidFill>
                <a:srgbClr val="00B050"/>
              </a:solidFill>
            </a:endParaRPr>
          </a:p>
        </p:txBody>
      </p:sp>
    </p:spTree>
    <p:extLst>
      <p:ext uri="{BB962C8B-B14F-4D97-AF65-F5344CB8AC3E}">
        <p14:creationId xmlns:p14="http://schemas.microsoft.com/office/powerpoint/2010/main" val="164156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947FD-BB10-A60A-8A37-BEA328AEDB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5E0040-1355-CE9D-7A97-27EFD4A4F6B4}"/>
              </a:ext>
            </a:extLst>
          </p:cNvPr>
          <p:cNvPicPr>
            <a:picLocks noChangeAspect="1"/>
          </p:cNvPicPr>
          <p:nvPr/>
        </p:nvPicPr>
        <p:blipFill>
          <a:blip r:embed="rId2">
            <a:extLst>
              <a:ext uri="{28A0092B-C50C-407E-A947-70E740481C1C}">
                <a14:useLocalDpi xmlns:a14="http://schemas.microsoft.com/office/drawing/2010/main" val="0"/>
              </a:ext>
            </a:extLst>
          </a:blip>
          <a:srcRect b="84205"/>
          <a:stretch/>
        </p:blipFill>
        <p:spPr>
          <a:xfrm>
            <a:off x="0" y="1"/>
            <a:ext cx="12192000" cy="1083212"/>
          </a:xfrm>
          <a:prstGeom prst="rect">
            <a:avLst/>
          </a:prstGeom>
        </p:spPr>
      </p:pic>
      <p:pic>
        <p:nvPicPr>
          <p:cNvPr id="11" name="Picture 10">
            <a:extLst>
              <a:ext uri="{FF2B5EF4-FFF2-40B4-BE49-F238E27FC236}">
                <a16:creationId xmlns:a16="http://schemas.microsoft.com/office/drawing/2014/main" id="{B7EE3680-5FFE-558C-CCA1-8628FCBC5C5A}"/>
              </a:ext>
            </a:extLst>
          </p:cNvPr>
          <p:cNvPicPr>
            <a:picLocks noChangeAspect="1"/>
          </p:cNvPicPr>
          <p:nvPr/>
        </p:nvPicPr>
        <p:blipFill>
          <a:blip r:embed="rId2">
            <a:extLst>
              <a:ext uri="{28A0092B-C50C-407E-A947-70E740481C1C}">
                <a14:useLocalDpi xmlns:a14="http://schemas.microsoft.com/office/drawing/2010/main" val="0"/>
              </a:ext>
            </a:extLst>
          </a:blip>
          <a:srcRect l="87346" t="55694" b="-413"/>
          <a:stretch/>
        </p:blipFill>
        <p:spPr>
          <a:xfrm>
            <a:off x="10693735" y="628073"/>
            <a:ext cx="1763352" cy="3091263"/>
          </a:xfrm>
          <a:prstGeom prst="rect">
            <a:avLst/>
          </a:prstGeom>
        </p:spPr>
      </p:pic>
      <p:sp>
        <p:nvSpPr>
          <p:cNvPr id="8" name="Oval 7">
            <a:extLst>
              <a:ext uri="{FF2B5EF4-FFF2-40B4-BE49-F238E27FC236}">
                <a16:creationId xmlns:a16="http://schemas.microsoft.com/office/drawing/2014/main" id="{8B5D4063-A223-B58B-6755-E831A612E935}"/>
              </a:ext>
            </a:extLst>
          </p:cNvPr>
          <p:cNvSpPr/>
          <p:nvPr/>
        </p:nvSpPr>
        <p:spPr>
          <a:xfrm>
            <a:off x="193783" y="1838058"/>
            <a:ext cx="553312" cy="46531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1</a:t>
            </a:r>
          </a:p>
        </p:txBody>
      </p:sp>
      <p:pic>
        <p:nvPicPr>
          <p:cNvPr id="15" name="Picture 14">
            <a:extLst>
              <a:ext uri="{FF2B5EF4-FFF2-40B4-BE49-F238E27FC236}">
                <a16:creationId xmlns:a16="http://schemas.microsoft.com/office/drawing/2014/main" id="{F1059EC8-4A8F-6CF4-1D23-0BCCE8F03053}"/>
              </a:ext>
            </a:extLst>
          </p:cNvPr>
          <p:cNvPicPr>
            <a:picLocks noChangeAspect="1"/>
          </p:cNvPicPr>
          <p:nvPr/>
        </p:nvPicPr>
        <p:blipFill>
          <a:blip r:embed="rId3"/>
          <a:stretch>
            <a:fillRect/>
          </a:stretch>
        </p:blipFill>
        <p:spPr>
          <a:xfrm>
            <a:off x="2065264" y="4684295"/>
            <a:ext cx="10117956" cy="2292430"/>
          </a:xfrm>
          <a:prstGeom prst="rect">
            <a:avLst/>
          </a:prstGeom>
        </p:spPr>
      </p:pic>
      <p:pic>
        <p:nvPicPr>
          <p:cNvPr id="18" name="Picture 17">
            <a:extLst>
              <a:ext uri="{FF2B5EF4-FFF2-40B4-BE49-F238E27FC236}">
                <a16:creationId xmlns:a16="http://schemas.microsoft.com/office/drawing/2014/main" id="{468F4360-0CE5-1CD3-9551-558E6EF20D21}"/>
              </a:ext>
            </a:extLst>
          </p:cNvPr>
          <p:cNvPicPr>
            <a:picLocks noChangeAspect="1"/>
          </p:cNvPicPr>
          <p:nvPr/>
        </p:nvPicPr>
        <p:blipFill>
          <a:blip r:embed="rId4"/>
          <a:stretch>
            <a:fillRect/>
          </a:stretch>
        </p:blipFill>
        <p:spPr>
          <a:xfrm>
            <a:off x="629814" y="779428"/>
            <a:ext cx="11466016" cy="4153173"/>
          </a:xfrm>
          <a:prstGeom prst="rect">
            <a:avLst/>
          </a:prstGeom>
        </p:spPr>
      </p:pic>
      <p:pic>
        <p:nvPicPr>
          <p:cNvPr id="7" name="Picture 6">
            <a:extLst>
              <a:ext uri="{FF2B5EF4-FFF2-40B4-BE49-F238E27FC236}">
                <a16:creationId xmlns:a16="http://schemas.microsoft.com/office/drawing/2014/main" id="{70214D9B-41A7-29FF-80F7-B7F83B93CEAD}"/>
              </a:ext>
            </a:extLst>
          </p:cNvPr>
          <p:cNvPicPr>
            <a:picLocks noChangeAspect="1"/>
          </p:cNvPicPr>
          <p:nvPr/>
        </p:nvPicPr>
        <p:blipFill>
          <a:blip r:embed="rId5"/>
          <a:stretch>
            <a:fillRect/>
          </a:stretch>
        </p:blipFill>
        <p:spPr>
          <a:xfrm>
            <a:off x="342699" y="104454"/>
            <a:ext cx="3158466" cy="895927"/>
          </a:xfrm>
          <a:prstGeom prst="rect">
            <a:avLst/>
          </a:prstGeom>
        </p:spPr>
      </p:pic>
    </p:spTree>
    <p:extLst>
      <p:ext uri="{BB962C8B-B14F-4D97-AF65-F5344CB8AC3E}">
        <p14:creationId xmlns:p14="http://schemas.microsoft.com/office/powerpoint/2010/main" val="250564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E55A0C-42C2-2B0A-63BB-C4C729842726}"/>
              </a:ext>
            </a:extLst>
          </p:cNvPr>
          <p:cNvGrpSpPr/>
          <p:nvPr/>
        </p:nvGrpSpPr>
        <p:grpSpPr>
          <a:xfrm>
            <a:off x="306773" y="729394"/>
            <a:ext cx="11578458" cy="906379"/>
            <a:chOff x="720313" y="278548"/>
            <a:chExt cx="828640" cy="238450"/>
          </a:xfrm>
        </p:grpSpPr>
        <p:sp>
          <p:nvSpPr>
            <p:cNvPr id="7" name="Rounded Rectangle 13">
              <a:extLst>
                <a:ext uri="{FF2B5EF4-FFF2-40B4-BE49-F238E27FC236}">
                  <a16:creationId xmlns:a16="http://schemas.microsoft.com/office/drawing/2014/main" id="{BF000A72-350A-1A67-BA75-FFEB32839816}"/>
                </a:ext>
              </a:extLst>
            </p:cNvPr>
            <p:cNvSpPr/>
            <p:nvPr/>
          </p:nvSpPr>
          <p:spPr>
            <a:xfrm>
              <a:off x="720313" y="278548"/>
              <a:ext cx="828640" cy="23845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9594272F-09A7-C9E7-5AE4-4F4051027E82}"/>
                </a:ext>
              </a:extLst>
            </p:cNvPr>
            <p:cNvSpPr txBox="1"/>
            <p:nvPr/>
          </p:nvSpPr>
          <p:spPr>
            <a:xfrm>
              <a:off x="722608" y="312754"/>
              <a:ext cx="826345" cy="170037"/>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1. Ở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cảnh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do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anh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Tễu</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tìm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gặp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quản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grpSp>
      <p:sp>
        <p:nvSpPr>
          <p:cNvPr id="9" name="TextBox 8">
            <a:extLst>
              <a:ext uri="{FF2B5EF4-FFF2-40B4-BE49-F238E27FC236}">
                <a16:creationId xmlns:a16="http://schemas.microsoft.com/office/drawing/2014/main" id="{07213C06-7582-6B06-6C9D-550B2E0AAE1A}"/>
              </a:ext>
            </a:extLst>
          </p:cNvPr>
          <p:cNvSpPr txBox="1"/>
          <p:nvPr/>
        </p:nvSpPr>
        <p:spPr>
          <a:xfrm>
            <a:off x="481262" y="1706722"/>
            <a:ext cx="12920490" cy="646331"/>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A</a:t>
            </a:r>
            <a:r>
              <a:rPr lang="vi-VN" sz="3600" dirty="0">
                <a:latin typeface="Tahoma" panose="020B0604030504040204" pitchFamily="34" charset="0"/>
                <a:ea typeface="Tahoma" panose="020B0604030504040204" pitchFamily="34" charset="0"/>
                <a:cs typeface="Tahoma" panose="020B0604030504040204" pitchFamily="34" charset="0"/>
              </a:rPr>
              <a:t>nh Tễu tìm gặp ông quản để học nghề rối nước.</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88F0F29A-A626-C18D-E06A-6B5FB43230D7}"/>
              </a:ext>
            </a:extLst>
          </p:cNvPr>
          <p:cNvSpPr txBox="1"/>
          <p:nvPr/>
        </p:nvSpPr>
        <p:spPr>
          <a:xfrm>
            <a:off x="524665" y="2261589"/>
            <a:ext cx="8165432" cy="1200329"/>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Theo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em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anh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Tễu</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lại</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muốn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nghề</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rối</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nước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11" name="TextBox 10">
            <a:extLst>
              <a:ext uri="{FF2B5EF4-FFF2-40B4-BE49-F238E27FC236}">
                <a16:creationId xmlns:a16="http://schemas.microsoft.com/office/drawing/2014/main" id="{46A80047-DDF8-8FD5-7593-F4DD1D286F4A}"/>
              </a:ext>
            </a:extLst>
          </p:cNvPr>
          <p:cNvSpPr txBox="1"/>
          <p:nvPr/>
        </p:nvSpPr>
        <p:spPr>
          <a:xfrm>
            <a:off x="3557778" y="3362908"/>
            <a:ext cx="6767457" cy="3416320"/>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A</a:t>
            </a:r>
            <a:r>
              <a:rPr lang="vi-VN" sz="3600" dirty="0">
                <a:latin typeface="Tahoma" panose="020B0604030504040204" pitchFamily="34" charset="0"/>
                <a:ea typeface="Tahoma" panose="020B0604030504040204" pitchFamily="34" charset="0"/>
                <a:cs typeface="Tahoma" panose="020B0604030504040204" pitchFamily="34" charset="0"/>
              </a:rPr>
              <a:t>nh Tễu </a:t>
            </a:r>
            <a:r>
              <a:rPr lang="en-US" sz="3600" dirty="0" err="1">
                <a:latin typeface="Tahoma" panose="020B0604030504040204" pitchFamily="34" charset="0"/>
                <a:ea typeface="Tahoma" panose="020B0604030504040204" pitchFamily="34" charset="0"/>
                <a:cs typeface="Tahoma" panose="020B0604030504040204" pitchFamily="34" charset="0"/>
              </a:rPr>
              <a:t>muốn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nghề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anh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thích</a:t>
            </a:r>
            <a:r>
              <a:rPr lang="en-US" sz="3600" dirty="0">
                <a:latin typeface="Tahoma" panose="020B0604030504040204" pitchFamily="34" charset="0"/>
                <a:ea typeface="Tahoma" panose="020B0604030504040204" pitchFamily="34" charset="0"/>
                <a:cs typeface="Tahoma" panose="020B0604030504040204" pitchFamily="34" charset="0"/>
              </a:rPr>
              <a:t> ca </a:t>
            </a:r>
            <a:r>
              <a:rPr lang="en-US" sz="3600" dirty="0" err="1">
                <a:latin typeface="Tahoma" panose="020B0604030504040204" pitchFamily="34" charset="0"/>
                <a:ea typeface="Tahoma" panose="020B0604030504040204" pitchFamily="34" charset="0"/>
                <a:cs typeface="Tahoma" panose="020B0604030504040204" pitchFamily="34" charset="0"/>
              </a:rPr>
              <a:t>hát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nhưng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tướng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mạo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đẹp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Chỉ</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giấu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mặt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mặt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sau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mành</a:t>
            </a:r>
            <a:r>
              <a:rPr lang="en-US" sz="3600" dirty="0">
                <a:latin typeface="Tahoma" panose="020B0604030504040204" pitchFamily="34" charset="0"/>
                <a:ea typeface="Tahoma" panose="020B0604030504040204" pitchFamily="34" charset="0"/>
                <a:cs typeface="Tahoma" panose="020B0604030504040204" pitchFamily="34" charset="0"/>
              </a:rPr>
              <a:t>.</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76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2D40-1FBA-BD49-0336-91C5B4EB6C9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840662C-4EBD-82DD-0FBE-5AAD09F75A64}"/>
              </a:ext>
            </a:extLst>
          </p:cNvPr>
          <p:cNvGrpSpPr/>
          <p:nvPr/>
        </p:nvGrpSpPr>
        <p:grpSpPr>
          <a:xfrm>
            <a:off x="306771" y="715324"/>
            <a:ext cx="11578458" cy="1216464"/>
            <a:chOff x="720313" y="196971"/>
            <a:chExt cx="828640" cy="320027"/>
          </a:xfrm>
        </p:grpSpPr>
        <p:sp>
          <p:nvSpPr>
            <p:cNvPr id="7" name="Rounded Rectangle 13">
              <a:extLst>
                <a:ext uri="{FF2B5EF4-FFF2-40B4-BE49-F238E27FC236}">
                  <a16:creationId xmlns:a16="http://schemas.microsoft.com/office/drawing/2014/main" id="{736DB60E-5535-7709-D3BE-BFA3CB137C60}"/>
                </a:ext>
              </a:extLst>
            </p:cNvPr>
            <p:cNvSpPr/>
            <p:nvPr/>
          </p:nvSpPr>
          <p:spPr>
            <a:xfrm>
              <a:off x="720313" y="201216"/>
              <a:ext cx="828640" cy="315782"/>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DAF1F926-9C58-C9D5-7649-1571CA3F634E}"/>
                </a:ext>
              </a:extLst>
            </p:cNvPr>
            <p:cNvSpPr txBox="1"/>
            <p:nvPr/>
          </p:nvSpPr>
          <p:spPr>
            <a:xfrm>
              <a:off x="732871" y="196971"/>
              <a:ext cx="805820" cy="315782"/>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vi-VN" sz="3600" b="1" dirty="0">
                  <a:solidFill>
                    <a:srgbClr val="FF0000"/>
                  </a:solidFill>
                  <a:latin typeface="Tahoma" panose="020B0604030504040204" pitchFamily="34" charset="0"/>
                  <a:ea typeface="Tahoma" panose="020B0604030504040204" pitchFamily="34" charset="0"/>
                  <a:cs typeface="Tahoma" panose="020B0604030504040204" pitchFamily="34" charset="0"/>
                </a:rPr>
                <a:t>Qua lời chào hỏi, giới thiệu, trò chuyện với ông quản, em thấy anh Tễu là người thế nào?</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a:extLst>
              <a:ext uri="{FF2B5EF4-FFF2-40B4-BE49-F238E27FC236}">
                <a16:creationId xmlns:a16="http://schemas.microsoft.com/office/drawing/2014/main" id="{1BECAA3A-7667-DCF9-B32A-74DE3A8D5C81}"/>
              </a:ext>
            </a:extLst>
          </p:cNvPr>
          <p:cNvSpPr txBox="1"/>
          <p:nvPr/>
        </p:nvSpPr>
        <p:spPr>
          <a:xfrm>
            <a:off x="1010653" y="2179775"/>
            <a:ext cx="9486911" cy="1754326"/>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Qua lời chào hỏi, giới thiệu, trò chuyện với ông quản, em thấy anh Tễu là người thật thà, hoạt bát, ngộ nghĩnh.</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81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18DEF-9183-520D-2425-C9CCBE78641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EDA489D-08EA-2C25-9290-4FA4B832FA21}"/>
              </a:ext>
            </a:extLst>
          </p:cNvPr>
          <p:cNvGrpSpPr/>
          <p:nvPr/>
        </p:nvGrpSpPr>
        <p:grpSpPr>
          <a:xfrm>
            <a:off x="278631" y="536184"/>
            <a:ext cx="11606599" cy="1106508"/>
            <a:chOff x="718299" y="163004"/>
            <a:chExt cx="830654" cy="254652"/>
          </a:xfrm>
        </p:grpSpPr>
        <p:sp>
          <p:nvSpPr>
            <p:cNvPr id="6" name="Rounded Rectangle 13">
              <a:extLst>
                <a:ext uri="{FF2B5EF4-FFF2-40B4-BE49-F238E27FC236}">
                  <a16:creationId xmlns:a16="http://schemas.microsoft.com/office/drawing/2014/main" id="{110E3630-707F-192E-629A-E7DBFB883584}"/>
                </a:ext>
              </a:extLst>
            </p:cNvPr>
            <p:cNvSpPr/>
            <p:nvPr/>
          </p:nvSpPr>
          <p:spPr>
            <a:xfrm>
              <a:off x="720313" y="163004"/>
              <a:ext cx="828640" cy="247911"/>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Box 6">
              <a:extLst>
                <a:ext uri="{FF2B5EF4-FFF2-40B4-BE49-F238E27FC236}">
                  <a16:creationId xmlns:a16="http://schemas.microsoft.com/office/drawing/2014/main" id="{ECAE5596-0E1E-AD7E-FB4E-F0261BA4E1FF}"/>
                </a:ext>
              </a:extLst>
            </p:cNvPr>
            <p:cNvSpPr txBox="1"/>
            <p:nvPr/>
          </p:nvSpPr>
          <p:spPr>
            <a:xfrm>
              <a:off x="718299" y="169745"/>
              <a:ext cx="828640" cy="247911"/>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Ở cảnh 2, điều gì khiến anh Tễu có những xáo trộn trong tâm tư? </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a:extLst>
              <a:ext uri="{FF2B5EF4-FFF2-40B4-BE49-F238E27FC236}">
                <a16:creationId xmlns:a16="http://schemas.microsoft.com/office/drawing/2014/main" id="{21AC1B00-9170-86AB-7985-D73459314CAA}"/>
              </a:ext>
            </a:extLst>
          </p:cNvPr>
          <p:cNvSpPr txBox="1"/>
          <p:nvPr/>
        </p:nvSpPr>
        <p:spPr>
          <a:xfrm>
            <a:off x="306772" y="1877671"/>
            <a:ext cx="11578457" cy="3970318"/>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Anh Tễu có những xáo trộn trong tâm tư vì mơ thấy một nơi có nhà thuỷ đình rộng mênh mông, thoả sức ngân nga cho tròn vành rõ chữ. Ở đó có nhiều người đẹp như tiên đang múa ca, vẫy gọi anh Tễu.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Những</a:t>
            </a:r>
            <a:r>
              <a:rPr lang="en-US" sz="3600" dirty="0">
                <a:latin typeface="Tahoma" panose="020B0604030504040204" pitchFamily="34" charset="0"/>
                <a:ea typeface="Tahoma" panose="020B0604030504040204" pitchFamily="34" charset="0"/>
                <a:cs typeface="Tahoma" panose="020B0604030504040204" pitchFamily="34" charset="0"/>
              </a:rPr>
              <a:t> </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giấc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lẽ</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khiến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anh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Tễu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bâng</a:t>
            </a:r>
            <a:r>
              <a:rPr lang="en-US" sz="3600" dirty="0">
                <a:latin typeface="Tahoma" panose="020B0604030504040204" pitchFamily="34" charset="0"/>
                <a:ea typeface="Tahoma" panose="020B0604030504040204" pitchFamily="34" charset="0"/>
                <a:cs typeface="Tahoma" panose="020B0604030504040204" pitchFamily="34" charset="0"/>
              </a:rPr>
              <a:t> </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khuâng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thấy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thực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khơi</a:t>
            </a:r>
            <a:r>
              <a:rPr lang="en-US" sz="3600" dirty="0">
                <a:latin typeface="Tahoma" panose="020B0604030504040204" pitchFamily="34" charset="0"/>
                <a:ea typeface="Tahoma" panose="020B0604030504040204" pitchFamily="34" charset="0"/>
                <a:cs typeface="Tahoma" panose="020B0604030504040204" pitchFamily="34" charset="0"/>
              </a:rPr>
              <a:t> </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dậy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niềm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cao</a:t>
            </a:r>
            <a:r>
              <a:rPr lang="en-US" sz="3600" dirty="0">
                <a:latin typeface="Tahoma" panose="020B0604030504040204" pitchFamily="34" charset="0"/>
                <a:ea typeface="Tahoma" panose="020B0604030504040204" pitchFamily="34" charset="0"/>
                <a:cs typeface="Tahoma" panose="020B0604030504040204" pitchFamily="34" charset="0"/>
              </a:rPr>
              <a:t> xa…</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7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DF61C-71BB-7AED-8235-95C677F09AC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F03157F-31BF-7CEA-E221-905E0AC00C33}"/>
              </a:ext>
            </a:extLst>
          </p:cNvPr>
          <p:cNvGrpSpPr/>
          <p:nvPr/>
        </p:nvGrpSpPr>
        <p:grpSpPr>
          <a:xfrm>
            <a:off x="278631" y="536184"/>
            <a:ext cx="11606599" cy="1106508"/>
            <a:chOff x="718299" y="163004"/>
            <a:chExt cx="830654" cy="254652"/>
          </a:xfrm>
        </p:grpSpPr>
        <p:sp>
          <p:nvSpPr>
            <p:cNvPr id="6" name="Rounded Rectangle 13">
              <a:extLst>
                <a:ext uri="{FF2B5EF4-FFF2-40B4-BE49-F238E27FC236}">
                  <a16:creationId xmlns:a16="http://schemas.microsoft.com/office/drawing/2014/main" id="{9CD8885C-FAEF-DA2C-0367-145E6DDAB562}"/>
                </a:ext>
              </a:extLst>
            </p:cNvPr>
            <p:cNvSpPr/>
            <p:nvPr/>
          </p:nvSpPr>
          <p:spPr>
            <a:xfrm>
              <a:off x="720313" y="163004"/>
              <a:ext cx="828640" cy="247911"/>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Box 6">
              <a:extLst>
                <a:ext uri="{FF2B5EF4-FFF2-40B4-BE49-F238E27FC236}">
                  <a16:creationId xmlns:a16="http://schemas.microsoft.com/office/drawing/2014/main" id="{A3867179-A8EA-32A2-33C9-F8BBD1499837}"/>
                </a:ext>
              </a:extLst>
            </p:cNvPr>
            <p:cNvSpPr txBox="1"/>
            <p:nvPr/>
          </p:nvSpPr>
          <p:spPr>
            <a:xfrm>
              <a:off x="718299" y="169745"/>
              <a:ext cx="828640" cy="247911"/>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Vì sao ông quản khích lệ anh Tễu đi theo tâm nguyện của mình? </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a:extLst>
              <a:ext uri="{FF2B5EF4-FFF2-40B4-BE49-F238E27FC236}">
                <a16:creationId xmlns:a16="http://schemas.microsoft.com/office/drawing/2014/main" id="{389E4E36-4039-DF69-9382-D62A9DBB8710}"/>
              </a:ext>
            </a:extLst>
          </p:cNvPr>
          <p:cNvSpPr txBox="1"/>
          <p:nvPr/>
        </p:nvSpPr>
        <p:spPr>
          <a:xfrm>
            <a:off x="316148" y="1801811"/>
            <a:ext cx="11578457" cy="1754326"/>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Ông quản khích lệ anh Tễu đi theo tâm nguyện của mình vì ông nghĩ đó chính là mong ước tìm cho nghề rối nước những tích trò hay hơn, những quân rối đẹp hơn.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29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45F355-7B05-366F-A7E9-8D1D56351E85}"/>
              </a:ext>
            </a:extLst>
          </p:cNvPr>
          <p:cNvGrpSpPr/>
          <p:nvPr/>
        </p:nvGrpSpPr>
        <p:grpSpPr>
          <a:xfrm>
            <a:off x="292700" y="1464652"/>
            <a:ext cx="11606599" cy="1106508"/>
            <a:chOff x="718299" y="163004"/>
            <a:chExt cx="830654" cy="254652"/>
          </a:xfrm>
        </p:grpSpPr>
        <p:sp>
          <p:nvSpPr>
            <p:cNvPr id="5" name="Rounded Rectangle 13">
              <a:extLst>
                <a:ext uri="{FF2B5EF4-FFF2-40B4-BE49-F238E27FC236}">
                  <a16:creationId xmlns:a16="http://schemas.microsoft.com/office/drawing/2014/main" id="{9FEAABF0-4D69-D2CB-21A8-DF2141242DCD}"/>
                </a:ext>
              </a:extLst>
            </p:cNvPr>
            <p:cNvSpPr/>
            <p:nvPr/>
          </p:nvSpPr>
          <p:spPr>
            <a:xfrm>
              <a:off x="720313" y="163004"/>
              <a:ext cx="828640" cy="247911"/>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367CBEE9-5FB1-8DA2-4786-85DF082FB4DA}"/>
                </a:ext>
              </a:extLst>
            </p:cNvPr>
            <p:cNvSpPr txBox="1"/>
            <p:nvPr/>
          </p:nvSpPr>
          <p:spPr>
            <a:xfrm>
              <a:off x="718299" y="169745"/>
              <a:ext cx="828640" cy="247911"/>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Vở kịch giải thích thế nào về sự xuất hiện nhân vật chú Tễu trong các vở rối nước?</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a:extLst>
              <a:ext uri="{FF2B5EF4-FFF2-40B4-BE49-F238E27FC236}">
                <a16:creationId xmlns:a16="http://schemas.microsoft.com/office/drawing/2014/main" id="{426724DD-567E-EBF8-4142-9295C8FDACBC}"/>
              </a:ext>
            </a:extLst>
          </p:cNvPr>
          <p:cNvSpPr txBox="1"/>
          <p:nvPr/>
        </p:nvSpPr>
        <p:spPr>
          <a:xfrm>
            <a:off x="3431534" y="2791408"/>
            <a:ext cx="8526004" cy="4031873"/>
          </a:xfrm>
          <a:prstGeom prst="rect">
            <a:avLst/>
          </a:prstGeom>
          <a:noFill/>
        </p:spPr>
        <p:txBody>
          <a:bodyPr wrap="square" rtlCol="0">
            <a:spAutoFit/>
          </a:bodyPr>
          <a:lstStyle/>
          <a:p>
            <a:pPr algn="just"/>
            <a:r>
              <a:rPr lang="vi-VN" sz="3200" dirty="0">
                <a:latin typeface="Tahoma" panose="020B0604030504040204" pitchFamily="34" charset="0"/>
                <a:ea typeface="Tahoma" panose="020B0604030504040204" pitchFamily="34" charset="0"/>
                <a:cs typeface="Tahoma" panose="020B0604030504040204" pitchFamily="34" charset="0"/>
              </a:rPr>
              <a:t>Vở kịch giải thích sự xuất hiện nhân vật chú Tễu trong các vở rối nước là: Sau khi anh Tễu rời phường rối nước, ông quản phường xin anh lấy chính hình mẫu anh khắc tạc thành một quân rối mới, thay anh Tễu ở lại múa cá với bạn nghề trong phường. Do vậy đây là một nhân vật được hình tượng hóa từ một con người có thật, mang nhiều ý nghĩa.</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86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3239</TotalTime>
  <Words>399</Words>
  <Application>Microsoft Office PowerPoint</Application>
  <PresentationFormat>Màn hình rộng</PresentationFormat>
  <Paragraphs>18</Paragraphs>
  <Slides>9</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9</vt:i4>
      </vt:variant>
    </vt:vector>
  </HeadingPairs>
  <TitlesOfParts>
    <vt:vector size="13" baseType="lpstr">
      <vt:lpstr>Arial</vt:lpstr>
      <vt:lpstr>Tahoma</vt:lpstr>
      <vt:lpstr>UTM Avo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Thao Ly_GV</dc:creator>
  <cp:lastModifiedBy>Windows 10</cp:lastModifiedBy>
  <cp:revision>34</cp:revision>
  <dcterms:created xsi:type="dcterms:W3CDTF">2024-11-14T05:18:02Z</dcterms:created>
  <dcterms:modified xsi:type="dcterms:W3CDTF">2025-01-02T07:05:53Z</dcterms:modified>
</cp:coreProperties>
</file>