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68" r:id="rId3"/>
    <p:sldId id="4417" r:id="rId4"/>
    <p:sldId id="4418" r:id="rId5"/>
    <p:sldId id="4419" r:id="rId6"/>
    <p:sldId id="4420" r:id="rId7"/>
    <p:sldId id="44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096" autoAdjust="0"/>
  </p:normalViewPr>
  <p:slideViewPr>
    <p:cSldViewPr snapToGrid="0">
      <p:cViewPr varScale="1">
        <p:scale>
          <a:sx n="55" d="100"/>
          <a:sy n="55" d="100"/>
        </p:scale>
        <p:origin x="13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69360-291A-4DE6-8F14-B954E4D789D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3534E-AE93-4057-9AD7-08D2879F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534E-AE93-4057-9AD7-08D2879F8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534E-AE93-4057-9AD7-08D2879F8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4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5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6.png"/><Relationship Id="rId18" Type="http://schemas.openxmlformats.org/officeDocument/2006/relationships/image" Target="../media/image51.sv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45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5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3.png"/><Relationship Id="rId10" Type="http://schemas.openxmlformats.org/officeDocument/2006/relationships/image" Target="../media/image43.svg"/><Relationship Id="rId19" Type="http://schemas.openxmlformats.org/officeDocument/2006/relationships/image" Target="../media/image9.png"/><Relationship Id="rId4" Type="http://schemas.openxmlformats.org/officeDocument/2006/relationships/image" Target="../media/image37.svg"/><Relationship Id="rId9" Type="http://schemas.openxmlformats.org/officeDocument/2006/relationships/image" Target="../media/image4.png"/><Relationship Id="rId14" Type="http://schemas.openxmlformats.org/officeDocument/2006/relationships/image" Target="../media/image47.sv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1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6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0582572" y="4571335"/>
            <a:ext cx="1671743" cy="2192449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431989"/>
            <a:ext cx="1484757" cy="27432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59312" y="1092934"/>
            <a:ext cx="8275234" cy="4666565"/>
            <a:chOff x="0" y="-1270"/>
            <a:chExt cx="5662497" cy="319319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971454" y="3032601"/>
            <a:ext cx="1010895" cy="1151123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5125" y="4336320"/>
            <a:ext cx="1669234" cy="1900785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06288">
            <a:off x="1066042" y="4028577"/>
            <a:ext cx="1714209" cy="2516269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5"/>
                </a:lnTo>
                <a:lnTo>
                  <a:pt x="0" y="37744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143447">
            <a:off x="4590641" y="647500"/>
            <a:ext cx="3054871" cy="957421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59391" y="357171"/>
            <a:ext cx="2050019" cy="197058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42800" y="4183724"/>
            <a:ext cx="2679098" cy="2381049"/>
          </a:xfrm>
          <a:custGeom>
            <a:avLst/>
            <a:gdLst/>
            <a:ahLst/>
            <a:cxnLst/>
            <a:rect l="l" t="t" r="r" b="b"/>
            <a:pathLst>
              <a:path w="4018647" h="3571573">
                <a:moveTo>
                  <a:pt x="0" y="0"/>
                </a:moveTo>
                <a:lnTo>
                  <a:pt x="4018647" y="0"/>
                </a:lnTo>
                <a:lnTo>
                  <a:pt x="4018647" y="3571573"/>
                </a:lnTo>
                <a:lnTo>
                  <a:pt x="0" y="3571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35010" y="607788"/>
            <a:ext cx="2778905" cy="1469346"/>
          </a:xfrm>
          <a:custGeom>
            <a:avLst/>
            <a:gdLst/>
            <a:ahLst/>
            <a:cxnLst/>
            <a:rect l="l" t="t" r="r" b="b"/>
            <a:pathLst>
              <a:path w="4168357" h="2204019">
                <a:moveTo>
                  <a:pt x="0" y="0"/>
                </a:moveTo>
                <a:lnTo>
                  <a:pt x="4168357" y="0"/>
                </a:lnTo>
                <a:lnTo>
                  <a:pt x="4168357" y="2204018"/>
                </a:lnTo>
                <a:lnTo>
                  <a:pt x="0" y="2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9E4E30-4476-7C7F-BC27-5197FC27E7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" y="44837"/>
            <a:ext cx="1250563" cy="1250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49223D-B746-EEB2-C414-F7176A71B2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35601" y="787400"/>
            <a:ext cx="1979339" cy="9713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3CF955-D7E0-23B1-F4B6-A55CC3ECF3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6401" y="2159001"/>
            <a:ext cx="2389839" cy="1422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198753-74E4-BA5E-F4E9-260333F6077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45518" y="2311434"/>
            <a:ext cx="8053514" cy="21398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0ACE1F-7DB4-51C3-6527-3B6DB1D8EA8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69202" y="3932644"/>
            <a:ext cx="237764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6548" y="4144597"/>
            <a:ext cx="1889379" cy="2743200"/>
          </a:xfrm>
          <a:custGeom>
            <a:avLst/>
            <a:gdLst/>
            <a:ahLst/>
            <a:cxnLst/>
            <a:rect l="l" t="t" r="r" b="b"/>
            <a:pathLst>
              <a:path w="2834068" h="4114800">
                <a:moveTo>
                  <a:pt x="0" y="0"/>
                </a:moveTo>
                <a:lnTo>
                  <a:pt x="2834068" y="0"/>
                </a:lnTo>
                <a:lnTo>
                  <a:pt x="2834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874548"/>
            <a:ext cx="6683215" cy="5216114"/>
            <a:chOff x="0" y="0"/>
            <a:chExt cx="4573126" cy="3569232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574396" cy="3567962"/>
            </a:xfrm>
            <a:custGeom>
              <a:avLst/>
              <a:gdLst/>
              <a:ahLst/>
              <a:cxnLst/>
              <a:rect l="l" t="t" r="r" b="b"/>
              <a:pathLst>
                <a:path w="4574396" h="3567962">
                  <a:moveTo>
                    <a:pt x="4562966" y="27940"/>
                  </a:moveTo>
                  <a:cubicBezTo>
                    <a:pt x="4554076" y="24130"/>
                    <a:pt x="4545186" y="21590"/>
                    <a:pt x="4536296" y="21590"/>
                  </a:cubicBezTo>
                  <a:cubicBezTo>
                    <a:pt x="4509626" y="20320"/>
                    <a:pt x="4442114" y="20320"/>
                    <a:pt x="4366966" y="17780"/>
                  </a:cubicBezTo>
                  <a:cubicBezTo>
                    <a:pt x="4195199" y="12700"/>
                    <a:pt x="4027010" y="6350"/>
                    <a:pt x="3855243" y="3810"/>
                  </a:cubicBezTo>
                  <a:cubicBezTo>
                    <a:pt x="3715683" y="1270"/>
                    <a:pt x="3579700" y="3810"/>
                    <a:pt x="3440140" y="2540"/>
                  </a:cubicBezTo>
                  <a:cubicBezTo>
                    <a:pt x="3379306" y="2540"/>
                    <a:pt x="3318471" y="0"/>
                    <a:pt x="3257637" y="2540"/>
                  </a:cubicBezTo>
                  <a:cubicBezTo>
                    <a:pt x="3110920" y="10160"/>
                    <a:pt x="2964202" y="11430"/>
                    <a:pt x="2813906" y="8890"/>
                  </a:cubicBezTo>
                  <a:cubicBezTo>
                    <a:pt x="2738758" y="7620"/>
                    <a:pt x="2663610" y="7620"/>
                    <a:pt x="2588462" y="7620"/>
                  </a:cubicBezTo>
                  <a:cubicBezTo>
                    <a:pt x="2452480" y="7620"/>
                    <a:pt x="2316498" y="7620"/>
                    <a:pt x="2180516" y="6350"/>
                  </a:cubicBezTo>
                  <a:cubicBezTo>
                    <a:pt x="2037376" y="5080"/>
                    <a:pt x="627456" y="2540"/>
                    <a:pt x="487895" y="1270"/>
                  </a:cubicBezTo>
                  <a:cubicBezTo>
                    <a:pt x="373384" y="0"/>
                    <a:pt x="262451" y="1270"/>
                    <a:pt x="147940" y="1270"/>
                  </a:cubicBezTo>
                  <a:cubicBezTo>
                    <a:pt x="6921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9611"/>
                    <a:pt x="16510" y="337268"/>
                    <a:pt x="17780" y="492158"/>
                  </a:cubicBezTo>
                  <a:cubicBezTo>
                    <a:pt x="19050" y="649815"/>
                    <a:pt x="17780" y="807472"/>
                    <a:pt x="16510" y="967894"/>
                  </a:cubicBezTo>
                  <a:cubicBezTo>
                    <a:pt x="15240" y="1131083"/>
                    <a:pt x="2540" y="2843179"/>
                    <a:pt x="2540" y="3006368"/>
                  </a:cubicBezTo>
                  <a:cubicBezTo>
                    <a:pt x="2540" y="3166790"/>
                    <a:pt x="1270" y="3327213"/>
                    <a:pt x="0" y="3487636"/>
                  </a:cubicBezTo>
                  <a:cubicBezTo>
                    <a:pt x="0" y="3513352"/>
                    <a:pt x="3810" y="3523512"/>
                    <a:pt x="15240" y="3528592"/>
                  </a:cubicBezTo>
                  <a:cubicBezTo>
                    <a:pt x="22860" y="3532402"/>
                    <a:pt x="31750" y="3534942"/>
                    <a:pt x="40640" y="3536212"/>
                  </a:cubicBezTo>
                  <a:cubicBezTo>
                    <a:pt x="144361" y="3541292"/>
                    <a:pt x="280343" y="3545102"/>
                    <a:pt x="416325" y="3550182"/>
                  </a:cubicBezTo>
                  <a:cubicBezTo>
                    <a:pt x="491473" y="3552722"/>
                    <a:pt x="566621" y="3557802"/>
                    <a:pt x="641769" y="3559072"/>
                  </a:cubicBezTo>
                  <a:cubicBezTo>
                    <a:pt x="767016" y="3561612"/>
                    <a:pt x="2162623" y="3562882"/>
                    <a:pt x="2287870" y="3564152"/>
                  </a:cubicBezTo>
                  <a:cubicBezTo>
                    <a:pt x="2305762" y="3564152"/>
                    <a:pt x="2323654" y="3564152"/>
                    <a:pt x="2341547" y="3564152"/>
                  </a:cubicBezTo>
                  <a:cubicBezTo>
                    <a:pt x="2427430" y="3564152"/>
                    <a:pt x="2516892" y="3562882"/>
                    <a:pt x="2602776" y="3562882"/>
                  </a:cubicBezTo>
                  <a:cubicBezTo>
                    <a:pt x="2702973" y="3562882"/>
                    <a:pt x="2799592" y="3564152"/>
                    <a:pt x="2899789" y="3564152"/>
                  </a:cubicBezTo>
                  <a:cubicBezTo>
                    <a:pt x="3046507" y="3564152"/>
                    <a:pt x="3196803" y="3564152"/>
                    <a:pt x="3343521" y="3564152"/>
                  </a:cubicBezTo>
                  <a:cubicBezTo>
                    <a:pt x="3479503" y="3564152"/>
                    <a:pt x="3615485" y="3565422"/>
                    <a:pt x="3751468" y="3566692"/>
                  </a:cubicBezTo>
                  <a:cubicBezTo>
                    <a:pt x="3812301" y="3566692"/>
                    <a:pt x="3876714" y="3567962"/>
                    <a:pt x="3937548" y="3567962"/>
                  </a:cubicBezTo>
                  <a:cubicBezTo>
                    <a:pt x="4134365" y="3566692"/>
                    <a:pt x="4327603" y="3560342"/>
                    <a:pt x="4513435" y="3560342"/>
                  </a:cubicBezTo>
                  <a:cubicBezTo>
                    <a:pt x="4517246" y="3560342"/>
                    <a:pt x="4522326" y="3557802"/>
                    <a:pt x="4526135" y="3555262"/>
                  </a:cubicBezTo>
                  <a:cubicBezTo>
                    <a:pt x="4531216" y="3551452"/>
                    <a:pt x="4533755" y="3545102"/>
                    <a:pt x="4536296" y="3542562"/>
                  </a:cubicBezTo>
                  <a:cubicBezTo>
                    <a:pt x="4537566" y="3468274"/>
                    <a:pt x="4538835" y="3352106"/>
                    <a:pt x="4540105" y="3235938"/>
                  </a:cubicBezTo>
                  <a:cubicBezTo>
                    <a:pt x="4541376" y="3056154"/>
                    <a:pt x="4551535" y="1330228"/>
                    <a:pt x="4552805" y="1150444"/>
                  </a:cubicBezTo>
                  <a:cubicBezTo>
                    <a:pt x="4552805" y="1042574"/>
                    <a:pt x="4554076" y="934703"/>
                    <a:pt x="4555346" y="826833"/>
                  </a:cubicBezTo>
                  <a:cubicBezTo>
                    <a:pt x="4556616" y="710665"/>
                    <a:pt x="4557885" y="594497"/>
                    <a:pt x="4560426" y="478329"/>
                  </a:cubicBezTo>
                  <a:cubicBezTo>
                    <a:pt x="4561696" y="409181"/>
                    <a:pt x="4561696" y="337267"/>
                    <a:pt x="4566776" y="268120"/>
                  </a:cubicBezTo>
                  <a:cubicBezTo>
                    <a:pt x="4571855" y="185143"/>
                    <a:pt x="4574396" y="104931"/>
                    <a:pt x="4573126" y="44450"/>
                  </a:cubicBezTo>
                  <a:cubicBezTo>
                    <a:pt x="4573126" y="38100"/>
                    <a:pt x="4569316" y="30480"/>
                    <a:pt x="4562966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11" name="Freeform 11"/>
          <p:cNvSpPr/>
          <p:nvPr/>
        </p:nvSpPr>
        <p:spPr>
          <a:xfrm rot="-2700000">
            <a:off x="8554992" y="198442"/>
            <a:ext cx="3611990" cy="1991109"/>
          </a:xfrm>
          <a:custGeom>
            <a:avLst/>
            <a:gdLst/>
            <a:ahLst/>
            <a:cxnLst/>
            <a:rect l="l" t="t" r="r" b="b"/>
            <a:pathLst>
              <a:path w="5417985" h="2986664">
                <a:moveTo>
                  <a:pt x="0" y="0"/>
                </a:moveTo>
                <a:lnTo>
                  <a:pt x="5417986" y="0"/>
                </a:lnTo>
                <a:lnTo>
                  <a:pt x="5417986" y="2986664"/>
                </a:lnTo>
                <a:lnTo>
                  <a:pt x="0" y="298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724615" y="1919663"/>
            <a:ext cx="4149001" cy="4950002"/>
          </a:xfrm>
          <a:custGeom>
            <a:avLst/>
            <a:gdLst/>
            <a:ahLst/>
            <a:cxnLst/>
            <a:rect l="l" t="t" r="r" b="b"/>
            <a:pathLst>
              <a:path w="6223502" h="7425003">
                <a:moveTo>
                  <a:pt x="0" y="0"/>
                </a:moveTo>
                <a:lnTo>
                  <a:pt x="6223502" y="0"/>
                </a:lnTo>
                <a:lnTo>
                  <a:pt x="6223502" y="7425003"/>
                </a:lnTo>
                <a:lnTo>
                  <a:pt x="0" y="7425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99340" y="479995"/>
            <a:ext cx="1525052" cy="1428003"/>
          </a:xfrm>
          <a:custGeom>
            <a:avLst/>
            <a:gdLst/>
            <a:ahLst/>
            <a:cxnLst/>
            <a:rect l="l" t="t" r="r" b="b"/>
            <a:pathLst>
              <a:path w="2287578" h="2142005">
                <a:moveTo>
                  <a:pt x="0" y="0"/>
                </a:moveTo>
                <a:lnTo>
                  <a:pt x="2287578" y="0"/>
                </a:lnTo>
                <a:lnTo>
                  <a:pt x="2287578" y="2142005"/>
                </a:lnTo>
                <a:lnTo>
                  <a:pt x="0" y="21420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73B93B-499C-80A4-5F77-1FFE29C717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600" y="1549400"/>
            <a:ext cx="5256182" cy="430620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908D7D-A909-28BF-4A53-F73806740FC8}"/>
              </a:ext>
            </a:extLst>
          </p:cNvPr>
          <p:cNvGrpSpPr/>
          <p:nvPr/>
        </p:nvGrpSpPr>
        <p:grpSpPr>
          <a:xfrm>
            <a:off x="863600" y="38100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852533-EF11-ED1D-25E0-608D2120309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71DEFC-9E9F-3AAD-F685-5277FDC6229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VN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66F8C7-FD8F-8637-0E9A-FB701710F37C}"/>
              </a:ext>
            </a:extLst>
          </p:cNvPr>
          <p:cNvSpPr txBox="1"/>
          <p:nvPr/>
        </p:nvSpPr>
        <p:spPr>
          <a:xfrm>
            <a:off x="1524000" y="533400"/>
            <a:ext cx="760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CB071-716C-85DF-080F-D4BB8BFB6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732084"/>
            <a:ext cx="6977062" cy="4730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A4E84-75D6-3FB9-2879-18DC7A6E0BBF}"/>
              </a:ext>
            </a:extLst>
          </p:cNvPr>
          <p:cNvSpPr txBox="1"/>
          <p:nvPr/>
        </p:nvSpPr>
        <p:spPr>
          <a:xfrm>
            <a:off x="1495425" y="1190625"/>
            <a:ext cx="534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a) Đỉnh núi nào dưới đây cao nhất?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442F9-65A5-E670-9FD9-34E997BBBC0A}"/>
              </a:ext>
            </a:extLst>
          </p:cNvPr>
          <p:cNvSpPr txBox="1"/>
          <p:nvPr/>
        </p:nvSpPr>
        <p:spPr>
          <a:xfrm>
            <a:off x="7915274" y="2838450"/>
            <a:ext cx="3952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0" dirty="0">
                <a:solidFill>
                  <a:srgbClr val="FF0000"/>
                </a:solidFill>
                <a:effectLst/>
              </a:rPr>
              <a:t>Ta </a:t>
            </a:r>
            <a:r>
              <a:rPr lang="en-US" sz="26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: 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986 &lt; 8 848 &lt; 25 000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FF6A1-D873-105D-239B-43FBA34BF5AD}"/>
              </a:ext>
            </a:extLst>
          </p:cNvPr>
          <p:cNvSpPr txBox="1"/>
          <p:nvPr/>
        </p:nvSpPr>
        <p:spPr>
          <a:xfrm>
            <a:off x="7924799" y="3590925"/>
            <a:ext cx="3952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Vậy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đỉnh</a:t>
            </a:r>
            <a:r>
              <a:rPr lang="en-US" sz="2600" b="1" dirty="0">
                <a:solidFill>
                  <a:srgbClr val="FF0000"/>
                </a:solidFill>
              </a:rPr>
              <a:t> Ô-</a:t>
            </a:r>
            <a:r>
              <a:rPr lang="en-US" sz="2600" b="1" dirty="0" err="1">
                <a:solidFill>
                  <a:srgbClr val="FF0000"/>
                </a:solidFill>
              </a:rPr>
              <a:t>lim</a:t>
            </a:r>
            <a:r>
              <a:rPr lang="en-US" sz="2600" b="1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pớt</a:t>
            </a:r>
            <a:r>
              <a:rPr lang="en-US" sz="2600" b="1" dirty="0">
                <a:solidFill>
                  <a:srgbClr val="FF0000"/>
                </a:solidFill>
              </a:rPr>
              <a:t> Mon </a:t>
            </a:r>
            <a:r>
              <a:rPr lang="en-US" sz="2600" b="1" dirty="0" err="1">
                <a:solidFill>
                  <a:srgbClr val="FF0000"/>
                </a:solidFill>
              </a:rPr>
              <a:t>cao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nhất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1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3AD53-11A9-E351-A48E-D3A053F37FB7}"/>
              </a:ext>
            </a:extLst>
          </p:cNvPr>
          <p:cNvSpPr txBox="1"/>
          <p:nvPr/>
        </p:nvSpPr>
        <p:spPr>
          <a:xfrm>
            <a:off x="1501774" y="520700"/>
            <a:ext cx="1009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Bộ đồ chơi nào dưới đây có giá tiền thấp nhất?</a:t>
            </a:r>
            <a:endParaRPr lang="en-VN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16EBC-03C4-2250-6EF2-9D480F34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609725"/>
            <a:ext cx="9592733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70414-93E3-D725-CBEB-D12ABFE502A2}"/>
              </a:ext>
            </a:extLst>
          </p:cNvPr>
          <p:cNvSpPr txBox="1"/>
          <p:nvPr/>
        </p:nvSpPr>
        <p:spPr>
          <a:xfrm>
            <a:off x="1019174" y="5162550"/>
            <a:ext cx="10106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Ta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: 2 000 000 &gt; 1 175 000 &gt; 195 000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146B6-238B-5254-A23E-02A808066D43}"/>
              </a:ext>
            </a:extLst>
          </p:cNvPr>
          <p:cNvSpPr txBox="1"/>
          <p:nvPr/>
        </p:nvSpPr>
        <p:spPr>
          <a:xfrm>
            <a:off x="1019174" y="5838825"/>
            <a:ext cx="10106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bộ đồ chơi có giá thấp nhất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2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75EB93-2875-009C-9370-9E0BC3D92E8B}"/>
              </a:ext>
            </a:extLst>
          </p:cNvPr>
          <p:cNvGrpSpPr/>
          <p:nvPr/>
        </p:nvGrpSpPr>
        <p:grpSpPr>
          <a:xfrm>
            <a:off x="835025" y="425450"/>
            <a:ext cx="807189" cy="830997"/>
            <a:chOff x="3174278" y="283040"/>
            <a:chExt cx="605826" cy="7478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D1FA60-2DF8-7E5D-DBB4-0821B97DB59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V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2FD6DD-A58D-A816-C268-48104299DE57}"/>
                </a:ext>
              </a:extLst>
            </p:cNvPr>
            <p:cNvSpPr txBox="1"/>
            <p:nvPr/>
          </p:nvSpPr>
          <p:spPr>
            <a:xfrm>
              <a:off x="3288659" y="283040"/>
              <a:ext cx="301686" cy="74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VN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1C2154A-4F96-AE5D-0164-5C93572F503F}"/>
              </a:ext>
            </a:extLst>
          </p:cNvPr>
          <p:cNvSpPr txBox="1"/>
          <p:nvPr/>
        </p:nvSpPr>
        <p:spPr>
          <a:xfrm>
            <a:off x="1558924" y="463550"/>
            <a:ext cx="1011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bốn năm, một cửa hàng bán được số sản phẩm và đã thống kê như bảng số liệu dưới đây.</a:t>
            </a:r>
            <a:endParaRPr lang="en-VN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BBD7B6-5BD1-F135-32B2-C9E8B1EF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05961"/>
              </p:ext>
            </p:extLst>
          </p:nvPr>
        </p:nvGraphicFramePr>
        <p:xfrm>
          <a:off x="657225" y="1748365"/>
          <a:ext cx="10877550" cy="12710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val="13457981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91585810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3417094735"/>
                    </a:ext>
                  </a:extLst>
                </a:gridCol>
                <a:gridCol w="1687832">
                  <a:extLst>
                    <a:ext uri="{9D8B030D-6E8A-4147-A177-3AD203B41FA5}">
                      <a16:colId xmlns:a16="http://schemas.microsoft.com/office/drawing/2014/main" val="1580636764"/>
                    </a:ext>
                  </a:extLst>
                </a:gridCol>
                <a:gridCol w="1579243">
                  <a:extLst>
                    <a:ext uri="{9D8B030D-6E8A-4147-A177-3AD203B41FA5}">
                      <a16:colId xmlns:a16="http://schemas.microsoft.com/office/drawing/2014/main" val="1915465174"/>
                    </a:ext>
                  </a:extLst>
                </a:gridCol>
              </a:tblGrid>
              <a:tr h="6355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Năm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034569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sản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phẩm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bán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được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2 873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2 837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3 293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3 018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3399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064E5E-BC30-64C9-EAD3-A0105E89EADD}"/>
              </a:ext>
            </a:extLst>
          </p:cNvPr>
          <p:cNvSpPr txBox="1"/>
          <p:nvPr/>
        </p:nvSpPr>
        <p:spPr>
          <a:xfrm>
            <a:off x="733425" y="3114675"/>
            <a:ext cx="10848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Nêu số sản phẩm cửa hàng bán được mỗi năm.</a:t>
            </a: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Năm nào cửa hàng bán được nhiều sản phẩm nhất? Năm nào cửa hàng bán được ít sản phẩm nhất?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6408E-9623-2BCC-4956-A00D0FA51AB7}"/>
              </a:ext>
            </a:extLst>
          </p:cNvPr>
          <p:cNvSpPr txBox="1"/>
          <p:nvPr/>
        </p:nvSpPr>
        <p:spPr>
          <a:xfrm>
            <a:off x="914400" y="3543300"/>
            <a:ext cx="10448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sản phẩm cửa hàng bán được mỗi năm là:</a:t>
            </a:r>
          </a:p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Năm 2020: 2 873 sản phẩm.</a:t>
            </a:r>
          </a:p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Năm 2021: 2 837 sản phẩm.</a:t>
            </a:r>
          </a:p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Năm 2022: 3 293 sản phẩm.</a:t>
            </a:r>
          </a:p>
          <a:p>
            <a:pPr algn="just"/>
            <a:r>
              <a:rPr lang="vi-VN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Năm 2023: 3 018 sản phẩm.</a:t>
            </a:r>
          </a:p>
          <a:p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30BAE-5060-197D-1062-5669ED35E669}"/>
              </a:ext>
            </a:extLst>
          </p:cNvPr>
          <p:cNvSpPr txBox="1"/>
          <p:nvPr/>
        </p:nvSpPr>
        <p:spPr>
          <a:xfrm>
            <a:off x="876300" y="5667375"/>
            <a:ext cx="1044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F5751-2885-CADC-7C76-E2E81C4A42B1}"/>
              </a:ext>
            </a:extLst>
          </p:cNvPr>
          <p:cNvSpPr txBox="1"/>
          <p:nvPr/>
        </p:nvSpPr>
        <p:spPr>
          <a:xfrm>
            <a:off x="876300" y="6143625"/>
            <a:ext cx="1044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2021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9E2A5-CDC0-8306-7C59-65BC025B8930}"/>
              </a:ext>
            </a:extLst>
          </p:cNvPr>
          <p:cNvSpPr txBox="1"/>
          <p:nvPr/>
        </p:nvSpPr>
        <p:spPr>
          <a:xfrm>
            <a:off x="857250" y="520700"/>
            <a:ext cx="11077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ngày, người bán hàng nói rằng: “Doanh thu cả ngày của cửa hàng được khoảng 2 500 000 đồng”. Thực tế doanh thu cả ngày của cửa hàng là 2 545 000 đồng.</a:t>
            </a:r>
          </a:p>
          <a:p>
            <a:pPr defTabSz="914446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Hỏi người bán hàng đã làm tròn doanh thu đến hàng nào?</a:t>
            </a:r>
          </a:p>
          <a:p>
            <a:pPr defTabSz="914446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Hãy làm tròn doanh thu thực tế của cửa hàng đến hàng chục nghìn.</a:t>
            </a:r>
            <a:endParaRPr lang="en-V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D4222-A2A8-48D3-7667-B639D0D21E48}"/>
              </a:ext>
            </a:extLst>
          </p:cNvPr>
          <p:cNvSpPr txBox="1"/>
          <p:nvPr/>
        </p:nvSpPr>
        <p:spPr>
          <a:xfrm>
            <a:off x="704850" y="2809875"/>
            <a:ext cx="10791825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thu của cửa hàng đã được làm tròn là 2 500 000 đồng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người bán hàng đã làm tròn doanh thu đến hàng trăm nghìn.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966A9-73F5-55BC-0E0A-FFB53A98BCC5}"/>
              </a:ext>
            </a:extLst>
          </p:cNvPr>
          <p:cNvSpPr txBox="1"/>
          <p:nvPr/>
        </p:nvSpPr>
        <p:spPr>
          <a:xfrm>
            <a:off x="733426" y="4400550"/>
            <a:ext cx="10668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F5F3E-557D-EA8A-4AB8-29B32FBA2F7B}"/>
              </a:ext>
            </a:extLst>
          </p:cNvPr>
          <p:cNvSpPr txBox="1"/>
          <p:nvPr/>
        </p:nvSpPr>
        <p:spPr>
          <a:xfrm>
            <a:off x="1733550" y="4467225"/>
            <a:ext cx="213359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2 545 000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108611-6209-4C6C-5AA5-EAB727B2B702}"/>
              </a:ext>
            </a:extLst>
          </p:cNvPr>
          <p:cNvCxnSpPr/>
          <p:nvPr/>
        </p:nvCxnSpPr>
        <p:spPr>
          <a:xfrm>
            <a:off x="3409950" y="4781550"/>
            <a:ext cx="45624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844EEB-E283-5BDA-9254-6A1FABE03A48}"/>
              </a:ext>
            </a:extLst>
          </p:cNvPr>
          <p:cNvSpPr txBox="1"/>
          <p:nvPr/>
        </p:nvSpPr>
        <p:spPr>
          <a:xfrm>
            <a:off x="3686175" y="4181475"/>
            <a:ext cx="401002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DF0E8-84FC-B2F7-E9C5-45BF05106BE9}"/>
              </a:ext>
            </a:extLst>
          </p:cNvPr>
          <p:cNvSpPr txBox="1"/>
          <p:nvPr/>
        </p:nvSpPr>
        <p:spPr>
          <a:xfrm>
            <a:off x="8191500" y="4381500"/>
            <a:ext cx="213359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2 550 000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5594C-E60E-B856-6DBA-8F301D1454EB}"/>
              </a:ext>
            </a:extLst>
          </p:cNvPr>
          <p:cNvSpPr txBox="1"/>
          <p:nvPr/>
        </p:nvSpPr>
        <p:spPr>
          <a:xfrm>
            <a:off x="990600" y="5343525"/>
            <a:ext cx="10277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cs typeface="Arial" panose="020B0604020202020204" pitchFamily="34" charset="0"/>
              </a:rPr>
              <a:t> Vậy doanh thu thực tế của cửa hàng được làm tròn đến hàng chục nghìn là: 2 550 000 đồng.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0C6D42-1616-CD09-2301-F0E4B0856499}"/>
              </a:ext>
            </a:extLst>
          </p:cNvPr>
          <p:cNvGrpSpPr/>
          <p:nvPr/>
        </p:nvGrpSpPr>
        <p:grpSpPr>
          <a:xfrm>
            <a:off x="660173" y="46518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9E33F60-2D71-7CE5-86A9-9B3B653F754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527B55-5087-89CF-96BB-2E9C139D476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299E2A5-CDC0-8306-7C59-65BC025B8930}"/>
              </a:ext>
            </a:extLst>
          </p:cNvPr>
          <p:cNvSpPr txBox="1"/>
          <p:nvPr/>
        </p:nvSpPr>
        <p:spPr>
          <a:xfrm>
            <a:off x="1266825" y="625475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46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lập số 863 749 bằng các tấm thẻ như hình dưới đây.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388EC-D9C3-3720-E84D-795E2EF3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7" y="1362074"/>
            <a:ext cx="6271593" cy="2619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C5ACFE-8C66-AC0A-8A57-CC79DCC19112}"/>
              </a:ext>
            </a:extLst>
          </p:cNvPr>
          <p:cNvSpPr txBox="1"/>
          <p:nvPr/>
        </p:nvSpPr>
        <p:spPr>
          <a:xfrm>
            <a:off x="1114425" y="4054475"/>
            <a:ext cx="1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46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đổi chỗ 2 tấm thẻ để nhận được một số lẻ lớn nhất.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A63B3-EE9B-5E13-EFC6-BF5CDDDE1C69}"/>
              </a:ext>
            </a:extLst>
          </p:cNvPr>
          <p:cNvSpPr txBox="1"/>
          <p:nvPr/>
        </p:nvSpPr>
        <p:spPr>
          <a:xfrm>
            <a:off x="1038225" y="4826000"/>
            <a:ext cx="10334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46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873 649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415</Words>
  <Application>Microsoft Office PowerPoint</Application>
  <PresentationFormat>Widescreen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24</cp:revision>
  <dcterms:created xsi:type="dcterms:W3CDTF">2024-05-15T08:48:24Z</dcterms:created>
  <dcterms:modified xsi:type="dcterms:W3CDTF">2025-01-02T06:05:54Z</dcterms:modified>
</cp:coreProperties>
</file>