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  <p:sldMasterId id="2147483696" r:id="rId3"/>
    <p:sldMasterId id="2147483672" r:id="rId4"/>
    <p:sldMasterId id="2147483660" r:id="rId5"/>
  </p:sldMasterIdLst>
  <p:sldIdLst>
    <p:sldId id="277" r:id="rId6"/>
    <p:sldId id="279" r:id="rId7"/>
    <p:sldId id="280" r:id="rId8"/>
    <p:sldId id="281" r:id="rId9"/>
    <p:sldId id="282" r:id="rId10"/>
    <p:sldId id="284" r:id="rId11"/>
    <p:sldId id="285" r:id="rId12"/>
    <p:sldId id="286" r:id="rId13"/>
    <p:sldId id="290" r:id="rId14"/>
    <p:sldId id="292" r:id="rId15"/>
    <p:sldId id="293" r:id="rId16"/>
    <p:sldId id="295" r:id="rId17"/>
    <p:sldId id="294" r:id="rId18"/>
  </p:sldIdLst>
  <p:sldSz cx="18288000" cy="10287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ambria Bold" panose="02040803050406030204" pitchFamily="18" charset="0"/>
      <p:bold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E1"/>
    <a:srgbClr val="FF3399"/>
    <a:srgbClr val="FE9090"/>
    <a:srgbClr val="FF0066"/>
    <a:srgbClr val="FE696A"/>
    <a:srgbClr val="471BE9"/>
    <a:srgbClr val="801A07"/>
    <a:srgbClr val="B6E4F8"/>
    <a:srgbClr val="FE9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364" autoAdjust="0"/>
  </p:normalViewPr>
  <p:slideViewPr>
    <p:cSldViewPr>
      <p:cViewPr varScale="1">
        <p:scale>
          <a:sx n="47" d="100"/>
          <a:sy n="47" d="100"/>
        </p:scale>
        <p:origin x="6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4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4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8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4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9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facebook.com/groups/629898828017053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facebook.com/groups/629898828017053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9222" b="-9222"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5841944" y="11670166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35086" y="10314214"/>
            <a:ext cx="2706858" cy="3813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9222" b="-9222"/>
            </a:stretch>
          </a:blipFill>
        </p:spPr>
      </p:sp>
      <p:sp>
        <p:nvSpPr>
          <p:cNvPr id="8" name="Freeform 20"/>
          <p:cNvSpPr/>
          <p:nvPr userDrawn="1"/>
        </p:nvSpPr>
        <p:spPr>
          <a:xfrm>
            <a:off x="3821902" y="1071675"/>
            <a:ext cx="13868399" cy="803735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B0F0"/>
            </a:solidFill>
            <a:prstDash val="lgDash"/>
            <a:miter/>
          </a:ln>
        </p:spPr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5841944" y="11670166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35086" y="10314214"/>
            <a:ext cx="2706858" cy="38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5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9222" b="-9222"/>
            </a:stretch>
          </a:blipFill>
        </p:spPr>
      </p:sp>
      <p:sp>
        <p:nvSpPr>
          <p:cNvPr id="8" name="Freeform 20"/>
          <p:cNvSpPr/>
          <p:nvPr userDrawn="1"/>
        </p:nvSpPr>
        <p:spPr>
          <a:xfrm>
            <a:off x="3886200" y="647700"/>
            <a:ext cx="13868399" cy="9144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B0F0"/>
            </a:solidFill>
            <a:prstDash val="lgDash"/>
            <a:miter/>
          </a:ln>
        </p:spPr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5841944" y="11670166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35086" y="10314214"/>
            <a:ext cx="2706858" cy="38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3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9222" b="-9222"/>
            </a:stretch>
          </a:blipFill>
        </p:spPr>
      </p:sp>
      <p:sp>
        <p:nvSpPr>
          <p:cNvPr id="8" name="Freeform 20"/>
          <p:cNvSpPr/>
          <p:nvPr userDrawn="1"/>
        </p:nvSpPr>
        <p:spPr>
          <a:xfrm>
            <a:off x="457200" y="611343"/>
            <a:ext cx="17297399" cy="92202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B0F0"/>
            </a:solidFill>
            <a:prstDash val="lgDash"/>
            <a:miter/>
          </a:ln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5841944" y="11670166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35086" y="10314214"/>
            <a:ext cx="2706858" cy="38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8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4C87-924D-4C1B-BEFF-77BC6A11ECA6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5841944" y="11670166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35086" y="10314214"/>
            <a:ext cx="2706858" cy="38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5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png"/><Relationship Id="rId3" Type="http://schemas.openxmlformats.org/officeDocument/2006/relationships/image" Target="../media/image27.svg"/><Relationship Id="rId25" Type="http://schemas.openxmlformats.org/officeDocument/2006/relationships/image" Target="../media/image2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3.png"/><Relationship Id="rId27" Type="http://schemas.openxmlformats.org/officeDocument/2006/relationships/image" Target="../media/image2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19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1" Type="http://schemas.openxmlformats.org/officeDocument/2006/relationships/image" Target="../media/image18.png"/><Relationship Id="rId5" Type="http://schemas.openxmlformats.org/officeDocument/2006/relationships/image" Target="../media/image330.png"/><Relationship Id="rId10" Type="http://schemas.openxmlformats.org/officeDocument/2006/relationships/image" Target="../media/image38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53986" y="1000505"/>
            <a:ext cx="15380028" cy="8285990"/>
          </a:xfrm>
          <a:custGeom>
            <a:avLst/>
            <a:gdLst/>
            <a:ahLst/>
            <a:cxnLst/>
            <a:rect l="l" t="t" r="r" b="b"/>
            <a:pathLst>
              <a:path w="15380028" h="8285990">
                <a:moveTo>
                  <a:pt x="0" y="0"/>
                </a:moveTo>
                <a:lnTo>
                  <a:pt x="15380028" y="0"/>
                </a:lnTo>
                <a:lnTo>
                  <a:pt x="15380028" y="8285990"/>
                </a:lnTo>
                <a:lnTo>
                  <a:pt x="0" y="828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47413" y="5291795"/>
            <a:ext cx="5983589" cy="5200283"/>
          </a:xfrm>
          <a:custGeom>
            <a:avLst/>
            <a:gdLst/>
            <a:ahLst/>
            <a:cxnLst/>
            <a:rect l="l" t="t" r="r" b="b"/>
            <a:pathLst>
              <a:path w="5983589" h="5200283">
                <a:moveTo>
                  <a:pt x="0" y="0"/>
                </a:moveTo>
                <a:lnTo>
                  <a:pt x="5983589" y="0"/>
                </a:lnTo>
                <a:lnTo>
                  <a:pt x="5983589" y="5200283"/>
                </a:lnTo>
                <a:lnTo>
                  <a:pt x="0" y="52002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861497" y="7396700"/>
            <a:ext cx="7315200" cy="3438144"/>
          </a:xfrm>
          <a:custGeom>
            <a:avLst/>
            <a:gdLst/>
            <a:ahLst/>
            <a:cxnLst/>
            <a:rect l="l" t="t" r="r" b="b"/>
            <a:pathLst>
              <a:path w="7315200" h="3438144">
                <a:moveTo>
                  <a:pt x="0" y="0"/>
                </a:moveTo>
                <a:lnTo>
                  <a:pt x="7315200" y="0"/>
                </a:lnTo>
                <a:lnTo>
                  <a:pt x="7315200" y="3438144"/>
                </a:lnTo>
                <a:lnTo>
                  <a:pt x="0" y="34381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4563" y="7286972"/>
            <a:ext cx="7315200" cy="1828800"/>
          </a:xfrm>
          <a:custGeom>
            <a:avLst/>
            <a:gdLst/>
            <a:ahLst/>
            <a:cxnLst/>
            <a:rect l="l" t="t" r="r" b="b"/>
            <a:pathLst>
              <a:path w="7315200" h="1828800">
                <a:moveTo>
                  <a:pt x="0" y="0"/>
                </a:moveTo>
                <a:lnTo>
                  <a:pt x="7315200" y="0"/>
                </a:lnTo>
                <a:lnTo>
                  <a:pt x="73152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16202" y="-60350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446494" y="-453391"/>
            <a:ext cx="7315200" cy="2907792"/>
          </a:xfrm>
          <a:custGeom>
            <a:avLst/>
            <a:gdLst/>
            <a:ahLst/>
            <a:cxnLst/>
            <a:rect l="l" t="t" r="r" b="b"/>
            <a:pathLst>
              <a:path w="7315200" h="2907792">
                <a:moveTo>
                  <a:pt x="0" y="0"/>
                </a:moveTo>
                <a:lnTo>
                  <a:pt x="7315200" y="0"/>
                </a:lnTo>
                <a:lnTo>
                  <a:pt x="7315200" y="2907792"/>
                </a:lnTo>
                <a:lnTo>
                  <a:pt x="0" y="29077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" y="11091"/>
            <a:ext cx="1908258" cy="1908258"/>
          </a:xfrm>
          <a:prstGeom prst="rect">
            <a:avLst/>
          </a:prstGeom>
        </p:spPr>
      </p:pic>
      <p:sp>
        <p:nvSpPr>
          <p:cNvPr id="15" name="Freeform 6"/>
          <p:cNvSpPr/>
          <p:nvPr/>
        </p:nvSpPr>
        <p:spPr>
          <a:xfrm>
            <a:off x="1251114" y="1239258"/>
            <a:ext cx="3429000" cy="1868648"/>
          </a:xfrm>
          <a:custGeom>
            <a:avLst/>
            <a:gdLst/>
            <a:ahLst/>
            <a:cxnLst/>
            <a:rect l="l" t="t" r="r" b="b"/>
            <a:pathLst>
              <a:path w="7315200" h="1828800">
                <a:moveTo>
                  <a:pt x="0" y="0"/>
                </a:moveTo>
                <a:lnTo>
                  <a:pt x="7315200" y="0"/>
                </a:lnTo>
                <a:lnTo>
                  <a:pt x="73152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 l="-26605" t="2132" r="-86729"/>
            </a:stretch>
          </a:blipFill>
        </p:spPr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520" b="98305" l="2330" r="93204">
                        <a14:foregroundMark x1="10097" y1="47458" x2="10097" y2="47458"/>
                        <a14:foregroundMark x1="22136" y1="41431" x2="22136" y2="41431"/>
                        <a14:foregroundMark x1="13981" y1="48964" x2="18252" y2="54237"/>
                        <a14:foregroundMark x1="20194" y1="46328" x2="23689" y2="38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46434" y="9207233"/>
            <a:ext cx="941566" cy="970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33593" y="576749"/>
            <a:ext cx="12692972" cy="82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0" y="1974563"/>
            <a:ext cx="4048095" cy="8230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7425" y="780785"/>
            <a:ext cx="135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15856" y="2095500"/>
                <a:ext cx="12016431" cy="14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3,2 m 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2</m:t>
                        </m:r>
                      </m:num>
                      <m:den>
                        <m:r>
                          <a:rPr lang="en-GB" sz="6000" i="1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</m:t>
                        </m:r>
                        <m:r>
                          <a:rPr lang="en-GB" sz="6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mm = 3 m 200 mm = 3 200 mm. </a:t>
                </a:r>
                <a:endParaRPr lang="en-GB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856" y="2095500"/>
                <a:ext cx="12016431" cy="1403782"/>
              </a:xfrm>
              <a:prstGeom prst="rect">
                <a:avLst/>
              </a:prstGeom>
              <a:blipFill>
                <a:blip r:embed="rId3"/>
                <a:stretch>
                  <a:fillRect l="-2334" r="-1319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876800" y="1266312"/>
            <a:ext cx="4648200" cy="907969"/>
            <a:chOff x="4315039" y="2400299"/>
            <a:chExt cx="4648200" cy="907969"/>
          </a:xfrm>
        </p:grpSpPr>
        <p:grpSp>
          <p:nvGrpSpPr>
            <p:cNvPr id="6" name="Group 5"/>
            <p:cNvGrpSpPr/>
            <p:nvPr/>
          </p:nvGrpSpPr>
          <p:grpSpPr>
            <a:xfrm>
              <a:off x="6705600" y="2400299"/>
              <a:ext cx="792000" cy="875501"/>
              <a:chOff x="6912196" y="5364994"/>
              <a:chExt cx="1080000" cy="1197291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6912196" y="5482285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175738" y="5364994"/>
                <a:ext cx="47641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607737" y="2477271"/>
              <a:ext cx="1355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mm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15039" y="2462952"/>
              <a:ext cx="247888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4013" indent="-354013"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3,2 m= 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6800" y="5378531"/>
            <a:ext cx="4880977" cy="907969"/>
            <a:chOff x="4082262" y="2400299"/>
            <a:chExt cx="4880977" cy="907969"/>
          </a:xfrm>
        </p:grpSpPr>
        <p:grpSp>
          <p:nvGrpSpPr>
            <p:cNvPr id="12" name="Group 11"/>
            <p:cNvGrpSpPr/>
            <p:nvPr/>
          </p:nvGrpSpPr>
          <p:grpSpPr>
            <a:xfrm>
              <a:off x="6705600" y="2400299"/>
              <a:ext cx="792000" cy="875501"/>
              <a:chOff x="6912196" y="5364994"/>
              <a:chExt cx="1080000" cy="1197291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912196" y="5482285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175738" y="5364994"/>
                <a:ext cx="47641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607737" y="2477271"/>
              <a:ext cx="1355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82262" y="2464153"/>
              <a:ext cx="258820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4013" indent="-354013"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4,5 kg =</a:t>
              </a:r>
              <a:endParaRPr lang="en-GB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32212" y="3695605"/>
            <a:ext cx="5957828" cy="1302708"/>
            <a:chOff x="9709469" y="2247900"/>
            <a:chExt cx="5957828" cy="1302708"/>
          </a:xfrm>
        </p:grpSpPr>
        <p:grpSp>
          <p:nvGrpSpPr>
            <p:cNvPr id="18" name="Group 17"/>
            <p:cNvGrpSpPr/>
            <p:nvPr/>
          </p:nvGrpSpPr>
          <p:grpSpPr>
            <a:xfrm>
              <a:off x="10125703" y="2483808"/>
              <a:ext cx="5541594" cy="830997"/>
              <a:chOff x="5095441" y="2537442"/>
              <a:chExt cx="3847040" cy="83099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366132" y="2537442"/>
                <a:ext cx="117091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800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3 200</a:t>
                </a:r>
                <a:endParaRPr lang="en-GB" sz="6600" dirty="0">
                  <a:solidFill>
                    <a:srgbClr val="FF0066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586979" y="2537442"/>
                <a:ext cx="13555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mm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095441" y="2537442"/>
                <a:ext cx="147248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3,2 m= </a:t>
                </a:r>
                <a:endParaRPr lang="en-GB" dirty="0"/>
              </a:p>
            </p:txBody>
          </p:sp>
        </p:grpSp>
        <p:sp>
          <p:nvSpPr>
            <p:cNvPr id="19" name="Freeform 20"/>
            <p:cNvSpPr/>
            <p:nvPr/>
          </p:nvSpPr>
          <p:spPr>
            <a:xfrm>
              <a:off x="9709469" y="2247900"/>
              <a:ext cx="5839612" cy="130270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noFill/>
            <a:ln w="38100" cap="sq">
              <a:solidFill>
                <a:srgbClr val="FF3399"/>
              </a:solidFill>
              <a:prstDash val="sysDash"/>
              <a:miter/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181600" y="6289882"/>
                <a:ext cx="9808134" cy="1416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4,5 kg =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5</m:t>
                        </m:r>
                      </m:num>
                      <m:den>
                        <m:r>
                          <a:rPr lang="en-GB" sz="6000" i="1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</m:t>
                        </m:r>
                        <m:r>
                          <a:rPr lang="en-GB" sz="6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g = 4 kg 500 g = 4 500 g</a:t>
                </a:r>
                <a:endParaRPr lang="en-GB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6289882"/>
                <a:ext cx="9808134" cy="1416926"/>
              </a:xfrm>
              <a:prstGeom prst="rect">
                <a:avLst/>
              </a:prstGeom>
              <a:blipFill>
                <a:blip r:embed="rId4"/>
                <a:stretch>
                  <a:fillRect l="-2797" r="-1802" b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8150356" y="7889987"/>
            <a:ext cx="5718044" cy="1302708"/>
            <a:chOff x="9709469" y="2247900"/>
            <a:chExt cx="5718044" cy="1302708"/>
          </a:xfrm>
        </p:grpSpPr>
        <p:grpSp>
          <p:nvGrpSpPr>
            <p:cNvPr id="25" name="Group 24"/>
            <p:cNvGrpSpPr/>
            <p:nvPr/>
          </p:nvGrpSpPr>
          <p:grpSpPr>
            <a:xfrm>
              <a:off x="10093514" y="2459634"/>
              <a:ext cx="5333999" cy="855171"/>
              <a:chOff x="5073094" y="2513268"/>
              <a:chExt cx="3702925" cy="85517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675761" y="2537442"/>
                <a:ext cx="117091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800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4 500</a:t>
                </a:r>
                <a:endParaRPr lang="en-GB" sz="6600" dirty="0">
                  <a:solidFill>
                    <a:srgbClr val="FF0066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896607" y="2513268"/>
                <a:ext cx="8794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073094" y="2537442"/>
                <a:ext cx="154838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4,5 kg =</a:t>
                </a:r>
                <a:endParaRPr lang="en-GB" dirty="0"/>
              </a:p>
            </p:txBody>
          </p:sp>
        </p:grpSp>
        <p:sp>
          <p:nvSpPr>
            <p:cNvPr id="26" name="Freeform 20"/>
            <p:cNvSpPr/>
            <p:nvPr/>
          </p:nvSpPr>
          <p:spPr>
            <a:xfrm>
              <a:off x="9709469" y="2247900"/>
              <a:ext cx="5718044" cy="130270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noFill/>
            <a:ln w="38100" cap="sq">
              <a:solidFill>
                <a:srgbClr val="FF3399"/>
              </a:solidFill>
              <a:prstDash val="sysDash"/>
              <a:miter/>
            </a:ln>
          </p:spPr>
        </p:sp>
      </p:grpSp>
    </p:spTree>
    <p:extLst>
      <p:ext uri="{BB962C8B-B14F-4D97-AF65-F5344CB8AC3E}">
        <p14:creationId xmlns:p14="http://schemas.microsoft.com/office/powerpoint/2010/main" val="7033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613" t="44146" r="31811" b="10040"/>
          <a:stretch/>
        </p:blipFill>
        <p:spPr>
          <a:xfrm>
            <a:off x="9246681" y="2598360"/>
            <a:ext cx="7983358" cy="56693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01898" y="984260"/>
            <a:ext cx="1066800" cy="1066800"/>
            <a:chOff x="486300" y="452437"/>
            <a:chExt cx="1066800" cy="1066800"/>
          </a:xfrm>
        </p:grpSpPr>
        <p:sp>
          <p:nvSpPr>
            <p:cNvPr id="4" name="Oval 3"/>
            <p:cNvSpPr/>
            <p:nvPr/>
          </p:nvSpPr>
          <p:spPr>
            <a:xfrm>
              <a:off x="486300" y="452437"/>
              <a:ext cx="1066800" cy="1066800"/>
            </a:xfrm>
            <a:prstGeom prst="ellipse">
              <a:avLst/>
            </a:prstGeom>
            <a:solidFill>
              <a:srgbClr val="E97F93"/>
            </a:solidFill>
            <a:ln>
              <a:solidFill>
                <a:srgbClr val="E97F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568960" y="535940"/>
              <a:ext cx="914400" cy="9144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18"/>
            <p:cNvSpPr txBox="1"/>
            <p:nvPr/>
          </p:nvSpPr>
          <p:spPr>
            <a:xfrm>
              <a:off x="819895" y="681119"/>
              <a:ext cx="404447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514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chemeClr val="bg1"/>
                  </a:solidFill>
                  <a:latin typeface="Cambria Bold"/>
                </a:rPr>
                <a:t>3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49892" y="1028700"/>
            <a:ext cx="15499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7743" y="2817048"/>
            <a:ext cx="116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35493" y="4706218"/>
            <a:ext cx="7821837" cy="950471"/>
            <a:chOff x="4049027" y="7097089"/>
            <a:chExt cx="7821837" cy="950471"/>
          </a:xfrm>
        </p:grpSpPr>
        <p:grpSp>
          <p:nvGrpSpPr>
            <p:cNvPr id="11" name="Group 10"/>
            <p:cNvGrpSpPr/>
            <p:nvPr/>
          </p:nvGrpSpPr>
          <p:grpSpPr>
            <a:xfrm>
              <a:off x="9790428" y="7097089"/>
              <a:ext cx="792000" cy="875501"/>
              <a:chOff x="6912196" y="5364994"/>
              <a:chExt cx="1080000" cy="1197291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912196" y="5482285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175738" y="5364994"/>
                <a:ext cx="47641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049027" y="7182658"/>
              <a:ext cx="56260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Độ</a:t>
              </a: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dài</a:t>
              </a: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cái</a:t>
              </a: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bút</a:t>
              </a: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máy</a:t>
              </a: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là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775692" y="7216563"/>
              <a:ext cx="10951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cm.</a:t>
              </a:r>
              <a:endParaRPr lang="en-GB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839200" y="2817047"/>
            <a:ext cx="116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685865" y="8444778"/>
            <a:ext cx="5068264" cy="916764"/>
            <a:chOff x="5293975" y="7055480"/>
            <a:chExt cx="5068264" cy="916764"/>
          </a:xfrm>
        </p:grpSpPr>
        <p:grpSp>
          <p:nvGrpSpPr>
            <p:cNvPr id="20" name="Group 19"/>
            <p:cNvGrpSpPr/>
            <p:nvPr/>
          </p:nvGrpSpPr>
          <p:grpSpPr>
            <a:xfrm>
              <a:off x="8552710" y="7055480"/>
              <a:ext cx="792000" cy="875501"/>
              <a:chOff x="5224399" y="5308092"/>
              <a:chExt cx="1080000" cy="1197291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224399" y="5425383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487941" y="5308092"/>
                <a:ext cx="47641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293975" y="7141247"/>
              <a:ext cx="30620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Xà</a:t>
              </a: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đơn</a:t>
              </a: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cao</a:t>
              </a:r>
              <a:endParaRPr lang="en-GB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537974" y="7141247"/>
              <a:ext cx="82426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m.</a:t>
              </a:r>
              <a:endParaRPr lang="en-GB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942" y="5400439"/>
            <a:ext cx="4455256" cy="4455256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502318" y="2804658"/>
            <a:ext cx="7218066" cy="1663294"/>
            <a:chOff x="1502318" y="2804658"/>
            <a:chExt cx="7218066" cy="1663294"/>
          </a:xfrm>
        </p:grpSpPr>
        <p:grpSp>
          <p:nvGrpSpPr>
            <p:cNvPr id="26" name="Group 25"/>
            <p:cNvGrpSpPr/>
            <p:nvPr/>
          </p:nvGrpSpPr>
          <p:grpSpPr>
            <a:xfrm>
              <a:off x="1905000" y="3771900"/>
              <a:ext cx="6289087" cy="696052"/>
              <a:chOff x="6489825" y="4376775"/>
              <a:chExt cx="8915401" cy="832385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6489825" y="4376775"/>
                <a:ext cx="89154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9816596" y="4436234"/>
                <a:ext cx="2579645" cy="772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132 mm</a:t>
                </a:r>
                <a:endParaRPr lang="en-GB" sz="4800" dirty="0"/>
              </a:p>
            </p:txBody>
          </p:sp>
        </p:grpSp>
        <p:sp>
          <p:nvSpPr>
            <p:cNvPr id="30" name="Freeform 2"/>
            <p:cNvSpPr/>
            <p:nvPr/>
          </p:nvSpPr>
          <p:spPr>
            <a:xfrm>
              <a:off x="1502318" y="2804658"/>
              <a:ext cx="7218066" cy="914400"/>
            </a:xfrm>
            <a:custGeom>
              <a:avLst/>
              <a:gdLst/>
              <a:ahLst/>
              <a:cxnLst/>
              <a:rect l="l" t="t" r="r" b="b"/>
              <a:pathLst>
                <a:path w="13573712" h="1961595">
                  <a:moveTo>
                    <a:pt x="0" y="0"/>
                  </a:moveTo>
                  <a:lnTo>
                    <a:pt x="13573713" y="0"/>
                  </a:lnTo>
                  <a:lnTo>
                    <a:pt x="13573713" y="1961595"/>
                  </a:lnTo>
                  <a:lnTo>
                    <a:pt x="0" y="1961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0900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0" y="1974563"/>
            <a:ext cx="4048095" cy="82303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7425" y="1409700"/>
            <a:ext cx="135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2474513" y="6153511"/>
            <a:ext cx="1335622" cy="875501"/>
            <a:chOff x="6281666" y="5364994"/>
            <a:chExt cx="1821302" cy="1197291"/>
          </a:xfrm>
        </p:grpSpPr>
        <p:sp>
          <p:nvSpPr>
            <p:cNvPr id="34" name="Rounded Rectangle 33"/>
            <p:cNvSpPr/>
            <p:nvPr/>
          </p:nvSpPr>
          <p:spPr>
            <a:xfrm>
              <a:off x="6281666" y="5482285"/>
              <a:ext cx="1821302" cy="1080000"/>
            </a:xfrm>
            <a:prstGeom prst="roundRect">
              <a:avLst/>
            </a:prstGeom>
            <a:solidFill>
              <a:schemeClr val="bg1"/>
            </a:solidFill>
            <a:ln w="666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44343" y="5364994"/>
              <a:ext cx="47641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7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83312" y="6218646"/>
            <a:ext cx="8234588" cy="851431"/>
            <a:chOff x="6683312" y="6218646"/>
            <a:chExt cx="8234588" cy="851431"/>
          </a:xfrm>
        </p:grpSpPr>
        <p:sp>
          <p:nvSpPr>
            <p:cNvPr id="32" name="Rectangle 31"/>
            <p:cNvSpPr/>
            <p:nvPr/>
          </p:nvSpPr>
          <p:spPr>
            <a:xfrm>
              <a:off x="6683312" y="6239080"/>
              <a:ext cx="56260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Độ</a:t>
              </a: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dài</a:t>
              </a: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cái</a:t>
              </a: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bút</a:t>
              </a: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máy</a:t>
              </a: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là</a:t>
              </a:r>
              <a:endParaRPr lang="en-GB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822728" y="6218646"/>
              <a:ext cx="10951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cm.</a:t>
              </a:r>
              <a:endParaRPr lang="en-GB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2474513" y="6218646"/>
            <a:ext cx="13356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13,2</a:t>
            </a:r>
            <a:endParaRPr lang="en-GB" sz="6600" dirty="0">
              <a:solidFill>
                <a:srgbClr val="FF0066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572000" y="2476500"/>
            <a:ext cx="12496799" cy="2971800"/>
            <a:chOff x="4572000" y="2476500"/>
            <a:chExt cx="12496799" cy="2971800"/>
          </a:xfrm>
        </p:grpSpPr>
        <p:grpSp>
          <p:nvGrpSpPr>
            <p:cNvPr id="42" name="Group 41"/>
            <p:cNvGrpSpPr/>
            <p:nvPr/>
          </p:nvGrpSpPr>
          <p:grpSpPr>
            <a:xfrm>
              <a:off x="5337345" y="4524970"/>
              <a:ext cx="10822523" cy="923330"/>
              <a:chOff x="6553200" y="4305300"/>
              <a:chExt cx="8991600" cy="656211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6553200" y="4305300"/>
                <a:ext cx="8991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9953452" y="4305300"/>
                <a:ext cx="2191096" cy="656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132 mm</a:t>
                </a:r>
                <a:endParaRPr lang="en-GB" sz="7200" dirty="0"/>
              </a:p>
            </p:txBody>
          </p:sp>
        </p:grpSp>
        <p:sp>
          <p:nvSpPr>
            <p:cNvPr id="46" name="Freeform 2"/>
            <p:cNvSpPr/>
            <p:nvPr/>
          </p:nvSpPr>
          <p:spPr>
            <a:xfrm>
              <a:off x="4572000" y="2476500"/>
              <a:ext cx="12496799" cy="1959592"/>
            </a:xfrm>
            <a:custGeom>
              <a:avLst/>
              <a:gdLst/>
              <a:ahLst/>
              <a:cxnLst/>
              <a:rect l="l" t="t" r="r" b="b"/>
              <a:pathLst>
                <a:path w="13573712" h="1961595">
                  <a:moveTo>
                    <a:pt x="0" y="0"/>
                  </a:moveTo>
                  <a:lnTo>
                    <a:pt x="13573713" y="0"/>
                  </a:lnTo>
                  <a:lnTo>
                    <a:pt x="13573713" y="1961595"/>
                  </a:lnTo>
                  <a:lnTo>
                    <a:pt x="0" y="1961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2036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0" y="1974563"/>
            <a:ext cx="4048095" cy="8230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7425" y="780785"/>
            <a:ext cx="135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58" name="Freeform 3"/>
          <p:cNvSpPr/>
          <p:nvPr/>
        </p:nvSpPr>
        <p:spPr>
          <a:xfrm>
            <a:off x="5334000" y="742603"/>
            <a:ext cx="11172981" cy="7587612"/>
          </a:xfrm>
          <a:custGeom>
            <a:avLst/>
            <a:gdLst/>
            <a:ahLst/>
            <a:cxnLst/>
            <a:rect l="l" t="t" r="r" b="b"/>
            <a:pathLst>
              <a:path w="9253618" h="6574381">
                <a:moveTo>
                  <a:pt x="0" y="0"/>
                </a:moveTo>
                <a:lnTo>
                  <a:pt x="9253618" y="0"/>
                </a:lnTo>
                <a:lnTo>
                  <a:pt x="9253618" y="6574381"/>
                </a:lnTo>
                <a:lnTo>
                  <a:pt x="0" y="65743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9" name="Group 68"/>
          <p:cNvGrpSpPr/>
          <p:nvPr/>
        </p:nvGrpSpPr>
        <p:grpSpPr>
          <a:xfrm>
            <a:off x="10972800" y="8463667"/>
            <a:ext cx="1335622" cy="875501"/>
            <a:chOff x="6281666" y="5364994"/>
            <a:chExt cx="1821302" cy="1197291"/>
          </a:xfrm>
        </p:grpSpPr>
        <p:sp>
          <p:nvSpPr>
            <p:cNvPr id="70" name="Rounded Rectangle 69"/>
            <p:cNvSpPr/>
            <p:nvPr/>
          </p:nvSpPr>
          <p:spPr>
            <a:xfrm>
              <a:off x="6281666" y="5482285"/>
              <a:ext cx="1821302" cy="1080000"/>
            </a:xfrm>
            <a:prstGeom prst="roundRect">
              <a:avLst/>
            </a:prstGeom>
            <a:solidFill>
              <a:schemeClr val="bg1"/>
            </a:solidFill>
            <a:ln w="666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44343" y="5364994"/>
              <a:ext cx="47641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7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924800" y="8608786"/>
            <a:ext cx="5396265" cy="830997"/>
            <a:chOff x="6683312" y="6239080"/>
            <a:chExt cx="5396265" cy="830997"/>
          </a:xfrm>
        </p:grpSpPr>
        <p:sp>
          <p:nvSpPr>
            <p:cNvPr id="73" name="Rectangle 72"/>
            <p:cNvSpPr/>
            <p:nvPr/>
          </p:nvSpPr>
          <p:spPr>
            <a:xfrm>
              <a:off x="6683312" y="6239080"/>
              <a:ext cx="30620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Xà</a:t>
              </a: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đơn</a:t>
              </a: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cao</a:t>
              </a:r>
              <a:endParaRPr lang="en-GB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255312" y="6239080"/>
              <a:ext cx="82426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KG Primary Penmanship"/>
                </a:rPr>
                <a:t>m.</a:t>
              </a:r>
              <a:endParaRPr lang="en-GB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10972800" y="8608786"/>
            <a:ext cx="13356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1,65</a:t>
            </a:r>
            <a:endParaRPr lang="en-GB" sz="6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/>
          <p:nvPr/>
        </p:nvSpPr>
        <p:spPr>
          <a:xfrm>
            <a:off x="468283" y="588291"/>
            <a:ext cx="17297399" cy="92202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B0F0"/>
            </a:solidFill>
            <a:prstDash val="lgDash"/>
            <a:miter/>
          </a:ln>
        </p:spPr>
      </p:sp>
      <p:sp>
        <p:nvSpPr>
          <p:cNvPr id="21" name="TextBox 21"/>
          <p:cNvSpPr txBox="1"/>
          <p:nvPr/>
        </p:nvSpPr>
        <p:spPr>
          <a:xfrm>
            <a:off x="955431" y="571500"/>
            <a:ext cx="13397701" cy="706547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3" name="Freeform 12"/>
          <p:cNvSpPr/>
          <p:nvPr/>
        </p:nvSpPr>
        <p:spPr>
          <a:xfrm flipH="1">
            <a:off x="873930" y="3181948"/>
            <a:ext cx="4667875" cy="6609752"/>
          </a:xfrm>
          <a:custGeom>
            <a:avLst/>
            <a:gdLst/>
            <a:ahLst/>
            <a:cxnLst/>
            <a:rect l="l" t="t" r="r" b="b"/>
            <a:pathLst>
              <a:path w="3468363" h="4780952">
                <a:moveTo>
                  <a:pt x="0" y="0"/>
                </a:moveTo>
                <a:lnTo>
                  <a:pt x="3468364" y="0"/>
                </a:lnTo>
                <a:lnTo>
                  <a:pt x="3468364" y="4780952"/>
                </a:lnTo>
                <a:lnTo>
                  <a:pt x="0" y="4780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4"/>
              <p:cNvSpPr txBox="1"/>
              <p:nvPr/>
            </p:nvSpPr>
            <p:spPr>
              <a:xfrm>
                <a:off x="4580464" y="2266325"/>
                <a:ext cx="12344400" cy="13114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4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- 9 </a:t>
                </a:r>
                <a:r>
                  <a:rPr lang="en-US" sz="4800" dirty="0" err="1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dm</a:t>
                </a:r>
                <a:r>
                  <a:rPr lang="en-US" sz="4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</m:ctrlPr>
                      </m:fPr>
                      <m:num>
                        <m:r>
                          <a:rPr lang="en-GB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9</m:t>
                        </m:r>
                      </m:num>
                      <m:den>
                        <m:r>
                          <a:rPr lang="en-GB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m,</a:t>
                </a:r>
              </a:p>
            </p:txBody>
          </p:sp>
        </mc:Choice>
        <mc:Fallback xmlns="">
          <p:sp>
            <p:nvSpPr>
              <p:cNvPr id="3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464" y="2266325"/>
                <a:ext cx="12344400" cy="1311449"/>
              </a:xfrm>
              <a:prstGeom prst="rect">
                <a:avLst/>
              </a:prstGeom>
              <a:blipFill>
                <a:blip r:embed="rId25"/>
                <a:stretch>
                  <a:fillRect l="-2963" b="-7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458200" y="2538947"/>
            <a:ext cx="33746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viết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0,9 m</a:t>
            </a:r>
            <a:endParaRPr lang="en-GB" sz="4800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8200" y="3339973"/>
            <a:ext cx="73396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đọc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không</a:t>
            </a:r>
            <a:r>
              <a:rPr lang="en-US" sz="4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phẩy</a:t>
            </a:r>
            <a:r>
              <a:rPr lang="en-US" sz="4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chín</a:t>
            </a:r>
            <a:r>
              <a:rPr lang="en-US" sz="4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mét</a:t>
            </a:r>
            <a:endParaRPr lang="en-GB" sz="4800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8966" y="1677642"/>
            <a:ext cx="1699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Ta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có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4"/>
              <p:cNvSpPr txBox="1"/>
              <p:nvPr/>
            </p:nvSpPr>
            <p:spPr>
              <a:xfrm>
                <a:off x="4548695" y="4113733"/>
                <a:ext cx="12344400" cy="13114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4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- 118 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</m:ctrlPr>
                      </m:fPr>
                      <m:num>
                        <m:r>
                          <a:rPr lang="en-GB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118</m:t>
                        </m:r>
                      </m:num>
                      <m:den>
                        <m:r>
                          <a:rPr lang="en-GB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m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</m:ctrlPr>
                      </m:fPr>
                      <m:num>
                        <m:r>
                          <a:rPr lang="en-GB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18</m:t>
                        </m:r>
                      </m:num>
                      <m:den>
                        <m:r>
                          <a:rPr lang="en-GB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m</a:t>
                </a:r>
              </a:p>
            </p:txBody>
          </p:sp>
        </mc:Choice>
        <mc:Fallback xmlns="">
          <p:sp>
            <p:nvSpPr>
              <p:cNvPr id="13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95" y="4113733"/>
                <a:ext cx="12344400" cy="1311449"/>
              </a:xfrm>
              <a:prstGeom prst="rect">
                <a:avLst/>
              </a:prstGeom>
              <a:blipFill>
                <a:blip r:embed="rId26"/>
                <a:stretch>
                  <a:fillRect l="-2963" b="-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83117" y="5583108"/>
                <a:ext cx="2755883" cy="14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spcBef>
                    <a:spcPct val="0"/>
                  </a:spcBef>
                </a:pPr>
                <a:r>
                  <a:rPr lang="en-US" sz="4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- 1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</m:ctrlPr>
                      </m:fPr>
                      <m:num>
                        <m:r>
                          <a:rPr lang="en-GB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18</m:t>
                        </m:r>
                      </m:num>
                      <m:den>
                        <m:r>
                          <a:rPr lang="en-GB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m,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117" y="5583108"/>
                <a:ext cx="2755883" cy="1403782"/>
              </a:xfrm>
              <a:prstGeom prst="rect">
                <a:avLst/>
              </a:prstGeom>
              <a:blipFill>
                <a:blip r:embed="rId27"/>
                <a:stretch>
                  <a:fillRect l="-9934" r="-905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285829" y="5893229"/>
            <a:ext cx="37160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viết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1,18 m</a:t>
            </a:r>
            <a:endParaRPr lang="en-GB" sz="4800" dirty="0">
              <a:solidFill>
                <a:srgbClr val="FF00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85829" y="6891255"/>
            <a:ext cx="83509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đọc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một</a:t>
            </a:r>
            <a:r>
              <a:rPr lang="en-US" sz="4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phẩy</a:t>
            </a:r>
            <a:r>
              <a:rPr lang="en-US" sz="4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mười</a:t>
            </a:r>
            <a:r>
              <a:rPr lang="en-US" sz="4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tám</a:t>
            </a:r>
            <a:r>
              <a:rPr lang="en-US" sz="4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mét</a:t>
            </a:r>
            <a:r>
              <a:rPr lang="en-US" sz="4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.</a:t>
            </a:r>
            <a:endParaRPr lang="en-GB" sz="4800" dirty="0">
              <a:solidFill>
                <a:srgbClr val="FF006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54603" y="7991876"/>
            <a:ext cx="10374282" cy="1522894"/>
            <a:chOff x="6254603" y="7991876"/>
            <a:chExt cx="10374282" cy="1522894"/>
          </a:xfrm>
        </p:grpSpPr>
        <p:sp>
          <p:nvSpPr>
            <p:cNvPr id="17" name="Freeform 20"/>
            <p:cNvSpPr/>
            <p:nvPr/>
          </p:nvSpPr>
          <p:spPr>
            <a:xfrm>
              <a:off x="6254603" y="7991876"/>
              <a:ext cx="10374282" cy="1522894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6E4F8"/>
            </a:solidFill>
            <a:ln w="38100" cap="sq">
              <a:noFill/>
              <a:prstDash val="lgDash"/>
              <a:miter/>
            </a:ln>
          </p:spPr>
        </p:sp>
        <p:sp>
          <p:nvSpPr>
            <p:cNvPr id="18" name="Rectangle 17"/>
            <p:cNvSpPr/>
            <p:nvPr/>
          </p:nvSpPr>
          <p:spPr>
            <a:xfrm>
              <a:off x="6664953" y="8357328"/>
              <a:ext cx="973696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Các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số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0,9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;  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1,18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là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các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số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thập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phân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.</a:t>
              </a:r>
              <a:endParaRPr lang="en-GB" sz="48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95431" y="895980"/>
            <a:ext cx="829127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2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/>
      <p:bldP spid="4" grpId="0"/>
      <p:bldP spid="5" grpId="0"/>
      <p:bldP spid="13" grpId="0"/>
      <p:bldP spid="6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/>
          <p:nvPr/>
        </p:nvSpPr>
        <p:spPr>
          <a:xfrm>
            <a:off x="468283" y="588291"/>
            <a:ext cx="17297399" cy="92202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B0F0"/>
            </a:solidFill>
            <a:prstDash val="lgDash"/>
            <a:miter/>
          </a:ln>
        </p:spPr>
      </p:sp>
      <p:sp>
        <p:nvSpPr>
          <p:cNvPr id="21" name="TextBox 21"/>
          <p:cNvSpPr txBox="1"/>
          <p:nvPr/>
        </p:nvSpPr>
        <p:spPr>
          <a:xfrm>
            <a:off x="955431" y="571500"/>
            <a:ext cx="13397701" cy="706547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927720" y="1469840"/>
            <a:ext cx="163589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Ví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dụ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hiểu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về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cầu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Nhật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Tân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–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Hà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Nội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cầu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dây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văng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lớn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nhất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Việt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Nam),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Rô-bốt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biết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thông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kĩ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thuật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cầu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như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225" t="25651" r="52526" b="2148"/>
          <a:stretch/>
        </p:blipFill>
        <p:spPr>
          <a:xfrm>
            <a:off x="1250318" y="3047208"/>
            <a:ext cx="7620000" cy="52246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47474" t="25652" r="1627" b="12156"/>
          <a:stretch/>
        </p:blipFill>
        <p:spPr>
          <a:xfrm>
            <a:off x="8988437" y="3058969"/>
            <a:ext cx="8197349" cy="45004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5314727"/>
            <a:ext cx="10945888" cy="4774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31" y="723900"/>
            <a:ext cx="16448434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/>
          <p:nvPr/>
        </p:nvSpPr>
        <p:spPr>
          <a:xfrm>
            <a:off x="457200" y="611343"/>
            <a:ext cx="17297399" cy="92202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B0F0"/>
            </a:solidFill>
            <a:prstDash val="lgDash"/>
            <a:miter/>
          </a:ln>
        </p:spPr>
      </p:sp>
      <p:sp>
        <p:nvSpPr>
          <p:cNvPr id="21" name="TextBox 21"/>
          <p:cNvSpPr txBox="1"/>
          <p:nvPr/>
        </p:nvSpPr>
        <p:spPr>
          <a:xfrm>
            <a:off x="955431" y="571500"/>
            <a:ext cx="13397701" cy="706547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3" name="Freeform 12"/>
          <p:cNvSpPr/>
          <p:nvPr/>
        </p:nvSpPr>
        <p:spPr>
          <a:xfrm flipH="1">
            <a:off x="659173" y="4570279"/>
            <a:ext cx="3620277" cy="5257800"/>
          </a:xfrm>
          <a:custGeom>
            <a:avLst/>
            <a:gdLst/>
            <a:ahLst/>
            <a:cxnLst/>
            <a:rect l="l" t="t" r="r" b="b"/>
            <a:pathLst>
              <a:path w="3468363" h="4780952">
                <a:moveTo>
                  <a:pt x="0" y="0"/>
                </a:moveTo>
                <a:lnTo>
                  <a:pt x="3468364" y="0"/>
                </a:lnTo>
                <a:lnTo>
                  <a:pt x="3468364" y="4780952"/>
                </a:lnTo>
                <a:lnTo>
                  <a:pt x="0" y="4780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6"/>
          <p:cNvGrpSpPr/>
          <p:nvPr/>
        </p:nvGrpSpPr>
        <p:grpSpPr>
          <a:xfrm>
            <a:off x="4158491" y="1159317"/>
            <a:ext cx="13335000" cy="2062473"/>
            <a:chOff x="6254603" y="7991876"/>
            <a:chExt cx="10374282" cy="1218150"/>
          </a:xfrm>
        </p:grpSpPr>
        <p:sp>
          <p:nvSpPr>
            <p:cNvPr id="17" name="Freeform 20"/>
            <p:cNvSpPr/>
            <p:nvPr/>
          </p:nvSpPr>
          <p:spPr>
            <a:xfrm>
              <a:off x="6254603" y="7991876"/>
              <a:ext cx="10374282" cy="121815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6E4F8"/>
            </a:solidFill>
            <a:ln w="38100" cap="sq">
              <a:noFill/>
              <a:prstDash val="lgDash"/>
              <a:miter/>
            </a:ln>
          </p:spPr>
        </p:sp>
        <p:sp>
          <p:nvSpPr>
            <p:cNvPr id="18" name="Rectangle 17"/>
            <p:cNvSpPr/>
            <p:nvPr/>
          </p:nvSpPr>
          <p:spPr>
            <a:xfrm>
              <a:off x="6582939" y="8371194"/>
              <a:ext cx="9942086" cy="490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-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Các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số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9,17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;  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3,9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; 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1,5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; 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5,27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là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các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số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thập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phân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58491" y="3581724"/>
            <a:ext cx="13335000" cy="2804192"/>
            <a:chOff x="4079640" y="4244308"/>
            <a:chExt cx="13335000" cy="2804192"/>
          </a:xfrm>
        </p:grpSpPr>
        <p:sp>
          <p:nvSpPr>
            <p:cNvPr id="23" name="Freeform 20"/>
            <p:cNvSpPr/>
            <p:nvPr/>
          </p:nvSpPr>
          <p:spPr>
            <a:xfrm>
              <a:off x="4079640" y="4244308"/>
              <a:ext cx="13335000" cy="280419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6E4F8"/>
            </a:solidFill>
            <a:ln w="38100" cap="sq">
              <a:noFill/>
              <a:prstDash val="lgDash"/>
              <a:miter/>
            </a:ln>
          </p:spPr>
        </p:sp>
        <p:sp>
          <p:nvSpPr>
            <p:cNvPr id="24" name="Rectangle 23"/>
            <p:cNvSpPr/>
            <p:nvPr/>
          </p:nvSpPr>
          <p:spPr>
            <a:xfrm>
              <a:off x="4494207" y="4436613"/>
              <a:ext cx="1249092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-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Mỗi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số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thập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phân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gồm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hai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phần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: </a:t>
              </a:r>
              <a:r>
                <a:rPr lang="en-US" sz="48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phần</a:t>
              </a:r>
              <a:r>
                <a:rPr lang="en-US" sz="4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b="1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nguyên</a:t>
              </a:r>
              <a:r>
                <a:rPr lang="en-US" sz="4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và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b="1" dirty="0" err="1">
                  <a:solidFill>
                    <a:srgbClr val="00ABE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phần</a:t>
              </a:r>
              <a:r>
                <a:rPr lang="en-US" sz="4800" b="1" dirty="0">
                  <a:solidFill>
                    <a:srgbClr val="00ABE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b="1" dirty="0" err="1">
                  <a:solidFill>
                    <a:srgbClr val="00ABE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thập</a:t>
              </a:r>
              <a:r>
                <a:rPr lang="en-US" sz="4800" b="1" dirty="0">
                  <a:solidFill>
                    <a:srgbClr val="00ABE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b="1" dirty="0" err="1">
                  <a:solidFill>
                    <a:srgbClr val="00ABE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phân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,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chúng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được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phân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cách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bởi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dấu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phẩy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51018" y="6669390"/>
            <a:ext cx="13335000" cy="2804192"/>
            <a:chOff x="4079640" y="4244308"/>
            <a:chExt cx="13335000" cy="2804192"/>
          </a:xfrm>
        </p:grpSpPr>
        <p:sp>
          <p:nvSpPr>
            <p:cNvPr id="26" name="Freeform 20"/>
            <p:cNvSpPr/>
            <p:nvPr/>
          </p:nvSpPr>
          <p:spPr>
            <a:xfrm>
              <a:off x="4079640" y="4244308"/>
              <a:ext cx="13335000" cy="280419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6E4F8"/>
            </a:solidFill>
            <a:ln w="38100" cap="sq">
              <a:noFill/>
              <a:prstDash val="lgDash"/>
              <a:miter/>
            </a:ln>
          </p:spPr>
        </p:sp>
        <p:sp>
          <p:nvSpPr>
            <p:cNvPr id="27" name="Rectangle 26"/>
            <p:cNvSpPr/>
            <p:nvPr/>
          </p:nvSpPr>
          <p:spPr>
            <a:xfrm>
              <a:off x="4494207" y="4436613"/>
              <a:ext cx="1249092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-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Những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chữ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số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ở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bên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trái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dấu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phẩy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thuộc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về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phần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nguyên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,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những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chữ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số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ở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bên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phải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dấu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phẩy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thuộc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về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phần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thập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phân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27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/>
          <p:nvPr/>
        </p:nvSpPr>
        <p:spPr>
          <a:xfrm>
            <a:off x="457200" y="611343"/>
            <a:ext cx="17297399" cy="92202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B0F0"/>
            </a:solidFill>
            <a:prstDash val="lgDash"/>
            <a:miter/>
          </a:ln>
        </p:spPr>
      </p:sp>
      <p:sp>
        <p:nvSpPr>
          <p:cNvPr id="21" name="TextBox 21"/>
          <p:cNvSpPr txBox="1"/>
          <p:nvPr/>
        </p:nvSpPr>
        <p:spPr>
          <a:xfrm>
            <a:off x="955431" y="571500"/>
            <a:ext cx="13397701" cy="706547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3" name="Freeform 12"/>
          <p:cNvSpPr/>
          <p:nvPr/>
        </p:nvSpPr>
        <p:spPr>
          <a:xfrm flipH="1">
            <a:off x="659172" y="3086100"/>
            <a:ext cx="4827227" cy="6741979"/>
          </a:xfrm>
          <a:custGeom>
            <a:avLst/>
            <a:gdLst/>
            <a:ahLst/>
            <a:cxnLst/>
            <a:rect l="l" t="t" r="r" b="b"/>
            <a:pathLst>
              <a:path w="3468363" h="4780952">
                <a:moveTo>
                  <a:pt x="0" y="0"/>
                </a:moveTo>
                <a:lnTo>
                  <a:pt x="3468364" y="0"/>
                </a:lnTo>
                <a:lnTo>
                  <a:pt x="3468364" y="4780952"/>
                </a:lnTo>
                <a:lnTo>
                  <a:pt x="0" y="4780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20"/>
          <p:cNvSpPr/>
          <p:nvPr/>
        </p:nvSpPr>
        <p:spPr>
          <a:xfrm>
            <a:off x="3847568" y="1181100"/>
            <a:ext cx="13373632" cy="5132011"/>
          </a:xfrm>
          <a:prstGeom prst="roundRect">
            <a:avLst/>
          </a:prstGeom>
          <a:solidFill>
            <a:srgbClr val="FFFFFF"/>
          </a:solidFill>
          <a:ln w="38100" cap="sq">
            <a:solidFill>
              <a:srgbClr val="FF3399"/>
            </a:solidFill>
            <a:prstDash val="solid"/>
            <a:miter/>
          </a:ln>
        </p:spPr>
        <p:txBody>
          <a:bodyPr/>
          <a:lstStyle/>
          <a:p>
            <a:endParaRPr lang="en-GB" dirty="0"/>
          </a:p>
        </p:txBody>
      </p:sp>
      <p:sp>
        <p:nvSpPr>
          <p:cNvPr id="19" name="Freeform 20"/>
          <p:cNvSpPr/>
          <p:nvPr/>
        </p:nvSpPr>
        <p:spPr>
          <a:xfrm>
            <a:off x="4279450" y="1450835"/>
            <a:ext cx="5550350" cy="275547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noFill/>
          <a:ln w="38100" cap="sq">
            <a:solidFill>
              <a:schemeClr val="tx1"/>
            </a:solidFill>
            <a:prstDash val="lgDash"/>
            <a:miter/>
          </a:ln>
        </p:spPr>
      </p:sp>
      <p:sp>
        <p:nvSpPr>
          <p:cNvPr id="22" name="Freeform 20"/>
          <p:cNvSpPr/>
          <p:nvPr/>
        </p:nvSpPr>
        <p:spPr>
          <a:xfrm>
            <a:off x="10363200" y="1450835"/>
            <a:ext cx="6400800" cy="275547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noFill/>
          <a:ln w="38100" cap="sq">
            <a:solidFill>
              <a:schemeClr val="tx1"/>
            </a:solidFill>
            <a:prstDash val="lgDash"/>
            <a:miter/>
          </a:ln>
        </p:spPr>
      </p:sp>
      <p:sp>
        <p:nvSpPr>
          <p:cNvPr id="28" name="TextBox 4"/>
          <p:cNvSpPr txBox="1"/>
          <p:nvPr/>
        </p:nvSpPr>
        <p:spPr>
          <a:xfrm>
            <a:off x="8837396" y="1450835"/>
            <a:ext cx="88686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9</a:t>
            </a:r>
          </a:p>
        </p:txBody>
      </p:sp>
      <p:sp>
        <p:nvSpPr>
          <p:cNvPr id="29" name="TextBox 4"/>
          <p:cNvSpPr txBox="1"/>
          <p:nvPr/>
        </p:nvSpPr>
        <p:spPr>
          <a:xfrm>
            <a:off x="4279450" y="2749714"/>
            <a:ext cx="577895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7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Phần</a:t>
            </a:r>
            <a:r>
              <a:rPr lang="en-US" sz="7200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7200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nguyên</a:t>
            </a:r>
            <a:endParaRPr lang="en-US" sz="7200" dirty="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  <a:cs typeface="KG Primary Penmanship"/>
              <a:sym typeface="KG Primary Penmanship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9628732" y="1450835"/>
            <a:ext cx="88686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b="1" dirty="0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,</a:t>
            </a:r>
          </a:p>
        </p:txBody>
      </p:sp>
      <p:sp>
        <p:nvSpPr>
          <p:cNvPr id="31" name="TextBox 4"/>
          <p:cNvSpPr txBox="1"/>
          <p:nvPr/>
        </p:nvSpPr>
        <p:spPr>
          <a:xfrm>
            <a:off x="10368424" y="1448234"/>
            <a:ext cx="167117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b="1" dirty="0">
                <a:solidFill>
                  <a:srgbClr val="00ABE1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17</a:t>
            </a:r>
          </a:p>
        </p:txBody>
      </p:sp>
      <p:sp>
        <p:nvSpPr>
          <p:cNvPr id="32" name="TextBox 4"/>
          <p:cNvSpPr txBox="1"/>
          <p:nvPr/>
        </p:nvSpPr>
        <p:spPr>
          <a:xfrm>
            <a:off x="10425545" y="2816304"/>
            <a:ext cx="626225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7200" dirty="0" err="1">
                <a:solidFill>
                  <a:srgbClr val="00ABE1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Phần</a:t>
            </a:r>
            <a:r>
              <a:rPr lang="en-US" sz="7200" dirty="0">
                <a:solidFill>
                  <a:srgbClr val="00ABE1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7200" dirty="0" err="1">
                <a:solidFill>
                  <a:srgbClr val="00ABE1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thập</a:t>
            </a:r>
            <a:r>
              <a:rPr lang="en-US" sz="7200" dirty="0">
                <a:solidFill>
                  <a:srgbClr val="00ABE1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7200" dirty="0" err="1">
                <a:solidFill>
                  <a:srgbClr val="00ABE1"/>
                </a:solidFill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phân</a:t>
            </a:r>
            <a:endParaRPr lang="en-US" sz="7200" dirty="0">
              <a:solidFill>
                <a:srgbClr val="00ABE1"/>
              </a:solidFill>
              <a:latin typeface="Cambria" panose="02040503050406030204" pitchFamily="18" charset="0"/>
              <a:ea typeface="Cambria" panose="02040503050406030204" pitchFamily="18" charset="0"/>
              <a:cs typeface="KG Primary Penmanship"/>
              <a:sym typeface="KG Primary Penmanship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62425" y="4825658"/>
            <a:ext cx="114767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9,17 </a:t>
            </a:r>
            <a:r>
              <a:rPr lang="en-US" sz="6600" dirty="0" err="1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đọc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6600" dirty="0" err="1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là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6600" dirty="0" err="1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chín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6600" dirty="0" err="1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phẩy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6600" dirty="0" err="1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mười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 </a:t>
            </a:r>
            <a:r>
              <a:rPr lang="en-US" sz="6600" dirty="0" err="1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bảy</a:t>
            </a:r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.</a:t>
            </a:r>
            <a:endParaRPr lang="en-GB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5979804"/>
            <a:ext cx="11963400" cy="441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/>
          <p:nvPr/>
        </p:nvSpPr>
        <p:spPr>
          <a:xfrm>
            <a:off x="457200" y="611343"/>
            <a:ext cx="17297399" cy="92202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B0F0"/>
            </a:solidFill>
            <a:prstDash val="lgDash"/>
            <a:miter/>
          </a:ln>
        </p:spPr>
      </p:sp>
      <p:sp>
        <p:nvSpPr>
          <p:cNvPr id="21" name="TextBox 21"/>
          <p:cNvSpPr txBox="1"/>
          <p:nvPr/>
        </p:nvSpPr>
        <p:spPr>
          <a:xfrm>
            <a:off x="955431" y="571500"/>
            <a:ext cx="13397701" cy="706547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02987" y="2134944"/>
                <a:ext cx="1107996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987" y="2134944"/>
                <a:ext cx="1107996" cy="1653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711100" y="2119151"/>
                <a:ext cx="1107996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100" y="2119151"/>
                <a:ext cx="1107996" cy="16535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526460" y="2088342"/>
                <a:ext cx="1107996" cy="1650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460" y="2088342"/>
                <a:ext cx="1107996" cy="1650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006121" y="2089148"/>
                <a:ext cx="1107996" cy="1670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121" y="2089148"/>
                <a:ext cx="1107996" cy="16703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453488" y="2113608"/>
                <a:ext cx="1107996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488" y="2113608"/>
                <a:ext cx="1107996" cy="16535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2359764" y="2103838"/>
                <a:ext cx="1107996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764" y="2103838"/>
                <a:ext cx="1107996" cy="16535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799134" y="2103838"/>
                <a:ext cx="1107996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9134" y="2103838"/>
                <a:ext cx="1107996" cy="16535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6839840" y="4767883"/>
            <a:ext cx="900000" cy="902582"/>
            <a:chOff x="6912196" y="5479186"/>
            <a:chExt cx="1080000" cy="1083099"/>
          </a:xfrm>
        </p:grpSpPr>
        <p:sp>
          <p:nvSpPr>
            <p:cNvPr id="35" name="Rounded Rectangle 34"/>
            <p:cNvSpPr/>
            <p:nvPr/>
          </p:nvSpPr>
          <p:spPr>
            <a:xfrm>
              <a:off x="6912196" y="5482285"/>
              <a:ext cx="1080000" cy="1080000"/>
            </a:xfrm>
            <a:prstGeom prst="roundRect">
              <a:avLst/>
            </a:prstGeom>
            <a:solidFill>
              <a:schemeClr val="bg1"/>
            </a:solidFill>
            <a:ln w="666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175738" y="5479186"/>
              <a:ext cx="47641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7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43299" y="3984900"/>
            <a:ext cx="15646099" cy="360000"/>
            <a:chOff x="1911460" y="2832124"/>
            <a:chExt cx="15646099" cy="36000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1911460" y="3032886"/>
              <a:ext cx="1564609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911460" y="2832124"/>
              <a:ext cx="0" cy="3600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359260" y="2832124"/>
              <a:ext cx="0" cy="3600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807060" y="2832124"/>
              <a:ext cx="0" cy="3600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254860" y="2832124"/>
              <a:ext cx="0" cy="3600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702660" y="2832124"/>
              <a:ext cx="0" cy="3600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150460" y="2832124"/>
              <a:ext cx="0" cy="3600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598260" y="2832124"/>
              <a:ext cx="0" cy="3600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2046060" y="2832124"/>
              <a:ext cx="0" cy="3600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493860" y="2832124"/>
              <a:ext cx="0" cy="3600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4941660" y="2832124"/>
              <a:ext cx="0" cy="3600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6389460" y="2832124"/>
              <a:ext cx="0" cy="36000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2258477" y="4720335"/>
            <a:ext cx="10935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0,1</a:t>
            </a:r>
            <a:endParaRPr lang="en-GB" sz="7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118780" y="2113924"/>
                <a:ext cx="1107996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780" y="2113924"/>
                <a:ext cx="1107996" cy="16535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919743" y="2109288"/>
                <a:ext cx="1107996" cy="1648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en-US" sz="5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GB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743" y="2109288"/>
                <a:ext cx="1107996" cy="16480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619238" y="800100"/>
            <a:ext cx="1066800" cy="1066800"/>
            <a:chOff x="486300" y="452437"/>
            <a:chExt cx="1066800" cy="1066800"/>
          </a:xfrm>
        </p:grpSpPr>
        <p:sp>
          <p:nvSpPr>
            <p:cNvPr id="55" name="Oval 54"/>
            <p:cNvSpPr/>
            <p:nvPr/>
          </p:nvSpPr>
          <p:spPr>
            <a:xfrm>
              <a:off x="486300" y="452437"/>
              <a:ext cx="1066800" cy="1066800"/>
            </a:xfrm>
            <a:prstGeom prst="ellipse">
              <a:avLst/>
            </a:prstGeom>
            <a:solidFill>
              <a:srgbClr val="E97F93"/>
            </a:solidFill>
            <a:ln>
              <a:solidFill>
                <a:srgbClr val="E97F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568960" y="535940"/>
              <a:ext cx="914400" cy="9144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18"/>
            <p:cNvSpPr txBox="1"/>
            <p:nvPr/>
          </p:nvSpPr>
          <p:spPr>
            <a:xfrm>
              <a:off x="819895" y="681119"/>
              <a:ext cx="404447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514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chemeClr val="bg1"/>
                  </a:solidFill>
                  <a:latin typeface="Cambria Bold"/>
                </a:rPr>
                <a:t>1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795591" y="903106"/>
            <a:ext cx="15806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vạch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tia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713202" y="4720335"/>
            <a:ext cx="10935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0,2</a:t>
            </a:r>
            <a:endParaRPr lang="en-GB" sz="7200" dirty="0"/>
          </a:p>
        </p:txBody>
      </p:sp>
      <p:sp>
        <p:nvSpPr>
          <p:cNvPr id="60" name="Rectangle 59"/>
          <p:cNvSpPr/>
          <p:nvPr/>
        </p:nvSpPr>
        <p:spPr>
          <a:xfrm>
            <a:off x="5210433" y="4720335"/>
            <a:ext cx="10935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0,3</a:t>
            </a:r>
            <a:endParaRPr lang="en-GB" sz="7200" dirty="0"/>
          </a:p>
        </p:txBody>
      </p:sp>
      <p:sp>
        <p:nvSpPr>
          <p:cNvPr id="61" name="Rectangle 60"/>
          <p:cNvSpPr/>
          <p:nvPr/>
        </p:nvSpPr>
        <p:spPr>
          <a:xfrm>
            <a:off x="6745854" y="4720335"/>
            <a:ext cx="10935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</a:t>
            </a:r>
            <a:endParaRPr lang="en-GB" sz="7200" dirty="0">
              <a:solidFill>
                <a:srgbClr val="FF0066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138152" y="4720335"/>
            <a:ext cx="10935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</a:t>
            </a:r>
            <a:endParaRPr lang="en-GB" sz="7200" dirty="0">
              <a:solidFill>
                <a:srgbClr val="FF0066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585952" y="4720335"/>
            <a:ext cx="10935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</a:t>
            </a:r>
            <a:endParaRPr lang="en-GB" sz="7200" dirty="0">
              <a:solidFill>
                <a:srgbClr val="FF0066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957552" y="4720335"/>
            <a:ext cx="10935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</a:t>
            </a:r>
            <a:endParaRPr lang="en-GB" sz="7200" dirty="0">
              <a:solidFill>
                <a:srgbClr val="FF0066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449433" y="4720335"/>
            <a:ext cx="10935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lang="en-GB" sz="7200" dirty="0"/>
          </a:p>
        </p:txBody>
      </p:sp>
      <p:sp>
        <p:nvSpPr>
          <p:cNvPr id="66" name="Rectangle 65"/>
          <p:cNvSpPr/>
          <p:nvPr/>
        </p:nvSpPr>
        <p:spPr>
          <a:xfrm>
            <a:off x="13897233" y="4720335"/>
            <a:ext cx="10935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0,9</a:t>
            </a:r>
            <a:endParaRPr lang="en-GB" sz="7200" dirty="0"/>
          </a:p>
        </p:txBody>
      </p:sp>
      <p:sp>
        <p:nvSpPr>
          <p:cNvPr id="67" name="Rectangle 66"/>
          <p:cNvSpPr/>
          <p:nvPr/>
        </p:nvSpPr>
        <p:spPr>
          <a:xfrm>
            <a:off x="15566018" y="4720335"/>
            <a:ext cx="567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GB" sz="7200" dirty="0"/>
          </a:p>
        </p:txBody>
      </p:sp>
      <p:sp>
        <p:nvSpPr>
          <p:cNvPr id="68" name="Rectangle 67"/>
          <p:cNvSpPr/>
          <p:nvPr/>
        </p:nvSpPr>
        <p:spPr>
          <a:xfrm>
            <a:off x="1143655" y="4720335"/>
            <a:ext cx="567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GB" sz="72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8185662" y="4724377"/>
            <a:ext cx="900000" cy="902582"/>
            <a:chOff x="6912196" y="5479186"/>
            <a:chExt cx="1080000" cy="1083099"/>
          </a:xfrm>
        </p:grpSpPr>
        <p:sp>
          <p:nvSpPr>
            <p:cNvPr id="70" name="Rounded Rectangle 69"/>
            <p:cNvSpPr/>
            <p:nvPr/>
          </p:nvSpPr>
          <p:spPr>
            <a:xfrm>
              <a:off x="6912196" y="5482285"/>
              <a:ext cx="1080000" cy="1080000"/>
            </a:xfrm>
            <a:prstGeom prst="roundRect">
              <a:avLst/>
            </a:prstGeom>
            <a:solidFill>
              <a:schemeClr val="bg1"/>
            </a:solidFill>
            <a:ln w="666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175738" y="5479186"/>
              <a:ext cx="47641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7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690432" y="4725808"/>
            <a:ext cx="900000" cy="902582"/>
            <a:chOff x="6912196" y="5479186"/>
            <a:chExt cx="1080000" cy="1083099"/>
          </a:xfrm>
        </p:grpSpPr>
        <p:sp>
          <p:nvSpPr>
            <p:cNvPr id="73" name="Rounded Rectangle 72"/>
            <p:cNvSpPr/>
            <p:nvPr/>
          </p:nvSpPr>
          <p:spPr>
            <a:xfrm>
              <a:off x="6912196" y="5482285"/>
              <a:ext cx="1080000" cy="1080000"/>
            </a:xfrm>
            <a:prstGeom prst="roundRect">
              <a:avLst/>
            </a:prstGeom>
            <a:solidFill>
              <a:schemeClr val="bg1"/>
            </a:solidFill>
            <a:ln w="666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175738" y="5479186"/>
              <a:ext cx="47641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7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195202" y="4727239"/>
            <a:ext cx="900000" cy="902582"/>
            <a:chOff x="6912196" y="5479186"/>
            <a:chExt cx="1080000" cy="1083099"/>
          </a:xfrm>
        </p:grpSpPr>
        <p:sp>
          <p:nvSpPr>
            <p:cNvPr id="76" name="Rounded Rectangle 75"/>
            <p:cNvSpPr/>
            <p:nvPr/>
          </p:nvSpPr>
          <p:spPr>
            <a:xfrm>
              <a:off x="6912196" y="5482285"/>
              <a:ext cx="1080000" cy="1080000"/>
            </a:xfrm>
            <a:prstGeom prst="roundRect">
              <a:avLst/>
            </a:prstGeom>
            <a:solidFill>
              <a:schemeClr val="bg1"/>
            </a:solidFill>
            <a:ln w="666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175738" y="5479186"/>
              <a:ext cx="47641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7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58229" y="5834287"/>
            <a:ext cx="9717866" cy="4029805"/>
            <a:chOff x="4285067" y="3128597"/>
            <a:chExt cx="9717866" cy="40298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85067" y="3128597"/>
              <a:ext cx="9717866" cy="4029805"/>
            </a:xfrm>
            <a:prstGeom prst="rect">
              <a:avLst/>
            </a:prstGeom>
          </p:spPr>
        </p:pic>
        <p:sp>
          <p:nvSpPr>
            <p:cNvPr id="82" name="TextBox 18"/>
            <p:cNvSpPr txBox="1"/>
            <p:nvPr/>
          </p:nvSpPr>
          <p:spPr>
            <a:xfrm>
              <a:off x="4655092" y="5528188"/>
              <a:ext cx="9242346" cy="1354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sz="4400" b="1" dirty="0" err="1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GB" sz="4400" b="1" dirty="0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GB" sz="4400" b="1" dirty="0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</a:t>
              </a:r>
              <a:r>
                <a:rPr lang="en-GB" sz="4400" b="1" dirty="0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GB" sz="4400" b="1" dirty="0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chia </a:t>
              </a:r>
              <a:r>
                <a:rPr lang="en-GB" sz="4400" b="1" dirty="0" err="1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4400" b="1" dirty="0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GB" sz="4400" b="1" dirty="0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GB" sz="4400" b="1" dirty="0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4400" b="1" dirty="0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GB" sz="4400" b="1" dirty="0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GB" sz="4400" b="1" dirty="0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b="1" dirty="0" err="1">
                  <a:ln>
                    <a:solidFill>
                      <a:schemeClr val="tx1"/>
                    </a:solidFill>
                  </a:ln>
                  <a:solidFill>
                    <a:srgbClr val="9A340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bàn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rgbClr val="9A340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9571" y="6165885"/>
            <a:ext cx="8212024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2" grpId="0"/>
      <p:bldP spid="28" grpId="0"/>
      <p:bldP spid="29" grpId="0"/>
      <p:bldP spid="50" grpId="0"/>
      <p:bldP spid="52" grpId="0"/>
      <p:bldP spid="53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1898" y="984260"/>
            <a:ext cx="1066800" cy="1066800"/>
            <a:chOff x="486300" y="452437"/>
            <a:chExt cx="1066800" cy="1066800"/>
          </a:xfrm>
        </p:grpSpPr>
        <p:sp>
          <p:nvSpPr>
            <p:cNvPr id="3" name="Oval 2"/>
            <p:cNvSpPr/>
            <p:nvPr/>
          </p:nvSpPr>
          <p:spPr>
            <a:xfrm>
              <a:off x="486300" y="452437"/>
              <a:ext cx="1066800" cy="1066800"/>
            </a:xfrm>
            <a:prstGeom prst="ellipse">
              <a:avLst/>
            </a:prstGeom>
            <a:solidFill>
              <a:srgbClr val="E97F93"/>
            </a:solidFill>
            <a:ln>
              <a:solidFill>
                <a:srgbClr val="E97F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568960" y="535940"/>
              <a:ext cx="914400" cy="9144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18"/>
            <p:cNvSpPr txBox="1"/>
            <p:nvPr/>
          </p:nvSpPr>
          <p:spPr>
            <a:xfrm>
              <a:off x="819895" y="681119"/>
              <a:ext cx="404447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514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chemeClr val="bg1"/>
                  </a:solidFill>
                  <a:latin typeface="Cambria Bold"/>
                </a:rPr>
                <a:t>1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68698" y="1102162"/>
            <a:ext cx="15806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0,4; 0,5; 0,04; 0,05 (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28900" y="2460535"/>
            <a:ext cx="14365293" cy="2804192"/>
            <a:chOff x="4079640" y="4244308"/>
            <a:chExt cx="14365293" cy="2804192"/>
          </a:xfrm>
        </p:grpSpPr>
        <p:sp>
          <p:nvSpPr>
            <p:cNvPr id="14" name="Freeform 20"/>
            <p:cNvSpPr/>
            <p:nvPr/>
          </p:nvSpPr>
          <p:spPr>
            <a:xfrm>
              <a:off x="4079640" y="4244308"/>
              <a:ext cx="13335000" cy="280419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6E4F8"/>
            </a:solidFill>
            <a:ln w="38100" cap="sq">
              <a:noFill/>
              <a:prstDash val="lgDash"/>
              <a:miter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501680" y="4700329"/>
              <a:ext cx="124909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Mẫu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: 0,4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đọc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là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không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phẩy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bốn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54013" y="5531326"/>
              <a:ext cx="124909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0,04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đọc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là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không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phẩy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không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 </a:t>
              </a:r>
              <a:r>
                <a:rPr lang="en-US" sz="4800" dirty="0" err="1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bốn</a:t>
              </a:r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38400" y="5394136"/>
            <a:ext cx="16252478" cy="4115157"/>
            <a:chOff x="2362200" y="5324261"/>
            <a:chExt cx="16252478" cy="4115157"/>
          </a:xfrm>
        </p:grpSpPr>
        <p:grpSp>
          <p:nvGrpSpPr>
            <p:cNvPr id="8" name="Group 7"/>
            <p:cNvGrpSpPr/>
            <p:nvPr/>
          </p:nvGrpSpPr>
          <p:grpSpPr>
            <a:xfrm>
              <a:off x="5410200" y="7013575"/>
              <a:ext cx="13204478" cy="2197773"/>
              <a:chOff x="5656459" y="4914359"/>
              <a:chExt cx="13204478" cy="2197773"/>
            </a:xfrm>
          </p:grpSpPr>
          <p:sp>
            <p:nvSpPr>
              <p:cNvPr id="9" name="Freeform 20"/>
              <p:cNvSpPr/>
              <p:nvPr/>
            </p:nvSpPr>
            <p:spPr>
              <a:xfrm>
                <a:off x="5656459" y="4914359"/>
                <a:ext cx="10393827" cy="219777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E9090"/>
              </a:solidFill>
              <a:ln w="38100" cap="sq">
                <a:noFill/>
                <a:prstDash val="lgDash"/>
                <a:miter/>
              </a:ln>
            </p:spPr>
          </p:sp>
          <p:sp>
            <p:nvSpPr>
              <p:cNvPr id="10" name="Rectangle 9"/>
              <p:cNvSpPr/>
              <p:nvPr/>
            </p:nvSpPr>
            <p:spPr>
              <a:xfrm>
                <a:off x="6370017" y="5185087"/>
                <a:ext cx="124909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0,5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đọc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là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không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phẩy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năm</a:t>
                </a:r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370017" y="6023287"/>
                <a:ext cx="124909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0,05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đọc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là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không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phẩu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không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năm</a:t>
                </a:r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200" y="5324261"/>
              <a:ext cx="3761558" cy="411515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96" y="4361872"/>
            <a:ext cx="5331460" cy="535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01898" y="984260"/>
            <a:ext cx="1066800" cy="1066800"/>
            <a:chOff x="486300" y="452437"/>
            <a:chExt cx="1066800" cy="1066800"/>
          </a:xfrm>
        </p:grpSpPr>
        <p:sp>
          <p:nvSpPr>
            <p:cNvPr id="4" name="Oval 3"/>
            <p:cNvSpPr/>
            <p:nvPr/>
          </p:nvSpPr>
          <p:spPr>
            <a:xfrm>
              <a:off x="486300" y="452437"/>
              <a:ext cx="1066800" cy="1066800"/>
            </a:xfrm>
            <a:prstGeom prst="ellipse">
              <a:avLst/>
            </a:prstGeom>
            <a:solidFill>
              <a:srgbClr val="E97F93"/>
            </a:solidFill>
            <a:ln>
              <a:solidFill>
                <a:srgbClr val="E97F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568960" y="535940"/>
              <a:ext cx="914400" cy="9144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18"/>
            <p:cNvSpPr txBox="1"/>
            <p:nvPr/>
          </p:nvSpPr>
          <p:spPr>
            <a:xfrm>
              <a:off x="819895" y="681119"/>
              <a:ext cx="404447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514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chemeClr val="bg1"/>
                  </a:solidFill>
                  <a:latin typeface="Cambria Bold"/>
                </a:rPr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49893" y="1102161"/>
            <a:ext cx="135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sp>
        <p:nvSpPr>
          <p:cNvPr id="9" name="Freeform 20"/>
          <p:cNvSpPr/>
          <p:nvPr/>
        </p:nvSpPr>
        <p:spPr>
          <a:xfrm>
            <a:off x="1698958" y="2134563"/>
            <a:ext cx="15522242" cy="316133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B6E4F8"/>
          </a:solidFill>
          <a:ln w="38100" cap="sq">
            <a:noFill/>
            <a:prstDash val="lgDash"/>
            <a:miter/>
          </a:ln>
        </p:spPr>
      </p:sp>
      <p:sp>
        <p:nvSpPr>
          <p:cNvPr id="10" name="Rectangle 9"/>
          <p:cNvSpPr/>
          <p:nvPr/>
        </p:nvSpPr>
        <p:spPr>
          <a:xfrm>
            <a:off x="1946368" y="2362618"/>
            <a:ext cx="1785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Mẫu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46368" y="3497319"/>
                <a:ext cx="7072757" cy="1401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1 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</m:t>
                        </m:r>
                      </m:num>
                      <m:den>
                        <m:r>
                          <a:rPr lang="en-GB" sz="6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kg = 0,001 kg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368" y="3497319"/>
                <a:ext cx="7072757" cy="1401859"/>
              </a:xfrm>
              <a:prstGeom prst="rect">
                <a:avLst/>
              </a:prstGeom>
              <a:blipFill>
                <a:blip r:embed="rId2"/>
                <a:stretch>
                  <a:fillRect l="-3876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91504" y="2085938"/>
            <a:ext cx="135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54115" y="2355872"/>
            <a:ext cx="4132012" cy="907969"/>
            <a:chOff x="4831227" y="2400299"/>
            <a:chExt cx="4132012" cy="907969"/>
          </a:xfrm>
        </p:grpSpPr>
        <p:grpSp>
          <p:nvGrpSpPr>
            <p:cNvPr id="13" name="Group 12"/>
            <p:cNvGrpSpPr/>
            <p:nvPr/>
          </p:nvGrpSpPr>
          <p:grpSpPr>
            <a:xfrm>
              <a:off x="6705600" y="2400299"/>
              <a:ext cx="792000" cy="875501"/>
              <a:chOff x="6912196" y="5364994"/>
              <a:chExt cx="1080000" cy="1197291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912196" y="5482285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175738" y="5364994"/>
                <a:ext cx="47641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607737" y="2477271"/>
              <a:ext cx="1355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kg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31227" y="2462952"/>
              <a:ext cx="19386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4013" indent="-354013"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1 g = </a:t>
              </a:r>
              <a:endParaRPr lang="en-GB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552687" y="2432844"/>
            <a:ext cx="5644406" cy="885151"/>
            <a:chOff x="4831227" y="2423117"/>
            <a:chExt cx="4132012" cy="885151"/>
          </a:xfrm>
        </p:grpSpPr>
        <p:grpSp>
          <p:nvGrpSpPr>
            <p:cNvPr id="21" name="Group 20"/>
            <p:cNvGrpSpPr/>
            <p:nvPr/>
          </p:nvGrpSpPr>
          <p:grpSpPr>
            <a:xfrm>
              <a:off x="6984012" y="2423117"/>
              <a:ext cx="579787" cy="836649"/>
              <a:chOff x="7291871" y="5396195"/>
              <a:chExt cx="790621" cy="114415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7291871" y="5457253"/>
                <a:ext cx="790621" cy="10831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476880" y="5396195"/>
                <a:ext cx="47641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607737" y="2477271"/>
              <a:ext cx="1355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31227" y="2462952"/>
              <a:ext cx="219371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4013" indent="-354013"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148 ml = </a:t>
              </a:r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195865" y="3508053"/>
                <a:ext cx="7072757" cy="140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148 ml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148</m:t>
                        </m:r>
                      </m:num>
                      <m:den>
                        <m:r>
                          <a:rPr lang="en-GB" sz="6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</a:t>
                </a:r>
                <a:r>
                  <a:rPr lang="en-US" sz="4800" i="1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l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= 0,148 </a:t>
                </a:r>
                <a:r>
                  <a:rPr lang="en-US" sz="4800" i="1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l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865" y="3508053"/>
                <a:ext cx="7072757" cy="1403782"/>
              </a:xfrm>
              <a:prstGeom prst="rect">
                <a:avLst/>
              </a:prstGeom>
              <a:blipFill>
                <a:blip r:embed="rId3"/>
                <a:stretch>
                  <a:fillRect l="-3966" b="-3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3732296" y="5752135"/>
            <a:ext cx="4132012" cy="907969"/>
            <a:chOff x="4831227" y="2400299"/>
            <a:chExt cx="4132012" cy="907969"/>
          </a:xfrm>
        </p:grpSpPr>
        <p:grpSp>
          <p:nvGrpSpPr>
            <p:cNvPr id="28" name="Group 27"/>
            <p:cNvGrpSpPr/>
            <p:nvPr/>
          </p:nvGrpSpPr>
          <p:grpSpPr>
            <a:xfrm>
              <a:off x="6705600" y="2400299"/>
              <a:ext cx="792000" cy="875501"/>
              <a:chOff x="6912196" y="5364994"/>
              <a:chExt cx="1080000" cy="1197291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6912196" y="5482285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175738" y="5364994"/>
                <a:ext cx="47641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7607737" y="2477271"/>
              <a:ext cx="1355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31227" y="2462952"/>
              <a:ext cx="189859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1 kg = </a:t>
              </a:r>
              <a:endParaRPr lang="en-GB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052203" y="5719667"/>
            <a:ext cx="4648603" cy="907969"/>
            <a:chOff x="4314636" y="2400299"/>
            <a:chExt cx="4648603" cy="907969"/>
          </a:xfrm>
        </p:grpSpPr>
        <p:grpSp>
          <p:nvGrpSpPr>
            <p:cNvPr id="34" name="Group 33"/>
            <p:cNvGrpSpPr/>
            <p:nvPr/>
          </p:nvGrpSpPr>
          <p:grpSpPr>
            <a:xfrm>
              <a:off x="6705600" y="2400299"/>
              <a:ext cx="792000" cy="875501"/>
              <a:chOff x="6912196" y="5364994"/>
              <a:chExt cx="1080000" cy="1197291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6912196" y="5482285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175738" y="5364994"/>
                <a:ext cx="47641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7607737" y="2477271"/>
              <a:ext cx="1355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km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314636" y="2464153"/>
              <a:ext cx="233589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564 m= </a:t>
              </a:r>
              <a:endParaRPr lang="en-GB" dirty="0"/>
            </a:p>
          </p:txBody>
        </p:sp>
      </p:grpSp>
      <p:sp>
        <p:nvSpPr>
          <p:cNvPr id="39" name="Freeform 20"/>
          <p:cNvSpPr/>
          <p:nvPr/>
        </p:nvSpPr>
        <p:spPr>
          <a:xfrm>
            <a:off x="1698958" y="6851074"/>
            <a:ext cx="15522242" cy="154657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B6E4F8"/>
          </a:solidFill>
          <a:ln w="38100" cap="sq">
            <a:noFill/>
            <a:prstDash val="lgDash"/>
            <a:miter/>
          </a:ln>
        </p:spPr>
      </p:sp>
      <p:sp>
        <p:nvSpPr>
          <p:cNvPr id="40" name="Rectangle 39"/>
          <p:cNvSpPr/>
          <p:nvPr/>
        </p:nvSpPr>
        <p:spPr>
          <a:xfrm>
            <a:off x="1946368" y="7212453"/>
            <a:ext cx="1785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Mẫu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KG Primary Penmanship"/>
                <a:sym typeface="KG Primary Penmanship"/>
              </a:rPr>
              <a:t>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91504" y="6935773"/>
            <a:ext cx="135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445660" y="6899484"/>
                <a:ext cx="11444159" cy="14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2,3 km 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3</m:t>
                        </m:r>
                      </m:num>
                      <m:den>
                        <m:r>
                          <a:rPr lang="en-GB" sz="6000" i="1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</m:t>
                        </m:r>
                        <m:r>
                          <a:rPr lang="en-GB" sz="6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km = 2 km 300 m = 2 300 m. </a:t>
                </a:r>
                <a:endParaRPr lang="en-GB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660" y="6899484"/>
                <a:ext cx="11444159" cy="1403782"/>
              </a:xfrm>
              <a:prstGeom prst="rect">
                <a:avLst/>
              </a:prstGeom>
              <a:blipFill>
                <a:blip r:embed="rId4"/>
                <a:stretch>
                  <a:fillRect l="-2396" r="-1438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593907" y="8686024"/>
            <a:ext cx="4281995" cy="907969"/>
            <a:chOff x="4681244" y="2400299"/>
            <a:chExt cx="4281995" cy="907969"/>
          </a:xfrm>
        </p:grpSpPr>
        <p:grpSp>
          <p:nvGrpSpPr>
            <p:cNvPr id="49" name="Group 48"/>
            <p:cNvGrpSpPr/>
            <p:nvPr/>
          </p:nvGrpSpPr>
          <p:grpSpPr>
            <a:xfrm>
              <a:off x="6705600" y="2400299"/>
              <a:ext cx="792000" cy="875501"/>
              <a:chOff x="6912196" y="5364994"/>
              <a:chExt cx="1080000" cy="1197291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6912196" y="5482285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175738" y="5364994"/>
                <a:ext cx="47641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7607737" y="2477271"/>
              <a:ext cx="1355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mm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681244" y="2462952"/>
              <a:ext cx="212109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3,2 m= </a:t>
              </a:r>
              <a:endParaRPr lang="en-GB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063797" y="8653556"/>
            <a:ext cx="4648603" cy="907969"/>
            <a:chOff x="4314636" y="2400299"/>
            <a:chExt cx="4648603" cy="907969"/>
          </a:xfrm>
        </p:grpSpPr>
        <p:grpSp>
          <p:nvGrpSpPr>
            <p:cNvPr id="55" name="Group 54"/>
            <p:cNvGrpSpPr/>
            <p:nvPr/>
          </p:nvGrpSpPr>
          <p:grpSpPr>
            <a:xfrm>
              <a:off x="6705600" y="2400299"/>
              <a:ext cx="792000" cy="875501"/>
              <a:chOff x="6912196" y="5364994"/>
              <a:chExt cx="1080000" cy="1197291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6912196" y="5482285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175738" y="5364994"/>
                <a:ext cx="47641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7607737" y="2477271"/>
              <a:ext cx="1355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314636" y="2464153"/>
              <a:ext cx="22304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4,5 kg =</a:t>
              </a:r>
              <a:endParaRPr lang="en-GB" dirty="0"/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891" y="4010525"/>
            <a:ext cx="3080908" cy="63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9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26" grpId="0"/>
      <p:bldP spid="40" grpId="0"/>
      <p:bldP spid="41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594808" y="1273633"/>
                <a:ext cx="7909815" cy="1401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1 kg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</m:t>
                        </m:r>
                      </m:num>
                      <m:den>
                        <m:r>
                          <a:rPr lang="en-GB" sz="6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tấn = 0,001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tấn</a:t>
                </a:r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808" y="1273633"/>
                <a:ext cx="7909815" cy="1401859"/>
              </a:xfrm>
              <a:prstGeom prst="rect">
                <a:avLst/>
              </a:prstGeom>
              <a:blipFill>
                <a:blip r:embed="rId2"/>
                <a:stretch>
                  <a:fillRect l="-3547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36695" y="5191117"/>
                <a:ext cx="7933292" cy="1416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564 m=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</m:ctrlPr>
                      </m:fPr>
                      <m:num>
                        <m:r>
                          <a:rPr lang="en-GB" sz="6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564</m:t>
                        </m:r>
                      </m:num>
                      <m:den>
                        <m:r>
                          <a:rPr lang="en-GB" sz="60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KG Primary Penmanship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 km = 0,564 km</a:t>
                </a:r>
                <a:endParaRPr lang="en-US" sz="4800" i="1" dirty="0"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695" y="5191117"/>
                <a:ext cx="7933292" cy="1416926"/>
              </a:xfrm>
              <a:prstGeom prst="rect">
                <a:avLst/>
              </a:prstGeom>
              <a:blipFill>
                <a:blip r:embed="rId3"/>
                <a:stretch>
                  <a:fillRect l="-3456" r="-998" b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788910" y="1587062"/>
            <a:ext cx="4434704" cy="907969"/>
            <a:chOff x="4528535" y="2400299"/>
            <a:chExt cx="4434704" cy="907969"/>
          </a:xfrm>
        </p:grpSpPr>
        <p:grpSp>
          <p:nvGrpSpPr>
            <p:cNvPr id="5" name="Group 4"/>
            <p:cNvGrpSpPr/>
            <p:nvPr/>
          </p:nvGrpSpPr>
          <p:grpSpPr>
            <a:xfrm>
              <a:off x="6705600" y="2400299"/>
              <a:ext cx="792000" cy="875501"/>
              <a:chOff x="6912196" y="5364994"/>
              <a:chExt cx="1080000" cy="1197291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912196" y="5482285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175738" y="5364994"/>
                <a:ext cx="47641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607737" y="2477271"/>
              <a:ext cx="1355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28535" y="2462952"/>
              <a:ext cx="225638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4013" indent="-354013"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1 kg = </a:t>
              </a:r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88910" y="5380626"/>
            <a:ext cx="4812290" cy="907969"/>
            <a:chOff x="4150949" y="2400299"/>
            <a:chExt cx="4812290" cy="907969"/>
          </a:xfrm>
        </p:grpSpPr>
        <p:grpSp>
          <p:nvGrpSpPr>
            <p:cNvPr id="11" name="Group 10"/>
            <p:cNvGrpSpPr/>
            <p:nvPr/>
          </p:nvGrpSpPr>
          <p:grpSpPr>
            <a:xfrm>
              <a:off x="6705600" y="2400299"/>
              <a:ext cx="792000" cy="875501"/>
              <a:chOff x="6912196" y="5364994"/>
              <a:chExt cx="1080000" cy="1197291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912196" y="5482285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  <a:ln w="666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175738" y="5364994"/>
                <a:ext cx="47641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5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607737" y="2477271"/>
              <a:ext cx="1355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km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50949" y="2464153"/>
              <a:ext cx="269368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4013" indent="-354013">
                <a:buFont typeface="Arial" panose="020B0604020202020204" pitchFamily="34" charset="0"/>
                <a:buChar char="•"/>
              </a:pPr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564 m= </a:t>
              </a:r>
              <a:endParaRPr lang="en-GB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30" y="1974563"/>
            <a:ext cx="4048095" cy="82303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57936" y="1093650"/>
            <a:ext cx="135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458878" y="7317786"/>
            <a:ext cx="6095999" cy="848111"/>
            <a:chOff x="4756248" y="2384937"/>
            <a:chExt cx="4231915" cy="848111"/>
          </a:xfrm>
        </p:grpSpPr>
        <p:sp>
          <p:nvSpPr>
            <p:cNvPr id="19" name="Rectangle 18"/>
            <p:cNvSpPr/>
            <p:nvPr/>
          </p:nvSpPr>
          <p:spPr>
            <a:xfrm>
              <a:off x="6445606" y="2402051"/>
              <a:ext cx="116423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0,564</a:t>
              </a:r>
              <a:endParaRPr lang="en-GB" sz="6600" dirty="0">
                <a:solidFill>
                  <a:srgbClr val="FF0066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32661" y="2385417"/>
              <a:ext cx="1355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km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6248" y="2384937"/>
              <a:ext cx="171619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KG Primary Penmanship"/>
                  <a:sym typeface="KG Primary Penmanship"/>
                </a:rPr>
                <a:t>564 m = </a:t>
              </a:r>
              <a:endParaRPr lang="en-GB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28788" y="3314679"/>
            <a:ext cx="5957828" cy="1487962"/>
            <a:chOff x="9709469" y="2247900"/>
            <a:chExt cx="5957828" cy="1487962"/>
          </a:xfrm>
        </p:grpSpPr>
        <p:grpSp>
          <p:nvGrpSpPr>
            <p:cNvPr id="23" name="Group 22"/>
            <p:cNvGrpSpPr/>
            <p:nvPr/>
          </p:nvGrpSpPr>
          <p:grpSpPr>
            <a:xfrm>
              <a:off x="10125703" y="2541128"/>
              <a:ext cx="5541594" cy="830997"/>
              <a:chOff x="5095441" y="2594762"/>
              <a:chExt cx="3847040" cy="830997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366132" y="2594762"/>
                <a:ext cx="116423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800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0,001</a:t>
                </a:r>
                <a:endParaRPr lang="en-GB" sz="6600" dirty="0">
                  <a:solidFill>
                    <a:srgbClr val="FF0066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586979" y="2594762"/>
                <a:ext cx="13555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095441" y="2594762"/>
                <a:ext cx="189859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KG Primary Penmanship"/>
                    <a:sym typeface="KG Primary Penmanship"/>
                  </a:rPr>
                  <a:t>1 kg = </a:t>
                </a:r>
                <a:endParaRPr lang="en-GB" dirty="0"/>
              </a:p>
            </p:txBody>
          </p:sp>
        </p:grpSp>
        <p:sp>
          <p:nvSpPr>
            <p:cNvPr id="24" name="Freeform 20"/>
            <p:cNvSpPr/>
            <p:nvPr/>
          </p:nvSpPr>
          <p:spPr>
            <a:xfrm>
              <a:off x="9709469" y="2247900"/>
              <a:ext cx="5839612" cy="148796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noFill/>
            <a:ln w="38100" cap="sq">
              <a:solidFill>
                <a:srgbClr val="FF3399"/>
              </a:solidFill>
              <a:prstDash val="sysDash"/>
              <a:miter/>
            </a:ln>
          </p:spPr>
        </p:sp>
      </p:grpSp>
      <p:sp>
        <p:nvSpPr>
          <p:cNvPr id="28" name="Freeform 20"/>
          <p:cNvSpPr/>
          <p:nvPr/>
        </p:nvSpPr>
        <p:spPr>
          <a:xfrm>
            <a:off x="8118522" y="7060867"/>
            <a:ext cx="5749878" cy="143213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noFill/>
          <a:ln w="38100" cap="sq">
            <a:solidFill>
              <a:srgbClr val="FF3399"/>
            </a:solidFill>
            <a:prstDash val="sysDash"/>
            <a:miter/>
          </a:ln>
        </p:spPr>
      </p:sp>
    </p:spTree>
    <p:extLst>
      <p:ext uri="{BB962C8B-B14F-4D97-AF65-F5344CB8AC3E}">
        <p14:creationId xmlns:p14="http://schemas.microsoft.com/office/powerpoint/2010/main" val="258177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433</Words>
  <Application>Microsoft Office PowerPoint</Application>
  <PresentationFormat>Custom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KG Primary Penmanship</vt:lpstr>
      <vt:lpstr>SVN-Newton</vt:lpstr>
      <vt:lpstr>Calibri Light</vt:lpstr>
      <vt:lpstr>Calibri</vt:lpstr>
      <vt:lpstr>Cambria</vt:lpstr>
      <vt:lpstr>Cambria Bold</vt:lpstr>
      <vt:lpstr>Cambria Math</vt:lpstr>
      <vt:lpstr>Arial</vt:lpstr>
      <vt:lpstr>Times New Roman</vt:lpstr>
      <vt:lpstr>Office Theme</vt:lpstr>
      <vt:lpstr>2_Office Theme</vt:lpstr>
      <vt:lpstr>3_Office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Khái niệm</dc:title>
  <dc:creator>WINDOWS</dc:creator>
  <cp:lastModifiedBy>MyPC</cp:lastModifiedBy>
  <cp:revision>50</cp:revision>
  <dcterms:created xsi:type="dcterms:W3CDTF">2006-08-16T00:00:00Z</dcterms:created>
  <dcterms:modified xsi:type="dcterms:W3CDTF">2025-01-02T06:33:02Z</dcterms:modified>
  <dc:identifier>DAGJgb-NM58</dc:identifier>
</cp:coreProperties>
</file>