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2" r:id="rId3"/>
    <p:sldId id="277" r:id="rId4"/>
    <p:sldId id="278" r:id="rId5"/>
    <p:sldId id="279" r:id="rId6"/>
    <p:sldId id="280" r:id="rId7"/>
    <p:sldId id="263" r:id="rId8"/>
    <p:sldId id="265" r:id="rId9"/>
    <p:sldId id="267" r:id="rId10"/>
    <p:sldId id="269" r:id="rId11"/>
    <p:sldId id="270" r:id="rId12"/>
    <p:sldId id="271" r:id="rId13"/>
    <p:sldId id="297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D7EB"/>
    <a:srgbClr val="50A13B"/>
    <a:srgbClr val="CBD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AA54B-9B87-4F4A-9BDE-28C7D2AB3B98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AEC7-AFB6-4A89-B324-54AF12C4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BB624-9233-68D7-3D4B-441ED844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3697449-ADC1-1C6D-340D-873FDFF0827D}"/>
              </a:ext>
            </a:extLst>
          </p:cNvPr>
          <p:cNvSpPr/>
          <p:nvPr userDrawn="1"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0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6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75FA692-1206-1302-122F-94AB3669F5C5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D42765-1E01-7F44-C6C5-8D9C76F523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9804099" y="19010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88" y="-103657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874544" y="556491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33" y="1122492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" y="2752757"/>
            <a:ext cx="819207" cy="13228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103657"/>
            <a:ext cx="1523956" cy="1678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49F248-7D05-ED9B-679C-57875F3C437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494614">
            <a:off x="8112454" y="5687344"/>
            <a:ext cx="485915" cy="515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C02F7-3087-D6D5-0F25-FD50D6F67EA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21155087">
            <a:off x="11266434" y="5660661"/>
            <a:ext cx="485915" cy="51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E16B9-52C5-ECC4-230C-9F129EB984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8219" y="287267"/>
            <a:ext cx="2517866" cy="1670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AD614-C112-7402-950B-FB6007B0A7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1999" y="335066"/>
            <a:ext cx="9083827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/>
              <p:nvPr/>
            </p:nvSpPr>
            <p:spPr>
              <a:xfrm>
                <a:off x="1003177" y="1005261"/>
                <a:ext cx="10241042" cy="5627887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lần thứ nhất bán được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120×</a:t>
                </a:r>
                <a:r>
                  <a:rPr lang="vi-VN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15(quả)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còn lại sau lần bán thứ nhất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120 – 15 = 105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lần thứ hai bán được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105×</a:t>
                </a:r>
                <a:r>
                  <a:rPr lang="vi-VN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=30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lần cô Ba bán được số quả trứng là: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 + 30 = 45 (quả)</a:t>
                </a:r>
              </a:p>
              <a:p>
                <a:pPr algn="ctr"/>
                <a:r>
                  <a:rPr lang="vi-VN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45 quả trứng</a:t>
                </a:r>
                <a:endParaRPr lang="en-US" sz="48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77" y="1005261"/>
                <a:ext cx="10241042" cy="5627887"/>
              </a:xfrm>
              <a:prstGeom prst="rect">
                <a:avLst/>
              </a:prstGeom>
              <a:blipFill>
                <a:blip r:embed="rId2"/>
                <a:stretch>
                  <a:fillRect t="-1733" b="-1625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D70EA1-C0BE-6A6C-B992-2853D5F3A99C}"/>
              </a:ext>
            </a:extLst>
          </p:cNvPr>
          <p:cNvSpPr txBox="1"/>
          <p:nvPr/>
        </p:nvSpPr>
        <p:spPr>
          <a:xfrm>
            <a:off x="3915414" y="453140"/>
            <a:ext cx="403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200" b="1" i="1" u="sng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382388" y="478819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61FA6-1398-3EEC-AEA2-A77AFD872451}"/>
              </a:ext>
            </a:extLst>
          </p:cNvPr>
          <p:cNvGrpSpPr/>
          <p:nvPr/>
        </p:nvGrpSpPr>
        <p:grpSpPr>
          <a:xfrm>
            <a:off x="750008" y="1626905"/>
            <a:ext cx="7002076" cy="1359877"/>
            <a:chOff x="336570" y="1651902"/>
            <a:chExt cx="7002076" cy="13598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C51452D-BF3A-24FC-D331-280F9EAEF86C}"/>
                </a:ext>
              </a:extLst>
            </p:cNvPr>
            <p:cNvSpPr/>
            <p:nvPr/>
          </p:nvSpPr>
          <p:spPr>
            <a:xfrm>
              <a:off x="336570" y="1651902"/>
              <a:ext cx="7002076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E735C-6E58-4F06-A994-2845AED4408B}"/>
                </a:ext>
              </a:extLst>
            </p:cNvPr>
            <p:cNvSpPr txBox="1"/>
            <p:nvPr/>
          </p:nvSpPr>
          <p:spPr>
            <a:xfrm>
              <a:off x="488071" y="1951803"/>
              <a:ext cx="68505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524 × 63 + 524 × 37 - 2 400 </a:t>
              </a:r>
              <a:endParaRPr lang="en-US" sz="3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3319EA-0FE0-DDE8-1B79-A940CF2B4CA7}"/>
              </a:ext>
            </a:extLst>
          </p:cNvPr>
          <p:cNvGrpSpPr/>
          <p:nvPr/>
        </p:nvGrpSpPr>
        <p:grpSpPr>
          <a:xfrm>
            <a:off x="695759" y="3488537"/>
            <a:ext cx="5240484" cy="1359877"/>
            <a:chOff x="336570" y="1651902"/>
            <a:chExt cx="7002076" cy="135987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AF3776-A8FF-602F-07AB-70805FE87B9C}"/>
                </a:ext>
              </a:extLst>
            </p:cNvPr>
            <p:cNvSpPr/>
            <p:nvPr/>
          </p:nvSpPr>
          <p:spPr>
            <a:xfrm>
              <a:off x="336570" y="1651902"/>
              <a:ext cx="7002076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D6638E-ECDC-88D0-EE03-DD018D9F85AB}"/>
                    </a:ext>
                  </a:extLst>
                </p:cNvPr>
                <p:cNvSpPr txBox="1"/>
                <p:nvPr/>
              </p:nvSpPr>
              <p:spPr>
                <a:xfrm>
                  <a:off x="514461" y="1752226"/>
                  <a:ext cx="6699073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ED6638E-ECDC-88D0-EE03-DD018D9F8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61" y="1752226"/>
                  <a:ext cx="6699073" cy="1159228"/>
                </a:xfrm>
                <a:prstGeom prst="rect">
                  <a:avLst/>
                </a:prstGeom>
                <a:blipFill>
                  <a:blip r:embed="rId2"/>
                  <a:stretch>
                    <a:fillRect l="-3771" b="-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2034ED8E-2D50-FAFD-F75D-FACB3B25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58" y="3077015"/>
            <a:ext cx="5696399" cy="35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428A-31B5-FB9A-84D4-D5C2836FB5A5}"/>
              </a:ext>
            </a:extLst>
          </p:cNvPr>
          <p:cNvSpPr txBox="1"/>
          <p:nvPr/>
        </p:nvSpPr>
        <p:spPr>
          <a:xfrm>
            <a:off x="1711115" y="509361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533E0-1F0F-C4F1-C88A-B9D286D15161}"/>
              </a:ext>
            </a:extLst>
          </p:cNvPr>
          <p:cNvGrpSpPr/>
          <p:nvPr/>
        </p:nvGrpSpPr>
        <p:grpSpPr>
          <a:xfrm>
            <a:off x="1571104" y="1474390"/>
            <a:ext cx="7002076" cy="926123"/>
            <a:chOff x="336570" y="1832722"/>
            <a:chExt cx="7002076" cy="9261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B61568-D42B-360D-2B5A-8C714706BECA}"/>
                </a:ext>
              </a:extLst>
            </p:cNvPr>
            <p:cNvSpPr/>
            <p:nvPr/>
          </p:nvSpPr>
          <p:spPr>
            <a:xfrm>
              <a:off x="336570" y="1832722"/>
              <a:ext cx="7002076" cy="926123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F65539-FFD3-0BC8-C33B-C5319AB241CA}"/>
                </a:ext>
              </a:extLst>
            </p:cNvPr>
            <p:cNvSpPr txBox="1"/>
            <p:nvPr/>
          </p:nvSpPr>
          <p:spPr>
            <a:xfrm>
              <a:off x="488071" y="1951803"/>
              <a:ext cx="68505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524 × 63 + 524 × 37 - 2 400 </a:t>
              </a:r>
              <a:endParaRPr lang="en-US" sz="3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7E1423-685F-89E4-66C7-B82A18E3A254}"/>
              </a:ext>
            </a:extLst>
          </p:cNvPr>
          <p:cNvSpPr txBox="1"/>
          <p:nvPr/>
        </p:nvSpPr>
        <p:spPr>
          <a:xfrm>
            <a:off x="1965299" y="2270579"/>
            <a:ext cx="6213685" cy="3313599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524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× (63 + 37)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524 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× 100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52 4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00 – 2 400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50 000</a:t>
            </a:r>
          </a:p>
        </p:txBody>
      </p:sp>
      <p:pic>
        <p:nvPicPr>
          <p:cNvPr id="13" name="Picture 1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4018D02D-2AB1-4B0E-EDAE-F3E7FEB91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76" y="3634154"/>
            <a:ext cx="2662283" cy="27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4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428A-31B5-FB9A-84D4-D5C2836FB5A5}"/>
              </a:ext>
            </a:extLst>
          </p:cNvPr>
          <p:cNvSpPr txBox="1"/>
          <p:nvPr/>
        </p:nvSpPr>
        <p:spPr>
          <a:xfrm>
            <a:off x="1711115" y="509361"/>
            <a:ext cx="10241042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09FDA4-4FC2-EA38-105C-78CCF1B14617}"/>
              </a:ext>
            </a:extLst>
          </p:cNvPr>
          <p:cNvGrpSpPr/>
          <p:nvPr/>
        </p:nvGrpSpPr>
        <p:grpSpPr>
          <a:xfrm>
            <a:off x="1591152" y="1273822"/>
            <a:ext cx="4598634" cy="1359877"/>
            <a:chOff x="336570" y="1651902"/>
            <a:chExt cx="6520060" cy="1359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392C48D-4949-8292-1A76-2B33CC0B1839}"/>
                </a:ext>
              </a:extLst>
            </p:cNvPr>
            <p:cNvSpPr/>
            <p:nvPr/>
          </p:nvSpPr>
          <p:spPr>
            <a:xfrm>
              <a:off x="336570" y="1651902"/>
              <a:ext cx="6387089" cy="1359877"/>
            </a:xfrm>
            <a:prstGeom prst="roundRect">
              <a:avLst/>
            </a:prstGeom>
            <a:solidFill>
              <a:srgbClr val="EFD7EB"/>
            </a:solidFill>
            <a:ln>
              <a:solidFill>
                <a:srgbClr val="EFD7E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71E61-AB0E-074E-D5D6-EFDFE226B80A}"/>
                    </a:ext>
                  </a:extLst>
                </p:cNvPr>
                <p:cNvSpPr txBox="1"/>
                <p:nvPr/>
              </p:nvSpPr>
              <p:spPr>
                <a:xfrm>
                  <a:off x="514462" y="1752226"/>
                  <a:ext cx="6342168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×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71E61-AB0E-074E-D5D6-EFDFE226B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462" y="1752226"/>
                  <a:ext cx="6342168" cy="1159228"/>
                </a:xfrm>
                <a:prstGeom prst="rect">
                  <a:avLst/>
                </a:prstGeom>
                <a:blipFill>
                  <a:blip r:embed="rId2"/>
                  <a:stretch>
                    <a:fillRect l="-4229" b="-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E1423-685F-89E4-66C7-B82A18E3A254}"/>
                  </a:ext>
                </a:extLst>
              </p:cNvPr>
              <p:cNvSpPr txBox="1"/>
              <p:nvPr/>
            </p:nvSpPr>
            <p:spPr>
              <a:xfrm>
                <a:off x="6092183" y="908468"/>
                <a:ext cx="6213685" cy="4760086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× 1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sz="4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7E1423-685F-89E4-66C7-B82A18E3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83" y="908468"/>
                <a:ext cx="6213685" cy="4760086"/>
              </a:xfrm>
              <a:prstGeom prst="rect">
                <a:avLst/>
              </a:prstGeom>
              <a:blipFill>
                <a:blip r:embed="rId3"/>
                <a:stretch>
                  <a:fillRect l="-3431" b="-384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57FA22A5-4DAE-882A-2D89-72AAEC80A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" y="3634154"/>
            <a:ext cx="2662283" cy="27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4908D4-386C-EF64-BA31-C9F4032FD905}"/>
              </a:ext>
            </a:extLst>
          </p:cNvPr>
          <p:cNvGrpSpPr/>
          <p:nvPr/>
        </p:nvGrpSpPr>
        <p:grpSpPr>
          <a:xfrm>
            <a:off x="5005137" y="1487008"/>
            <a:ext cx="6833937" cy="4788785"/>
            <a:chOff x="5005137" y="1487008"/>
            <a:chExt cx="6833937" cy="4788785"/>
          </a:xfrm>
        </p:grpSpPr>
        <p:sp>
          <p:nvSpPr>
            <p:cNvPr id="3" name="思想气泡: 云 7">
              <a:extLst>
                <a:ext uri="{FF2B5EF4-FFF2-40B4-BE49-F238E27FC236}">
                  <a16:creationId xmlns:a16="http://schemas.microsoft.com/office/drawing/2014/main" id="{4F0F3423-BF1D-CBF7-B0F4-B8D7838E9842}"/>
                </a:ext>
              </a:extLst>
            </p:cNvPr>
            <p:cNvSpPr/>
            <p:nvPr/>
          </p:nvSpPr>
          <p:spPr>
            <a:xfrm>
              <a:off x="5005137" y="1487008"/>
              <a:ext cx="6833937" cy="4788785"/>
            </a:xfrm>
            <a:prstGeom prst="cloudCallout">
              <a:avLst>
                <a:gd name="adj1" fmla="val -64319"/>
                <a:gd name="adj2" fmla="val -4682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2ADD93-0A69-CAA6-53BE-EB85571F4A55}"/>
                </a:ext>
              </a:extLst>
            </p:cNvPr>
            <p:cNvSpPr txBox="1"/>
            <p:nvPr/>
          </p:nvSpPr>
          <p:spPr>
            <a:xfrm>
              <a:off x="5850297" y="2604127"/>
              <a:ext cx="513422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579A33"/>
                  </a:solidFill>
                  <a:latin typeface="Cambria" panose="02040503050406030204" pitchFamily="18" charset="0"/>
                </a:rPr>
                <a:t>- Ôn tập kiến thức đã học.</a:t>
              </a:r>
            </a:p>
            <a:p>
              <a:pPr algn="just"/>
              <a:r>
                <a:rPr lang="vi-VN" sz="4000" b="1" dirty="0">
                  <a:solidFill>
                    <a:srgbClr val="579A33"/>
                  </a:solidFill>
                  <a:latin typeface="Cambria" panose="02040503050406030204" pitchFamily="18" charset="0"/>
                </a:rPr>
                <a:t>- Chuẩn bị bài tiếp theo.</a:t>
              </a:r>
              <a:endParaRPr lang="en-US" sz="4000" b="1" dirty="0">
                <a:solidFill>
                  <a:srgbClr val="579A33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4CE4BC-AC24-1FF1-5440-CFC6005E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2" y="614978"/>
            <a:ext cx="4107967" cy="1425842"/>
          </a:xfrm>
          <a:prstGeom prst="rect">
            <a:avLst/>
          </a:prstGeom>
        </p:spPr>
      </p:pic>
      <p:pic>
        <p:nvPicPr>
          <p:cNvPr id="6" name="Đồ họa 6">
            <a:extLst>
              <a:ext uri="{FF2B5EF4-FFF2-40B4-BE49-F238E27FC236}">
                <a16:creationId xmlns:a16="http://schemas.microsoft.com/office/drawing/2014/main" id="{61033945-F374-EDEA-7364-EE84EE5D2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365" y="1407604"/>
            <a:ext cx="3291192" cy="46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859791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67193" y="852290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966" y="1943059"/>
            <a:ext cx="110551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12 020 – 6 915 khoảng mấy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36 070 + 23 950 khoảng mấy chục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598 600 – 101 500 khoảng mấy trăm nghìn?</a:t>
            </a:r>
          </a:p>
          <a:p>
            <a:pPr marL="514350" indent="-514350" algn="just">
              <a:spcBef>
                <a:spcPts val="6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4 180 300 + 3 990 700 khoảng mấy triệu?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16" y="1323934"/>
            <a:ext cx="1105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4400"/>
              </a:spcBef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tính 12 020 – 6 915 khoảng mấy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763618" y="2224203"/>
            <a:ext cx="104329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12 020 và 6 915 đến hàng nghìn được số 12 000 và 7 000.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12 020 – 6 915 khoảng 12 000 – 7 000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25980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Kết quả phép tính 36 070 + 23 950 khoảng mấy chục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105717" y="2483697"/>
            <a:ext cx="9748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36 070 và 23 950 đến hàng chục nghìn được số 40 000 và 20 000.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36 070 + 23 950 khoảng 40 000 + 20 000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</p:spTree>
    <p:extLst>
      <p:ext uri="{BB962C8B-B14F-4D97-AF65-F5344CB8AC3E}">
        <p14:creationId xmlns:p14="http://schemas.microsoft.com/office/powerpoint/2010/main" val="41137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Kết quả phép tính 598 600 – 101 500 khoảng mấy trăm nghìn?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105717" y="2483697"/>
            <a:ext cx="9748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598 600 và 101 500 đến hàng trăm nghìn được số 600 000 và 100 000.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598 600 – 101 500 khoảng 600 000 – 100 000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500 000</a:t>
            </a:r>
          </a:p>
        </p:txBody>
      </p:sp>
    </p:spTree>
    <p:extLst>
      <p:ext uri="{BB962C8B-B14F-4D97-AF65-F5344CB8AC3E}">
        <p14:creationId xmlns:p14="http://schemas.microsoft.com/office/powerpoint/2010/main" val="4008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43016" y="564516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1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86243" y="557015"/>
            <a:ext cx="6233781" cy="584775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kết quả phép tính.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717" y="1323934"/>
            <a:ext cx="10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Kết quả phép tính 4 180 300 + 3 990 700 khoảng mấy triệu?</a:t>
            </a:r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3F9EE-2F36-3A06-4B0D-DBD839CC4DBB}"/>
              </a:ext>
            </a:extLst>
          </p:cNvPr>
          <p:cNvSpPr txBox="1"/>
          <p:nvPr/>
        </p:nvSpPr>
        <p:spPr>
          <a:xfrm>
            <a:off x="1024030" y="2483697"/>
            <a:ext cx="104836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tròn số 4 180 300 và 3 900 700 đến hàng triệu được số 4 000 000</a:t>
            </a:r>
          </a:p>
          <a:p>
            <a:pPr algn="just">
              <a:spcBef>
                <a:spcPts val="1200"/>
              </a:spcBef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kết quả phép tính 4 180 300 + 3 990 700 khoảng 4 000 000 + 4 000 000 =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8 000 000</a:t>
            </a:r>
          </a:p>
        </p:txBody>
      </p:sp>
    </p:spTree>
    <p:extLst>
      <p:ext uri="{BB962C8B-B14F-4D97-AF65-F5344CB8AC3E}">
        <p14:creationId xmlns:p14="http://schemas.microsoft.com/office/powerpoint/2010/main" val="6358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D9D086-398C-3486-82F5-A7443316C3E6}"/>
              </a:ext>
            </a:extLst>
          </p:cNvPr>
          <p:cNvSpPr/>
          <p:nvPr/>
        </p:nvSpPr>
        <p:spPr>
          <a:xfrm>
            <a:off x="221066" y="224850"/>
            <a:ext cx="11746523" cy="65489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522063" y="394244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2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297765-913F-E34E-BB3D-BA603ECE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44" y="541106"/>
            <a:ext cx="8740145" cy="6393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391320" y="394244"/>
            <a:ext cx="7712487" cy="193899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Trình Nguyễn Bỉnh Khiêm sinh năm 1491. Hỏi kể từ năm nay, còn bao nhiêu năm nữa sẽ kỉ niệm 600 năm năm sinh Trạng Trình Nguyễn Bỉnh Khiêm?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Oval 38">
            <a:extLst>
              <a:ext uri="{FF2B5EF4-FFF2-40B4-BE49-F238E27FC236}">
                <a16:creationId xmlns:a16="http://schemas.microsoft.com/office/drawing/2014/main" id="{204729A9-AE2F-4F9E-D19E-EE073098FCD0}"/>
              </a:ext>
            </a:extLst>
          </p:cNvPr>
          <p:cNvSpPr/>
          <p:nvPr/>
        </p:nvSpPr>
        <p:spPr>
          <a:xfrm>
            <a:off x="901273" y="2748321"/>
            <a:ext cx="3188405" cy="2348302"/>
          </a:xfrm>
          <a:custGeom>
            <a:avLst/>
            <a:gdLst>
              <a:gd name="connsiteX0" fmla="*/ -446855 w 3188405"/>
              <a:gd name="connsiteY0" fmla="*/ 1606121 h 2348302"/>
              <a:gd name="connsiteX1" fmla="*/ 6145 w 3188405"/>
              <a:gd name="connsiteY1" fmla="*/ 1277143 h 2348302"/>
              <a:gd name="connsiteX2" fmla="*/ 1431462 w 3188405"/>
              <a:gd name="connsiteY2" fmla="*/ 6133 h 2348302"/>
              <a:gd name="connsiteX3" fmla="*/ 3124336 w 3188405"/>
              <a:gd name="connsiteY3" fmla="*/ 844628 h 2348302"/>
              <a:gd name="connsiteX4" fmla="*/ 1931403 w 3188405"/>
              <a:gd name="connsiteY4" fmla="*/ 2321735 h 2348302"/>
              <a:gd name="connsiteX5" fmla="*/ 174165 w 3188405"/>
              <a:gd name="connsiteY5" fmla="*/ 1707792 h 2348302"/>
              <a:gd name="connsiteX6" fmla="*/ -446855 w 3188405"/>
              <a:gd name="connsiteY6" fmla="*/ 1606121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405" h="2348302" fill="none" extrusionOk="0">
                <a:moveTo>
                  <a:pt x="-446855" y="1606121"/>
                </a:moveTo>
                <a:cubicBezTo>
                  <a:pt x="-272742" y="1434969"/>
                  <a:pt x="-64961" y="1357272"/>
                  <a:pt x="6145" y="1277143"/>
                </a:cubicBezTo>
                <a:cubicBezTo>
                  <a:pt x="-78446" y="629753"/>
                  <a:pt x="596640" y="108746"/>
                  <a:pt x="1431462" y="6133"/>
                </a:cubicBezTo>
                <a:cubicBezTo>
                  <a:pt x="2208159" y="-66210"/>
                  <a:pt x="2793476" y="292358"/>
                  <a:pt x="3124336" y="844628"/>
                </a:cubicBezTo>
                <a:cubicBezTo>
                  <a:pt x="3382708" y="1424751"/>
                  <a:pt x="2757285" y="2153014"/>
                  <a:pt x="1931403" y="2321735"/>
                </a:cubicBezTo>
                <a:cubicBezTo>
                  <a:pt x="1138361" y="2388436"/>
                  <a:pt x="554144" y="2153558"/>
                  <a:pt x="174165" y="1707792"/>
                </a:cubicBezTo>
                <a:cubicBezTo>
                  <a:pt x="-133627" y="1683197"/>
                  <a:pt x="-243093" y="1640533"/>
                  <a:pt x="-446855" y="1606121"/>
                </a:cubicBezTo>
                <a:close/>
              </a:path>
              <a:path w="3188405" h="2348302" stroke="0" extrusionOk="0">
                <a:moveTo>
                  <a:pt x="-446855" y="1606121"/>
                </a:moveTo>
                <a:cubicBezTo>
                  <a:pt x="-395473" y="1569782"/>
                  <a:pt x="-100805" y="1310053"/>
                  <a:pt x="6145" y="1277143"/>
                </a:cubicBezTo>
                <a:cubicBezTo>
                  <a:pt x="-180738" y="649376"/>
                  <a:pt x="540683" y="160935"/>
                  <a:pt x="1431462" y="6133"/>
                </a:cubicBezTo>
                <a:cubicBezTo>
                  <a:pt x="2178817" y="-474"/>
                  <a:pt x="2945402" y="326044"/>
                  <a:pt x="3124336" y="844628"/>
                </a:cubicBezTo>
                <a:cubicBezTo>
                  <a:pt x="3352505" y="1639536"/>
                  <a:pt x="2667067" y="2205710"/>
                  <a:pt x="1931403" y="2321735"/>
                </a:cubicBezTo>
                <a:cubicBezTo>
                  <a:pt x="1138919" y="2400033"/>
                  <a:pt x="538802" y="2190570"/>
                  <a:pt x="174165" y="1707792"/>
                </a:cubicBezTo>
                <a:cubicBezTo>
                  <a:pt x="60751" y="1683070"/>
                  <a:pt x="-232847" y="1685459"/>
                  <a:pt x="-446855" y="160612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64015"/>
                      <a:gd name="adj2" fmla="val 183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cho biết  gì?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363EB6-0224-C02F-FD82-053C9F40D413}"/>
              </a:ext>
            </a:extLst>
          </p:cNvPr>
          <p:cNvCxnSpPr/>
          <p:nvPr/>
        </p:nvCxnSpPr>
        <p:spPr>
          <a:xfrm>
            <a:off x="1568732" y="880366"/>
            <a:ext cx="7406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5779C-6026-3B36-18F0-62D90F60C66F}"/>
              </a:ext>
            </a:extLst>
          </p:cNvPr>
          <p:cNvCxnSpPr/>
          <p:nvPr/>
        </p:nvCxnSpPr>
        <p:spPr>
          <a:xfrm>
            <a:off x="1518489" y="1292348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Oval 38">
            <a:extLst>
              <a:ext uri="{FF2B5EF4-FFF2-40B4-BE49-F238E27FC236}">
                <a16:creationId xmlns:a16="http://schemas.microsoft.com/office/drawing/2014/main" id="{8DFC2966-82B8-6DB4-CD06-A6D0D6269C12}"/>
              </a:ext>
            </a:extLst>
          </p:cNvPr>
          <p:cNvSpPr/>
          <p:nvPr/>
        </p:nvSpPr>
        <p:spPr>
          <a:xfrm>
            <a:off x="789723" y="2748321"/>
            <a:ext cx="3299955" cy="2348302"/>
          </a:xfrm>
          <a:custGeom>
            <a:avLst/>
            <a:gdLst>
              <a:gd name="connsiteX0" fmla="*/ -462489 w 3299955"/>
              <a:gd name="connsiteY0" fmla="*/ 1606121 h 2348302"/>
              <a:gd name="connsiteX1" fmla="*/ 6360 w 3299955"/>
              <a:gd name="connsiteY1" fmla="*/ 1277143 h 2348302"/>
              <a:gd name="connsiteX2" fmla="*/ 1492408 w 3299955"/>
              <a:gd name="connsiteY2" fmla="*/ 5366 h 2348302"/>
              <a:gd name="connsiteX3" fmla="*/ 3233466 w 3299955"/>
              <a:gd name="connsiteY3" fmla="*/ 844192 h 2348302"/>
              <a:gd name="connsiteX4" fmla="*/ 1977006 w 3299955"/>
              <a:gd name="connsiteY4" fmla="*/ 2325008 h 2348302"/>
              <a:gd name="connsiteX5" fmla="*/ 180259 w 3299955"/>
              <a:gd name="connsiteY5" fmla="*/ 1707793 h 2348302"/>
              <a:gd name="connsiteX6" fmla="*/ -462489 w 3299955"/>
              <a:gd name="connsiteY6" fmla="*/ 1606121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9955" h="2348302" fill="none" extrusionOk="0">
                <a:moveTo>
                  <a:pt x="-462489" y="1606121"/>
                </a:moveTo>
                <a:cubicBezTo>
                  <a:pt x="-407413" y="1577872"/>
                  <a:pt x="-226202" y="1443814"/>
                  <a:pt x="6360" y="1277143"/>
                </a:cubicBezTo>
                <a:cubicBezTo>
                  <a:pt x="-143610" y="565487"/>
                  <a:pt x="691414" y="183728"/>
                  <a:pt x="1492408" y="5366"/>
                </a:cubicBezTo>
                <a:cubicBezTo>
                  <a:pt x="2314642" y="-91049"/>
                  <a:pt x="2977642" y="301080"/>
                  <a:pt x="3233466" y="844192"/>
                </a:cubicBezTo>
                <a:cubicBezTo>
                  <a:pt x="3503657" y="1419162"/>
                  <a:pt x="2837191" y="2161248"/>
                  <a:pt x="1977006" y="2325008"/>
                </a:cubicBezTo>
                <a:cubicBezTo>
                  <a:pt x="1243084" y="2425024"/>
                  <a:pt x="554576" y="2155800"/>
                  <a:pt x="180259" y="1707793"/>
                </a:cubicBezTo>
                <a:cubicBezTo>
                  <a:pt x="-100057" y="1660567"/>
                  <a:pt x="-304283" y="1619915"/>
                  <a:pt x="-462489" y="1606121"/>
                </a:cubicBezTo>
                <a:close/>
              </a:path>
              <a:path w="3299955" h="2348302" stroke="0" extrusionOk="0">
                <a:moveTo>
                  <a:pt x="-462489" y="1606121"/>
                </a:moveTo>
                <a:cubicBezTo>
                  <a:pt x="-383324" y="1500412"/>
                  <a:pt x="-196342" y="1481905"/>
                  <a:pt x="6360" y="1277143"/>
                </a:cubicBezTo>
                <a:cubicBezTo>
                  <a:pt x="-132112" y="640947"/>
                  <a:pt x="560863" y="177234"/>
                  <a:pt x="1492408" y="5366"/>
                </a:cubicBezTo>
                <a:cubicBezTo>
                  <a:pt x="2246707" y="49184"/>
                  <a:pt x="3028364" y="315368"/>
                  <a:pt x="3233466" y="844192"/>
                </a:cubicBezTo>
                <a:cubicBezTo>
                  <a:pt x="3467539" y="1672632"/>
                  <a:pt x="2753094" y="2217242"/>
                  <a:pt x="1977006" y="2325008"/>
                </a:cubicBezTo>
                <a:cubicBezTo>
                  <a:pt x="1160158" y="2392736"/>
                  <a:pt x="524133" y="2178778"/>
                  <a:pt x="180259" y="1707793"/>
                </a:cubicBezTo>
                <a:cubicBezTo>
                  <a:pt x="73996" y="1697002"/>
                  <a:pt x="-296324" y="1591556"/>
                  <a:pt x="-462489" y="1606121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-64015"/>
                      <a:gd name="adj2" fmla="val 183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50A1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hỏi gì?</a:t>
            </a:r>
            <a:endParaRPr lang="en-US" sz="4000" b="1" dirty="0">
              <a:solidFill>
                <a:srgbClr val="50A1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F0266-689F-2FB5-8C59-C29A539D7F8B}"/>
              </a:ext>
            </a:extLst>
          </p:cNvPr>
          <p:cNvCxnSpPr/>
          <p:nvPr/>
        </p:nvCxnSpPr>
        <p:spPr>
          <a:xfrm>
            <a:off x="2669026" y="1302396"/>
            <a:ext cx="63093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E7BCB7-147B-37A7-33A6-764F0B7D6C7F}"/>
              </a:ext>
            </a:extLst>
          </p:cNvPr>
          <p:cNvCxnSpPr/>
          <p:nvPr/>
        </p:nvCxnSpPr>
        <p:spPr>
          <a:xfrm>
            <a:off x="1518489" y="1776343"/>
            <a:ext cx="7498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382C58-705D-0216-0CBA-CD5EFC96939A}"/>
              </a:ext>
            </a:extLst>
          </p:cNvPr>
          <p:cNvCxnSpPr/>
          <p:nvPr/>
        </p:nvCxnSpPr>
        <p:spPr>
          <a:xfrm>
            <a:off x="1568732" y="2238567"/>
            <a:ext cx="55778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  <p:bldP spid="14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2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8221" y="549289"/>
            <a:ext cx="1918267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giải:</a:t>
            </a:r>
            <a:endParaRPr lang="en-US" sz="32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6E7B369A-5826-906C-6839-15E6DB9B0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33" y="3105598"/>
            <a:ext cx="3006839" cy="3065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EC0FD6-CB96-2FDA-0AC6-BD624E20FCF3}"/>
              </a:ext>
            </a:extLst>
          </p:cNvPr>
          <p:cNvSpPr txBox="1"/>
          <p:nvPr/>
        </p:nvSpPr>
        <p:spPr>
          <a:xfrm>
            <a:off x="378109" y="1386324"/>
            <a:ext cx="8253424" cy="325217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2024.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Bỉnh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Khiêm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1491 + 600 = 2091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8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Bỉnh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Khiêm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2091 – 2024 = 67</a:t>
            </a:r>
          </a:p>
        </p:txBody>
      </p:sp>
    </p:spTree>
    <p:extLst>
      <p:ext uri="{BB962C8B-B14F-4D97-AF65-F5344CB8AC3E}">
        <p14:creationId xmlns:p14="http://schemas.microsoft.com/office/powerpoint/2010/main" val="32767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UTM Avo" panose="02040603050506020204" pitchFamily="18" charset="0"/>
              </a:rPr>
              <a:t>3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/>
              <p:nvPr/>
            </p:nvSpPr>
            <p:spPr>
              <a:xfrm>
                <a:off x="1382388" y="478819"/>
                <a:ext cx="10241042" cy="2586798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 Ba mang 120 quả trứng gà ra chợ bán. Lần thứ nhất, cô Ba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 đó. Lần thứ hai, cô Ba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trứng còn lại sau lần bán thứ nhất. Hỏi cô Ba đã bán được tất cả bao nhiêu quả trứng gà?</a:t>
                </a:r>
                <a:endParaRPr lang="en-US" sz="44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A1E5CE-355F-074E-8794-92874378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88" y="478819"/>
                <a:ext cx="10241042" cy="2586798"/>
              </a:xfrm>
              <a:prstGeom prst="rect">
                <a:avLst/>
              </a:prstGeom>
              <a:blipFill>
                <a:blip r:embed="rId3"/>
                <a:stretch>
                  <a:fillRect l="-1548" t="-3066" r="-1488" b="-6840"/>
                </a:stretch>
              </a:blipFill>
              <a:ln w="1270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7">
            <a:extLst>
              <a:ext uri="{FF2B5EF4-FFF2-40B4-BE49-F238E27FC236}">
                <a16:creationId xmlns:a16="http://schemas.microsoft.com/office/drawing/2014/main" id="{9904B4EB-C5FB-F9C1-955C-BDF420471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859557"/>
            <a:ext cx="3075726" cy="3998444"/>
          </a:xfrm>
          <a:prstGeom prst="rect">
            <a:avLst/>
          </a:prstGeom>
        </p:spPr>
      </p:pic>
      <p:sp>
        <p:nvSpPr>
          <p:cNvPr id="8" name="Speech Bubble: Oval 38">
            <a:extLst>
              <a:ext uri="{FF2B5EF4-FFF2-40B4-BE49-F238E27FC236}">
                <a16:creationId xmlns:a16="http://schemas.microsoft.com/office/drawing/2014/main" id="{3CD3385E-8706-4442-6BA9-4082D6139FCE}"/>
              </a:ext>
            </a:extLst>
          </p:cNvPr>
          <p:cNvSpPr/>
          <p:nvPr/>
        </p:nvSpPr>
        <p:spPr>
          <a:xfrm>
            <a:off x="5955323" y="3429000"/>
            <a:ext cx="3690984" cy="2271322"/>
          </a:xfrm>
          <a:custGeom>
            <a:avLst/>
            <a:gdLst>
              <a:gd name="connsiteX0" fmla="*/ 3963231 w 3690984"/>
              <a:gd name="connsiteY0" fmla="*/ 1701129 h 2271322"/>
              <a:gd name="connsiteX1" fmla="*/ 3367204 w 3690984"/>
              <a:gd name="connsiteY1" fmla="*/ 1778196 h 2271322"/>
              <a:gd name="connsiteX2" fmla="*/ 1460787 w 3690984"/>
              <a:gd name="connsiteY2" fmla="*/ 2246374 h 2271322"/>
              <a:gd name="connsiteX3" fmla="*/ 159444 w 3690984"/>
              <a:gd name="connsiteY3" fmla="*/ 673895 h 2271322"/>
              <a:gd name="connsiteX4" fmla="*/ 2075333 w 3690984"/>
              <a:gd name="connsiteY4" fmla="*/ 8843 h 2271322"/>
              <a:gd name="connsiteX5" fmla="*/ 3647541 w 3690984"/>
              <a:gd name="connsiteY5" fmla="*/ 1380622 h 2271322"/>
              <a:gd name="connsiteX6" fmla="*/ 3963231 w 3690984"/>
              <a:gd name="connsiteY6" fmla="*/ 1701129 h 22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984" h="2271322" fill="none" extrusionOk="0">
                <a:moveTo>
                  <a:pt x="3963231" y="1701129"/>
                </a:moveTo>
                <a:cubicBezTo>
                  <a:pt x="3863255" y="1747860"/>
                  <a:pt x="3468051" y="1748876"/>
                  <a:pt x="3367204" y="1778196"/>
                </a:cubicBezTo>
                <a:cubicBezTo>
                  <a:pt x="2862529" y="2076952"/>
                  <a:pt x="2283115" y="2447854"/>
                  <a:pt x="1460787" y="2246374"/>
                </a:cubicBezTo>
                <a:cubicBezTo>
                  <a:pt x="348960" y="2051664"/>
                  <a:pt x="-387519" y="1328197"/>
                  <a:pt x="159444" y="673895"/>
                </a:cubicBezTo>
                <a:cubicBezTo>
                  <a:pt x="487481" y="62917"/>
                  <a:pt x="1161971" y="-86852"/>
                  <a:pt x="2075333" y="8843"/>
                </a:cubicBezTo>
                <a:cubicBezTo>
                  <a:pt x="3031780" y="27052"/>
                  <a:pt x="3998631" y="662014"/>
                  <a:pt x="3647541" y="1380622"/>
                </a:cubicBezTo>
                <a:cubicBezTo>
                  <a:pt x="3768088" y="1508002"/>
                  <a:pt x="3849239" y="1549676"/>
                  <a:pt x="3963231" y="1701129"/>
                </a:cubicBezTo>
                <a:close/>
              </a:path>
              <a:path w="3690984" h="2271322" stroke="0" extrusionOk="0">
                <a:moveTo>
                  <a:pt x="3963231" y="1701129"/>
                </a:moveTo>
                <a:cubicBezTo>
                  <a:pt x="3667421" y="1718622"/>
                  <a:pt x="3557565" y="1699529"/>
                  <a:pt x="3367204" y="1778196"/>
                </a:cubicBezTo>
                <a:cubicBezTo>
                  <a:pt x="2895257" y="2162558"/>
                  <a:pt x="2175726" y="2401985"/>
                  <a:pt x="1460787" y="2246374"/>
                </a:cubicBezTo>
                <a:cubicBezTo>
                  <a:pt x="297285" y="2142637"/>
                  <a:pt x="-243899" y="1383479"/>
                  <a:pt x="159444" y="673895"/>
                </a:cubicBezTo>
                <a:cubicBezTo>
                  <a:pt x="473496" y="291152"/>
                  <a:pt x="1226318" y="-46488"/>
                  <a:pt x="2075333" y="8843"/>
                </a:cubicBezTo>
                <a:cubicBezTo>
                  <a:pt x="3067339" y="57453"/>
                  <a:pt x="4006562" y="756187"/>
                  <a:pt x="3647541" y="1380622"/>
                </a:cubicBezTo>
                <a:cubicBezTo>
                  <a:pt x="3678103" y="1418923"/>
                  <a:pt x="3796402" y="1584174"/>
                  <a:pt x="3963231" y="170112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cho biết gì?</a:t>
            </a:r>
            <a:endParaRPr lang="en-US" sz="36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D69607-C15E-C828-316B-B1F5AADBD422}"/>
              </a:ext>
            </a:extLst>
          </p:cNvPr>
          <p:cNvCxnSpPr/>
          <p:nvPr/>
        </p:nvCxnSpPr>
        <p:spPr>
          <a:xfrm>
            <a:off x="1568732" y="997596"/>
            <a:ext cx="9966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8AB3A3-2FEF-D562-ABED-D10DC95E8547}"/>
              </a:ext>
            </a:extLst>
          </p:cNvPr>
          <p:cNvCxnSpPr/>
          <p:nvPr/>
        </p:nvCxnSpPr>
        <p:spPr>
          <a:xfrm>
            <a:off x="1483320" y="1573701"/>
            <a:ext cx="1005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9C44B1-39CB-18BD-782A-469F4AF26D27}"/>
              </a:ext>
            </a:extLst>
          </p:cNvPr>
          <p:cNvCxnSpPr/>
          <p:nvPr/>
        </p:nvCxnSpPr>
        <p:spPr>
          <a:xfrm>
            <a:off x="1477292" y="2347425"/>
            <a:ext cx="9235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peech Bubble: Oval 38">
            <a:extLst>
              <a:ext uri="{FF2B5EF4-FFF2-40B4-BE49-F238E27FC236}">
                <a16:creationId xmlns:a16="http://schemas.microsoft.com/office/drawing/2014/main" id="{CFA1EAE9-A7F7-EEA4-EBC5-981A1E632BE3}"/>
              </a:ext>
            </a:extLst>
          </p:cNvPr>
          <p:cNvSpPr/>
          <p:nvPr/>
        </p:nvSpPr>
        <p:spPr>
          <a:xfrm>
            <a:off x="5955323" y="3442308"/>
            <a:ext cx="3690984" cy="2271322"/>
          </a:xfrm>
          <a:custGeom>
            <a:avLst/>
            <a:gdLst>
              <a:gd name="connsiteX0" fmla="*/ 3963231 w 3690984"/>
              <a:gd name="connsiteY0" fmla="*/ 1701129 h 2271322"/>
              <a:gd name="connsiteX1" fmla="*/ 3367204 w 3690984"/>
              <a:gd name="connsiteY1" fmla="*/ 1778196 h 2271322"/>
              <a:gd name="connsiteX2" fmla="*/ 1460787 w 3690984"/>
              <a:gd name="connsiteY2" fmla="*/ 2246374 h 2271322"/>
              <a:gd name="connsiteX3" fmla="*/ 159444 w 3690984"/>
              <a:gd name="connsiteY3" fmla="*/ 673895 h 2271322"/>
              <a:gd name="connsiteX4" fmla="*/ 2075333 w 3690984"/>
              <a:gd name="connsiteY4" fmla="*/ 8843 h 2271322"/>
              <a:gd name="connsiteX5" fmla="*/ 3647541 w 3690984"/>
              <a:gd name="connsiteY5" fmla="*/ 1380622 h 2271322"/>
              <a:gd name="connsiteX6" fmla="*/ 3963231 w 3690984"/>
              <a:gd name="connsiteY6" fmla="*/ 1701129 h 22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0984" h="2271322" fill="none" extrusionOk="0">
                <a:moveTo>
                  <a:pt x="3963231" y="1701129"/>
                </a:moveTo>
                <a:cubicBezTo>
                  <a:pt x="3863255" y="1747860"/>
                  <a:pt x="3468051" y="1748876"/>
                  <a:pt x="3367204" y="1778196"/>
                </a:cubicBezTo>
                <a:cubicBezTo>
                  <a:pt x="2862529" y="2076952"/>
                  <a:pt x="2283115" y="2447854"/>
                  <a:pt x="1460787" y="2246374"/>
                </a:cubicBezTo>
                <a:cubicBezTo>
                  <a:pt x="348960" y="2051664"/>
                  <a:pt x="-387519" y="1328197"/>
                  <a:pt x="159444" y="673895"/>
                </a:cubicBezTo>
                <a:cubicBezTo>
                  <a:pt x="487481" y="62917"/>
                  <a:pt x="1161971" y="-86852"/>
                  <a:pt x="2075333" y="8843"/>
                </a:cubicBezTo>
                <a:cubicBezTo>
                  <a:pt x="3031780" y="27052"/>
                  <a:pt x="3998631" y="662014"/>
                  <a:pt x="3647541" y="1380622"/>
                </a:cubicBezTo>
                <a:cubicBezTo>
                  <a:pt x="3768088" y="1508002"/>
                  <a:pt x="3849239" y="1549676"/>
                  <a:pt x="3963231" y="1701129"/>
                </a:cubicBezTo>
                <a:close/>
              </a:path>
              <a:path w="3690984" h="2271322" stroke="0" extrusionOk="0">
                <a:moveTo>
                  <a:pt x="3963231" y="1701129"/>
                </a:moveTo>
                <a:cubicBezTo>
                  <a:pt x="3667421" y="1718622"/>
                  <a:pt x="3557565" y="1699529"/>
                  <a:pt x="3367204" y="1778196"/>
                </a:cubicBezTo>
                <a:cubicBezTo>
                  <a:pt x="2895257" y="2162558"/>
                  <a:pt x="2175726" y="2401985"/>
                  <a:pt x="1460787" y="2246374"/>
                </a:cubicBezTo>
                <a:cubicBezTo>
                  <a:pt x="297285" y="2142637"/>
                  <a:pt x="-243899" y="1383479"/>
                  <a:pt x="159444" y="673895"/>
                </a:cubicBezTo>
                <a:cubicBezTo>
                  <a:pt x="473496" y="291152"/>
                  <a:pt x="1226318" y="-46488"/>
                  <a:pt x="2075333" y="8843"/>
                </a:cubicBezTo>
                <a:cubicBezTo>
                  <a:pt x="3067339" y="57453"/>
                  <a:pt x="4006562" y="756187"/>
                  <a:pt x="3647541" y="1380622"/>
                </a:cubicBezTo>
                <a:cubicBezTo>
                  <a:pt x="3678103" y="1418923"/>
                  <a:pt x="3796402" y="1584174"/>
                  <a:pt x="3963231" y="170112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toán hỏi gì?</a:t>
            </a:r>
            <a:endParaRPr lang="en-US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0F8CB-E8B8-FD4D-76DD-971FCAC51872}"/>
              </a:ext>
            </a:extLst>
          </p:cNvPr>
          <p:cNvCxnSpPr/>
          <p:nvPr/>
        </p:nvCxnSpPr>
        <p:spPr>
          <a:xfrm>
            <a:off x="10906163" y="2335702"/>
            <a:ext cx="64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1E62E6-BD59-1C5A-CBBE-DA3F680AEE90}"/>
              </a:ext>
            </a:extLst>
          </p:cNvPr>
          <p:cNvCxnSpPr/>
          <p:nvPr/>
        </p:nvCxnSpPr>
        <p:spPr>
          <a:xfrm>
            <a:off x="1568732" y="2989714"/>
            <a:ext cx="89611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Oval 38">
            <a:extLst>
              <a:ext uri="{FF2B5EF4-FFF2-40B4-BE49-F238E27FC236}">
                <a16:creationId xmlns:a16="http://schemas.microsoft.com/office/drawing/2014/main" id="{0C76FC25-DAC9-3057-8BA4-22C5E2585130}"/>
              </a:ext>
            </a:extLst>
          </p:cNvPr>
          <p:cNvSpPr/>
          <p:nvPr/>
        </p:nvSpPr>
        <p:spPr>
          <a:xfrm>
            <a:off x="4011799" y="3125670"/>
            <a:ext cx="5634508" cy="2877981"/>
          </a:xfrm>
          <a:custGeom>
            <a:avLst/>
            <a:gdLst>
              <a:gd name="connsiteX0" fmla="*/ 6050109 w 5634508"/>
              <a:gd name="connsiteY0" fmla="*/ 2155493 h 2877981"/>
              <a:gd name="connsiteX1" fmla="*/ 5140238 w 5634508"/>
              <a:gd name="connsiteY1" fmla="*/ 2253143 h 2877981"/>
              <a:gd name="connsiteX2" fmla="*/ 2406479 w 5634508"/>
              <a:gd name="connsiteY2" fmla="*/ 2862603 h 2877981"/>
              <a:gd name="connsiteX3" fmla="*/ 245767 w 5634508"/>
              <a:gd name="connsiteY3" fmla="*/ 851179 h 2877981"/>
              <a:gd name="connsiteX4" fmla="*/ 3061186 w 5634508"/>
              <a:gd name="connsiteY4" fmla="*/ 5403 h 2877981"/>
              <a:gd name="connsiteX5" fmla="*/ 5568191 w 5634508"/>
              <a:gd name="connsiteY5" fmla="*/ 1749377 h 2877981"/>
              <a:gd name="connsiteX6" fmla="*/ 6050109 w 5634508"/>
              <a:gd name="connsiteY6" fmla="*/ 2155493 h 287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4508" h="2877981" fill="none" extrusionOk="0">
                <a:moveTo>
                  <a:pt x="6050109" y="2155493"/>
                </a:moveTo>
                <a:cubicBezTo>
                  <a:pt x="5756561" y="2242753"/>
                  <a:pt x="5478238" y="2228780"/>
                  <a:pt x="5140238" y="2253143"/>
                </a:cubicBezTo>
                <a:cubicBezTo>
                  <a:pt x="4462106" y="2637998"/>
                  <a:pt x="3591341" y="3081960"/>
                  <a:pt x="2406479" y="2862603"/>
                </a:cubicBezTo>
                <a:cubicBezTo>
                  <a:pt x="660719" y="2597240"/>
                  <a:pt x="-548782" y="1719335"/>
                  <a:pt x="245767" y="851179"/>
                </a:cubicBezTo>
                <a:cubicBezTo>
                  <a:pt x="733555" y="157670"/>
                  <a:pt x="1780273" y="-74505"/>
                  <a:pt x="3061186" y="5403"/>
                </a:cubicBezTo>
                <a:cubicBezTo>
                  <a:pt x="4676905" y="38073"/>
                  <a:pt x="6044146" y="839325"/>
                  <a:pt x="5568191" y="1749377"/>
                </a:cubicBezTo>
                <a:cubicBezTo>
                  <a:pt x="5681151" y="1880967"/>
                  <a:pt x="5831262" y="1941605"/>
                  <a:pt x="6050109" y="2155493"/>
                </a:cubicBezTo>
                <a:close/>
              </a:path>
              <a:path w="5634508" h="2877981" stroke="0" extrusionOk="0">
                <a:moveTo>
                  <a:pt x="6050109" y="2155493"/>
                </a:moveTo>
                <a:cubicBezTo>
                  <a:pt x="5606351" y="2278738"/>
                  <a:pt x="5481508" y="2197792"/>
                  <a:pt x="5140238" y="2253143"/>
                </a:cubicBezTo>
                <a:cubicBezTo>
                  <a:pt x="4429269" y="2717004"/>
                  <a:pt x="3458892" y="2987335"/>
                  <a:pt x="2406479" y="2862603"/>
                </a:cubicBezTo>
                <a:cubicBezTo>
                  <a:pt x="544238" y="2766903"/>
                  <a:pt x="-486184" y="1742637"/>
                  <a:pt x="245767" y="851179"/>
                </a:cubicBezTo>
                <a:cubicBezTo>
                  <a:pt x="714984" y="385303"/>
                  <a:pt x="1685398" y="-17577"/>
                  <a:pt x="3061186" y="5403"/>
                </a:cubicBezTo>
                <a:cubicBezTo>
                  <a:pt x="4713364" y="63279"/>
                  <a:pt x="6108450" y="940186"/>
                  <a:pt x="5568191" y="1749377"/>
                </a:cubicBezTo>
                <a:cubicBezTo>
                  <a:pt x="5669053" y="1773896"/>
                  <a:pt x="5887447" y="2053613"/>
                  <a:pt x="6050109" y="2155493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cô Ba đã bán tất cả bao nhiêu quả trứng gà ta phải tính những gì?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748A8-D995-1DA0-B543-627269540D62}"/>
              </a:ext>
            </a:extLst>
          </p:cNvPr>
          <p:cNvSpPr txBox="1"/>
          <p:nvPr/>
        </p:nvSpPr>
        <p:spPr>
          <a:xfrm>
            <a:off x="2718400" y="3162844"/>
            <a:ext cx="18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u="sng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BEF86-64BC-C9D5-6A29-56AE604C1A8A}"/>
                  </a:ext>
                </a:extLst>
              </p:cNvPr>
              <p:cNvSpPr txBox="1"/>
              <p:nvPr/>
            </p:nvSpPr>
            <p:spPr>
              <a:xfrm>
                <a:off x="1003177" y="3799190"/>
                <a:ext cx="7113098" cy="281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Có:                      120 quả trứng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 thứ nhất: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 thứ hai: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3200" b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trứng còn lại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vi-VN" sz="3200" b="1" dirty="0">
                    <a:solidFill>
                      <a:schemeClr val="accent5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 hai lần:       ? quả trứng</a:t>
                </a:r>
                <a:endParaRPr lang="en-US" sz="32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2BEF86-64BC-C9D5-6A29-56AE604C1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77" y="3799190"/>
                <a:ext cx="7113098" cy="2817631"/>
              </a:xfrm>
              <a:prstGeom prst="rect">
                <a:avLst/>
              </a:prstGeom>
              <a:blipFill>
                <a:blip r:embed="rId5"/>
                <a:stretch>
                  <a:fillRect l="-2230" t="-2814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3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8" grpId="1" animBg="1"/>
      <p:bldP spid="12" grpId="0" animBg="1"/>
      <p:bldP spid="12" grpId="1" animBg="1"/>
      <p:bldP spid="15" grpId="0" animBg="1"/>
      <p:bldP spid="15" grpId="1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595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Barlow Condensed ExtraBold</vt:lpstr>
      <vt:lpstr>Calibri</vt:lpstr>
      <vt:lpstr>Calibri Light</vt:lpstr>
      <vt:lpstr>Cambria</vt:lpstr>
      <vt:lpstr>Cambria Math</vt:lpstr>
      <vt:lpstr>等线</vt:lpstr>
      <vt:lpstr>SVN-Newton</vt:lpstr>
      <vt:lpstr>Times New Roman</vt:lpstr>
      <vt:lpstr>UTM Avo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MyPC</cp:lastModifiedBy>
  <cp:revision>58</cp:revision>
  <dcterms:created xsi:type="dcterms:W3CDTF">2024-01-14T09:34:22Z</dcterms:created>
  <dcterms:modified xsi:type="dcterms:W3CDTF">2025-01-02T06:27:33Z</dcterms:modified>
</cp:coreProperties>
</file>