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handoutMasterIdLst>
    <p:handoutMasterId r:id="rId13"/>
  </p:handoutMasterIdLst>
  <p:sldIdLst>
    <p:sldId id="305" r:id="rId3"/>
    <p:sldId id="310" r:id="rId4"/>
    <p:sldId id="311" r:id="rId5"/>
    <p:sldId id="312" r:id="rId6"/>
    <p:sldId id="313" r:id="rId7"/>
    <p:sldId id="290" r:id="rId8"/>
    <p:sldId id="314" r:id="rId9"/>
    <p:sldId id="315" r:id="rId10"/>
    <p:sldId id="309" r:id="rId11"/>
  </p:sldIdLst>
  <p:sldSz cx="12192000" cy="6858000"/>
  <p:notesSz cx="6858000" cy="9144000"/>
  <p:embeddedFontLst>
    <p:embeddedFont>
      <p:font typeface="Cambria" panose="02040503050406030204" pitchFamily="18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5353"/>
    <a:srgbClr val="863AE8"/>
    <a:srgbClr val="F5A3A2"/>
    <a:srgbClr val="C12727"/>
    <a:srgbClr val="F93D3D"/>
    <a:srgbClr val="F38F80"/>
    <a:srgbClr val="F7982B"/>
    <a:srgbClr val="0099FF"/>
    <a:srgbClr val="A1D7FD"/>
    <a:srgbClr val="CDE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619" autoAdjust="0"/>
    <p:restoredTop sz="68026" autoAdjust="0"/>
  </p:normalViewPr>
  <p:slideViewPr>
    <p:cSldViewPr snapToGrid="0">
      <p:cViewPr varScale="1">
        <p:scale>
          <a:sx n="71" d="100"/>
          <a:sy n="71" d="100"/>
        </p:scale>
        <p:origin x="9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3134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30E6668-A7CA-103D-EDCC-0684D4CF626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84C0CB-A6FF-254B-F81D-6121C31527B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B16BA-FDC3-4773-96F4-834C2314AC95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8F4257-70DE-086A-ACE4-858AAF22DF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285D56-4E38-73A0-9A98-E2BD722181E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04272A-E046-4BC5-B617-321053AA6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898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24EB0-B86D-4505-A6C6-97727EB706A4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8897C0-60B0-484E-A615-B4541D242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56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8897C0-60B0-484E-A615-B4541D24259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243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HS tiết tục sử dụng bảng con để ghi kết quả. GV sử dụng đồng hồ đếm ng</a:t>
            </a:r>
            <a:r>
              <a:rPr lang="vi-VN"/>
              <a:t>ư</a:t>
            </a:r>
            <a:r>
              <a:rPr lang="en-US"/>
              <a:t>ợc trên classroomscrean</a:t>
            </a:r>
          </a:p>
          <a:p>
            <a:r>
              <a:rPr lang="en-US"/>
              <a:t>NX – Q luật dãy số. </a:t>
            </a:r>
          </a:p>
          <a:p>
            <a:r>
              <a:rPr lang="en-US"/>
              <a:t>MR: HS tự ra đề thêm với dạng BT này.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8897C0-60B0-484E-A615-B4541D24259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06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BT mở rộng., vận dụng</a:t>
            </a:r>
          </a:p>
          <a:p>
            <a:r>
              <a:rPr lang="en-US"/>
              <a:t>Có thể cho Hs tự ra đề (nếu có thể).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8897C0-60B0-484E-A615-B4541D24259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86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8BCA792-6CEE-EDDF-C107-A30BDCF314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96927B3-C836-8220-603C-D7668F1239DB}"/>
              </a:ext>
            </a:extLst>
          </p:cNvPr>
          <p:cNvSpPr txBox="1">
            <a:spLocks/>
          </p:cNvSpPr>
          <p:nvPr userDrawn="1"/>
        </p:nvSpPr>
        <p:spPr>
          <a:xfrm>
            <a:off x="11485704" y="0"/>
            <a:ext cx="847003" cy="178709"/>
          </a:xfrm>
          <a:prstGeom prst="rect">
            <a:avLst/>
          </a:prstGeom>
        </p:spPr>
        <p:txBody>
          <a:bodyPr vert="horz" lIns="50292" tIns="25146" rIns="50292" bIns="25146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110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614747-DB62-C76C-9CA7-975136C8D7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78509" y="-13940131"/>
            <a:ext cx="1202436" cy="20447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30B5FC-8506-3ECE-73C1-A54A324819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851" y="-13940131"/>
            <a:ext cx="1202436" cy="20447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7FB5B5-14BF-F5FF-8BCE-CCB9493939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66044" y="16696079"/>
            <a:ext cx="1202436" cy="20447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AF86AD-93C4-A163-4FC3-D1CD20F9B8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9141" y="16696079"/>
            <a:ext cx="1202436" cy="204476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B27ED08-5C90-EE54-7B00-A63B738B7209}"/>
              </a:ext>
            </a:extLst>
          </p:cNvPr>
          <p:cNvSpPr txBox="1">
            <a:spLocks/>
          </p:cNvSpPr>
          <p:nvPr userDrawn="1"/>
        </p:nvSpPr>
        <p:spPr>
          <a:xfrm>
            <a:off x="-283737" y="6424930"/>
            <a:ext cx="1202436" cy="433070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9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99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0119327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34755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7515220A-2FBE-44EF-8986-391201C4E44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F4191C8F-48AA-5948-F8A3-6283951B7C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78509" y="-13940131"/>
            <a:ext cx="1202436" cy="204476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D7DE9CA-A9BA-78D0-906F-6227E0961C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851" y="-13940131"/>
            <a:ext cx="1202436" cy="204476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2D55876-B0B6-FD76-BBBA-2480FA3C61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66044" y="16696079"/>
            <a:ext cx="1202436" cy="204476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F14B899-DEA3-0CF1-88CD-43B398EB8F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9141" y="16696079"/>
            <a:ext cx="1202436" cy="204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916224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C785032E-1F4E-486A-A640-EBD8821EAE59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235407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control" Target="../activeX/activeX2.xml"/><Relationship Id="rId7" Type="http://schemas.openxmlformats.org/officeDocument/2006/relationships/image" Target="../media/image7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control" Target="../activeX/activeX3.xml"/><Relationship Id="rId9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785CF7-3E65-A472-3BC0-215686E8AD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0530" y="2710805"/>
            <a:ext cx="8771251" cy="21001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229160-9098-2DA2-027E-664B92A1C6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7252" y="682574"/>
            <a:ext cx="5285690" cy="223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1404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35ED34-CF6F-6E54-87C1-CA74DEDBA3C5}"/>
              </a:ext>
            </a:extLst>
          </p:cNvPr>
          <p:cNvSpPr txBox="1"/>
          <p:nvPr/>
        </p:nvSpPr>
        <p:spPr>
          <a:xfrm>
            <a:off x="1978430" y="433754"/>
            <a:ext cx="8578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863AE8"/>
                </a:solidFill>
                <a:latin typeface="Cambria" panose="02040503050406030204" pitchFamily="18" charset="0"/>
              </a:rPr>
              <a:t>Viết</a:t>
            </a:r>
            <a:r>
              <a:rPr lang="en-US" sz="3600" b="1" dirty="0">
                <a:solidFill>
                  <a:srgbClr val="863AE8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863AE8"/>
                </a:solidFill>
                <a:latin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863AE8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863AE8"/>
                </a:solidFill>
                <a:latin typeface="Cambria" panose="02040503050406030204" pitchFamily="18" charset="0"/>
              </a:rPr>
              <a:t>và</a:t>
            </a:r>
            <a:r>
              <a:rPr lang="en-US" sz="3600" b="1" dirty="0">
                <a:solidFill>
                  <a:srgbClr val="863AE8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863AE8"/>
                </a:solidFill>
                <a:latin typeface="Cambria" panose="02040503050406030204" pitchFamily="18" charset="0"/>
              </a:rPr>
              <a:t>đọc</a:t>
            </a:r>
            <a:r>
              <a:rPr lang="en-US" sz="3600" b="1" dirty="0">
                <a:solidFill>
                  <a:srgbClr val="863AE8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863AE8"/>
                </a:solidFill>
                <a:latin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863AE8"/>
                </a:solidFill>
                <a:latin typeface="Cambria" panose="02040503050406030204" pitchFamily="18" charset="0"/>
              </a:rPr>
              <a:t> (</a:t>
            </a:r>
            <a:r>
              <a:rPr lang="en-US" sz="3600" b="1" dirty="0" err="1">
                <a:solidFill>
                  <a:srgbClr val="863AE8"/>
                </a:solidFill>
                <a:latin typeface="Cambria" panose="02040503050406030204" pitchFamily="18" charset="0"/>
              </a:rPr>
              <a:t>theo</a:t>
            </a:r>
            <a:r>
              <a:rPr lang="en-US" sz="3600" b="1" dirty="0">
                <a:solidFill>
                  <a:srgbClr val="863AE8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863AE8"/>
                </a:solidFill>
                <a:latin typeface="Cambria" panose="02040503050406030204" pitchFamily="18" charset="0"/>
              </a:rPr>
              <a:t>mẫu</a:t>
            </a:r>
            <a:r>
              <a:rPr lang="en-US" sz="3600" b="1" dirty="0">
                <a:solidFill>
                  <a:srgbClr val="863AE8"/>
                </a:solidFill>
                <a:latin typeface="Cambria" panose="02040503050406030204" pitchFamily="18" charset="0"/>
              </a:rPr>
              <a:t>).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C5B38E-20F8-BFE1-3BE1-63460EA1B4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6" t="9678" r="58389" b="69032"/>
          <a:stretch/>
        </p:blipFill>
        <p:spPr>
          <a:xfrm rot="1805606">
            <a:off x="1052743" y="403179"/>
            <a:ext cx="990159" cy="990160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873CE9A-F075-1D0E-F0A2-E29F79D5C2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97119"/>
              </p:ext>
            </p:extLst>
          </p:nvPr>
        </p:nvGraphicFramePr>
        <p:xfrm>
          <a:off x="560386" y="1324394"/>
          <a:ext cx="11168742" cy="4942987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236092">
                  <a:extLst>
                    <a:ext uri="{9D8B030D-6E8A-4147-A177-3AD203B41FA5}">
                      <a16:colId xmlns:a16="http://schemas.microsoft.com/office/drawing/2014/main" val="1895598271"/>
                    </a:ext>
                  </a:extLst>
                </a:gridCol>
                <a:gridCol w="2146046">
                  <a:extLst>
                    <a:ext uri="{9D8B030D-6E8A-4147-A177-3AD203B41FA5}">
                      <a16:colId xmlns:a16="http://schemas.microsoft.com/office/drawing/2014/main" val="3009286953"/>
                    </a:ext>
                  </a:extLst>
                </a:gridCol>
                <a:gridCol w="4786604">
                  <a:extLst>
                    <a:ext uri="{9D8B030D-6E8A-4147-A177-3AD203B41FA5}">
                      <a16:colId xmlns:a16="http://schemas.microsoft.com/office/drawing/2014/main" val="356504805"/>
                    </a:ext>
                  </a:extLst>
                </a:gridCol>
              </a:tblGrid>
              <a:tr h="601644">
                <a:tc>
                  <a:txBody>
                    <a:bodyPr/>
                    <a:lstStyle/>
                    <a:p>
                      <a:pPr algn="ctr"/>
                      <a:r>
                        <a:rPr lang="vi-VN" sz="3200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 gồm</a:t>
                      </a:r>
                      <a:endParaRPr lang="en-US" sz="32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ACE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200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Viết số </a:t>
                      </a:r>
                      <a:endParaRPr lang="en-US" sz="32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ACE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Đọc số</a:t>
                      </a:r>
                      <a:endParaRPr lang="en-US" sz="32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ACE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976913"/>
                  </a:ext>
                </a:extLst>
              </a:tr>
              <a:tr h="774669">
                <a:tc>
                  <a:txBody>
                    <a:bodyPr/>
                    <a:lstStyle/>
                    <a:p>
                      <a:pPr algn="just"/>
                      <a:r>
                        <a:rPr lang="vi-VN" sz="2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chục nghìn, 2 nghìn, 8 trăm, 1 chục và 4 đơn vị</a:t>
                      </a:r>
                      <a:endParaRPr lang="en-US" sz="2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</a:t>
                      </a:r>
                      <a:r>
                        <a:rPr lang="en-US" sz="32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vi-VN" sz="32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814</a:t>
                      </a:r>
                      <a:endParaRPr lang="en-US" sz="32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2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Năm mươi hai nghìn tám trăm mười bốn.</a:t>
                      </a:r>
                      <a:endParaRPr lang="en-US" sz="2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175975"/>
                  </a:ext>
                </a:extLst>
              </a:tr>
              <a:tr h="1243334">
                <a:tc>
                  <a:txBody>
                    <a:bodyPr/>
                    <a:lstStyle/>
                    <a:p>
                      <a:pPr algn="just"/>
                      <a:r>
                        <a:rPr lang="vi-VN" sz="2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chục triệu, 8 nghìn, 2 chục và 1 đơn vị</a:t>
                      </a:r>
                      <a:endParaRPr lang="en-US" sz="2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612894"/>
                  </a:ext>
                </a:extLst>
              </a:tr>
              <a:tr h="1034577">
                <a:tc>
                  <a:txBody>
                    <a:bodyPr/>
                    <a:lstStyle/>
                    <a:p>
                      <a:pPr algn="just"/>
                      <a:r>
                        <a:rPr lang="vi-VN" sz="2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8 </a:t>
                      </a:r>
                      <a:r>
                        <a:rPr lang="en-US" sz="28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trăm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nghìn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vi-VN" sz="2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2 chục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nghìn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vi-VN" sz="2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chục</a:t>
                      </a:r>
                      <a:r>
                        <a:rPr lang="vi-VN" sz="2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và 5 đơn vị</a:t>
                      </a:r>
                      <a:endParaRPr lang="en-US" sz="2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850243"/>
                  </a:ext>
                </a:extLst>
              </a:tr>
              <a:tr h="1118552">
                <a:tc>
                  <a:txBody>
                    <a:bodyPr/>
                    <a:lstStyle/>
                    <a:p>
                      <a:pPr algn="just"/>
                      <a:r>
                        <a:rPr lang="vi-VN" sz="2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triệu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vi-VN" sz="2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trăm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nghìn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vi-VN" sz="2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3 trăm,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vi-VN" sz="2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chục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vi-VN" sz="2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4 đơn vị</a:t>
                      </a:r>
                      <a:endParaRPr lang="en-US" sz="2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21658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47D5454-391C-D33E-C7C0-7CCAC0018825}"/>
              </a:ext>
            </a:extLst>
          </p:cNvPr>
          <p:cNvSpPr txBox="1"/>
          <p:nvPr/>
        </p:nvSpPr>
        <p:spPr>
          <a:xfrm>
            <a:off x="4702627" y="3005976"/>
            <a:ext cx="2313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25353"/>
                </a:solidFill>
              </a:rPr>
              <a:t>30 008 021</a:t>
            </a:r>
            <a:endParaRPr lang="en-US" sz="3200" dirty="0">
              <a:solidFill>
                <a:srgbClr val="F25353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8AB87B-5325-654A-597B-7896059147E9}"/>
              </a:ext>
            </a:extLst>
          </p:cNvPr>
          <p:cNvSpPr txBox="1"/>
          <p:nvPr/>
        </p:nvSpPr>
        <p:spPr>
          <a:xfrm>
            <a:off x="6941972" y="2891354"/>
            <a:ext cx="4665312" cy="1132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vi-VN" sz="2800" dirty="0">
                <a:solidFill>
                  <a:srgbClr val="7030A0"/>
                </a:solidFill>
              </a:rPr>
              <a:t>Ba mươi triệu không trăm linh tám nghìn không trăm hai mươi mốt.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AC0C41-C6C8-0321-F756-5F940378048D}"/>
              </a:ext>
            </a:extLst>
          </p:cNvPr>
          <p:cNvSpPr txBox="1"/>
          <p:nvPr/>
        </p:nvSpPr>
        <p:spPr>
          <a:xfrm>
            <a:off x="4729898" y="4241125"/>
            <a:ext cx="2224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25353"/>
                </a:solidFill>
              </a:rPr>
              <a:t>820 015</a:t>
            </a:r>
            <a:endParaRPr lang="en-US" sz="3200" dirty="0">
              <a:solidFill>
                <a:srgbClr val="F25353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886AE0-928B-4BEB-E80A-99EAE3E24B39}"/>
              </a:ext>
            </a:extLst>
          </p:cNvPr>
          <p:cNvSpPr txBox="1"/>
          <p:nvPr/>
        </p:nvSpPr>
        <p:spPr>
          <a:xfrm>
            <a:off x="6941972" y="4023587"/>
            <a:ext cx="4665312" cy="787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vi-VN" sz="2800" dirty="0">
                <a:solidFill>
                  <a:srgbClr val="7030A0"/>
                </a:solidFill>
              </a:rPr>
              <a:t>Tám trăm hai mươi nghìn không trăm mười lăm.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6C01A1-334E-E692-7F4A-E3B5EA41C169}"/>
              </a:ext>
            </a:extLst>
          </p:cNvPr>
          <p:cNvSpPr txBox="1"/>
          <p:nvPr/>
        </p:nvSpPr>
        <p:spPr>
          <a:xfrm>
            <a:off x="4811718" y="5320863"/>
            <a:ext cx="2001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25353"/>
                </a:solidFill>
              </a:rPr>
              <a:t>1 200 324</a:t>
            </a:r>
            <a:endParaRPr lang="en-US" sz="3200" dirty="0">
              <a:solidFill>
                <a:srgbClr val="F25353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7CF63F-BCD4-4031-AC65-3E36754984CA}"/>
              </a:ext>
            </a:extLst>
          </p:cNvPr>
          <p:cNvSpPr txBox="1"/>
          <p:nvPr/>
        </p:nvSpPr>
        <p:spPr>
          <a:xfrm>
            <a:off x="6996521" y="5035640"/>
            <a:ext cx="4567341" cy="787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vi-VN" sz="2800" dirty="0">
                <a:solidFill>
                  <a:srgbClr val="7030A0"/>
                </a:solidFill>
              </a:rPr>
              <a:t>Một triệu hai trăm nghìn ba trăm hai mươi tư.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6262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34554D-1C4A-1C01-9E68-5D42AECCA12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79" t="-452" r="40396" b="79162"/>
          <a:stretch/>
        </p:blipFill>
        <p:spPr>
          <a:xfrm rot="308201">
            <a:off x="519602" y="545258"/>
            <a:ext cx="990159" cy="990160"/>
          </a:xfrm>
          <a:prstGeom prst="rect">
            <a:avLst/>
          </a:prstGeom>
        </p:spPr>
      </p:pic>
      <p:sp>
        <p:nvSpPr>
          <p:cNvPr id="3" name="矩形: 圆角 14">
            <a:extLst>
              <a:ext uri="{FF2B5EF4-FFF2-40B4-BE49-F238E27FC236}">
                <a16:creationId xmlns:a16="http://schemas.microsoft.com/office/drawing/2014/main" id="{28A4377B-30DA-D948-C000-4079DE3E5D0F}"/>
              </a:ext>
            </a:extLst>
          </p:cNvPr>
          <p:cNvSpPr/>
          <p:nvPr/>
        </p:nvSpPr>
        <p:spPr>
          <a:xfrm>
            <a:off x="1666757" y="751199"/>
            <a:ext cx="1727150" cy="647699"/>
          </a:xfrm>
          <a:prstGeom prst="roundRect">
            <a:avLst/>
          </a:prstGeom>
          <a:gradFill flip="none" rotWithShape="1">
            <a:gsLst>
              <a:gs pos="0">
                <a:srgbClr val="41E1F4"/>
              </a:gs>
              <a:gs pos="70000">
                <a:srgbClr val="24C4F2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latin typeface="Cambria" panose="02040503050406030204" pitchFamily="18" charset="0"/>
                <a:ea typeface="Cambria" panose="02040503050406030204" pitchFamily="18" charset="0"/>
              </a:rPr>
              <a:t>Số ?</a:t>
            </a:r>
            <a:endParaRPr lang="zh-CN" altLang="en-US" sz="8000" b="1" dirty="0">
              <a:latin typeface="Cambria" panose="02040503050406030204" pitchFamily="18" charset="0"/>
              <a:ea typeface="字魂160号-檀宋" panose="00000500000000000000" pitchFamily="2" charset="-122"/>
              <a:sym typeface="字魂160号-檀宋" panose="00000500000000000000" pitchFamily="2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4E46DA-868F-1194-7D23-000A0662AFA7}"/>
              </a:ext>
            </a:extLst>
          </p:cNvPr>
          <p:cNvSpPr txBox="1"/>
          <p:nvPr/>
        </p:nvSpPr>
        <p:spPr>
          <a:xfrm>
            <a:off x="209307" y="1577756"/>
            <a:ext cx="11982693" cy="2905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3200" i="0" dirty="0">
                <a:solidFill>
                  <a:srgbClr val="000000"/>
                </a:solidFill>
                <a:effectLst/>
                <a:ea typeface="Cambria" panose="02040503050406030204" pitchFamily="18" charset="0"/>
              </a:rPr>
              <a:t>a) 504 842 = 500 000 + 4 000 </a:t>
            </a:r>
            <a:r>
              <a:rPr lang="vi-VN" sz="3200" i="0">
                <a:solidFill>
                  <a:srgbClr val="000000"/>
                </a:solidFill>
                <a:effectLst/>
                <a:ea typeface="Cambria" panose="02040503050406030204" pitchFamily="18" charset="0"/>
              </a:rPr>
              <a:t>+ </a:t>
            </a:r>
            <a:r>
              <a:rPr lang="en-US" sz="3200" i="0">
                <a:solidFill>
                  <a:srgbClr val="000000"/>
                </a:solidFill>
                <a:effectLst/>
                <a:ea typeface="Cambria" panose="02040503050406030204" pitchFamily="18" charset="0"/>
              </a:rPr>
              <a:t>                </a:t>
            </a:r>
            <a:r>
              <a:rPr lang="vi-VN" sz="3200" i="0">
                <a:solidFill>
                  <a:srgbClr val="000000"/>
                </a:solidFill>
                <a:effectLst/>
                <a:ea typeface="Cambria" panose="02040503050406030204" pitchFamily="18" charset="0"/>
              </a:rPr>
              <a:t>+ </a:t>
            </a:r>
            <a:r>
              <a:rPr lang="vi-VN" sz="3200" i="0" dirty="0">
                <a:solidFill>
                  <a:srgbClr val="000000"/>
                </a:solidFill>
                <a:effectLst/>
                <a:ea typeface="Cambria" panose="02040503050406030204" pitchFamily="18" charset="0"/>
              </a:rPr>
              <a:t>40 + 2</a:t>
            </a:r>
            <a:endParaRPr lang="en-US" sz="3200" i="0" dirty="0">
              <a:solidFill>
                <a:srgbClr val="000000"/>
              </a:solidFill>
              <a:effectLst/>
              <a:ea typeface="Cambria" panose="020405030504060302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vi-VN" sz="3200" i="0" dirty="0">
                <a:solidFill>
                  <a:srgbClr val="000000"/>
                </a:solidFill>
                <a:effectLst/>
                <a:ea typeface="Cambria" panose="02040503050406030204" pitchFamily="18" charset="0"/>
              </a:rPr>
              <a:t>b) 1 730 539 = 1 000 000 </a:t>
            </a:r>
            <a:r>
              <a:rPr lang="vi-VN" sz="3200" i="0">
                <a:solidFill>
                  <a:srgbClr val="000000"/>
                </a:solidFill>
                <a:effectLst/>
                <a:ea typeface="Cambria" panose="02040503050406030204" pitchFamily="18" charset="0"/>
              </a:rPr>
              <a:t>+ </a:t>
            </a:r>
            <a:r>
              <a:rPr lang="en-US" sz="3200">
                <a:solidFill>
                  <a:srgbClr val="FF0000"/>
                </a:solidFill>
                <a:ea typeface="Cambria" panose="02040503050406030204" pitchFamily="18" charset="0"/>
              </a:rPr>
              <a:t>                      </a:t>
            </a:r>
            <a:r>
              <a:rPr lang="vi-VN" sz="3200" i="0">
                <a:solidFill>
                  <a:srgbClr val="000000"/>
                </a:solidFill>
                <a:effectLst/>
                <a:ea typeface="Cambria" panose="02040503050406030204" pitchFamily="18" charset="0"/>
              </a:rPr>
              <a:t>+ </a:t>
            </a:r>
            <a:r>
              <a:rPr lang="vi-VN" sz="3200" i="0" dirty="0">
                <a:solidFill>
                  <a:srgbClr val="000000"/>
                </a:solidFill>
                <a:effectLst/>
                <a:ea typeface="Cambria" panose="02040503050406030204" pitchFamily="18" charset="0"/>
              </a:rPr>
              <a:t>30 000 + 500 + 30 + 9</a:t>
            </a:r>
            <a:endParaRPr lang="en-US" sz="3200" i="0" dirty="0">
              <a:solidFill>
                <a:srgbClr val="000000"/>
              </a:solidFill>
              <a:effectLst/>
              <a:ea typeface="Cambria" panose="020405030504060302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vi-VN" sz="3200" i="0" dirty="0">
                <a:solidFill>
                  <a:srgbClr val="000000"/>
                </a:solidFill>
                <a:effectLst/>
                <a:ea typeface="Cambria" panose="02040503050406030204" pitchFamily="18" charset="0"/>
              </a:rPr>
              <a:t>c) 26 400 500 = 20 000 000 + 6 000 000 + 400 </a:t>
            </a:r>
            <a:r>
              <a:rPr lang="vi-VN" sz="3200" i="0">
                <a:solidFill>
                  <a:srgbClr val="000000"/>
                </a:solidFill>
                <a:effectLst/>
                <a:ea typeface="Cambria" panose="02040503050406030204" pitchFamily="18" charset="0"/>
              </a:rPr>
              <a:t>000 +</a:t>
            </a:r>
            <a:endParaRPr lang="en-US" sz="3200" i="0" dirty="0">
              <a:solidFill>
                <a:srgbClr val="FF0000"/>
              </a:solidFill>
              <a:effectLst/>
              <a:ea typeface="Cambria" panose="02040503050406030204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3" name="TextBox2" r:id="rId2" imgW="1428840" imgH="809640"/>
        </mc:Choice>
        <mc:Fallback>
          <p:control name="TextBox2" r:id="rId2" imgW="1428840" imgH="809640">
            <p:pic>
              <p:nvPicPr>
                <p:cNvPr id="5" name="TextBox2">
                  <a:extLst>
                    <a:ext uri="{FF2B5EF4-FFF2-40B4-BE49-F238E27FC236}">
                      <a16:creationId xmlns:a16="http://schemas.microsoft.com/office/drawing/2014/main" id="{DF2120B4-C5B9-4FE6-9DE0-CE2A2F2488C8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095999" y="1849945"/>
                  <a:ext cx="1423737" cy="809625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54" name="TextBox3" r:id="rId3" imgW="2076480" imgH="809640"/>
        </mc:Choice>
        <mc:Fallback>
          <p:control name="TextBox3" r:id="rId3" imgW="2076480" imgH="809640">
            <p:pic>
              <p:nvPicPr>
                <p:cNvPr id="6" name="TextBox3">
                  <a:extLst>
                    <a:ext uri="{FF2B5EF4-FFF2-40B4-BE49-F238E27FC236}">
                      <a16:creationId xmlns:a16="http://schemas.microsoft.com/office/drawing/2014/main" id="{FC74133D-3149-462A-BDAE-BD92418E2DE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225548" y="2840350"/>
                  <a:ext cx="2077620" cy="809625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55" name="TextBox4" r:id="rId4" imgW="1152360" imgH="809640"/>
        </mc:Choice>
        <mc:Fallback>
          <p:control name="TextBox4" r:id="rId4" imgW="1152360" imgH="809640">
            <p:pic>
              <p:nvPicPr>
                <p:cNvPr id="7" name="TextBox4">
                  <a:extLst>
                    <a:ext uri="{FF2B5EF4-FFF2-40B4-BE49-F238E27FC236}">
                      <a16:creationId xmlns:a16="http://schemas.microsoft.com/office/drawing/2014/main" id="{12FC6873-3239-4072-A1F1-AA5C1771808D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034171" y="3765651"/>
                  <a:ext cx="1155198" cy="809625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1500555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C170F3-3A87-9103-34DD-024F13B6A0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11" t="5631" r="22964" b="73079"/>
          <a:stretch/>
        </p:blipFill>
        <p:spPr>
          <a:xfrm rot="20496249">
            <a:off x="787012" y="675199"/>
            <a:ext cx="1103790" cy="11037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F6875B-F494-08A1-4EEC-2139C2D4604D}"/>
              </a:ext>
            </a:extLst>
          </p:cNvPr>
          <p:cNvSpPr txBox="1"/>
          <p:nvPr/>
        </p:nvSpPr>
        <p:spPr>
          <a:xfrm>
            <a:off x="2439120" y="529234"/>
            <a:ext cx="715004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Rô-bốt có thói quen viết các số biểu diễn ngày, tháng, năm liên tiếp nhau để được một số tự nhiên có nhiều chữ số. Ví dụ, ngày 30 tháng 4 năm 1975, Rô-bốt sẽ viết được số 3 041 975.</a:t>
            </a:r>
          </a:p>
          <a:p>
            <a:pPr marL="342900" indent="-342900" algn="just">
              <a:spcBef>
                <a:spcPts val="600"/>
              </a:spcBef>
              <a:buAutoNum type="alphaLcParenR"/>
            </a:pP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Hỏi với ngày Nhà giáo Việt Nam năm nay, Rô-bốt sẽ viết được số nào?</a:t>
            </a:r>
          </a:p>
          <a:p>
            <a:pPr algn="just">
              <a:spcBef>
                <a:spcPts val="600"/>
              </a:spcBef>
            </a:pP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Hãy cho biết giá trị của từng chữ số 2 trong số mà Rô-bốt đã viết ở câu a.</a:t>
            </a:r>
            <a:endParaRPr lang="en-US" sz="3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0735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C170F3-3A87-9103-34DD-024F13B6A0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11" t="5631" r="22964" b="73079"/>
          <a:stretch/>
        </p:blipFill>
        <p:spPr>
          <a:xfrm rot="20496249">
            <a:off x="899616" y="536976"/>
            <a:ext cx="1103790" cy="11037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F6875B-F494-08A1-4EEC-2139C2D4604D}"/>
              </a:ext>
            </a:extLst>
          </p:cNvPr>
          <p:cNvSpPr txBox="1"/>
          <p:nvPr/>
        </p:nvSpPr>
        <p:spPr>
          <a:xfrm>
            <a:off x="2439120" y="529234"/>
            <a:ext cx="9255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Hãy cho biết giá trị của từng chữ số 2 trong số mà Rô-bốt đã viết ở câu a.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矩形: 圆角 14">
            <a:extLst>
              <a:ext uri="{FF2B5EF4-FFF2-40B4-BE49-F238E27FC236}">
                <a16:creationId xmlns:a16="http://schemas.microsoft.com/office/drawing/2014/main" id="{DD6865EB-6770-6BEF-A410-9392C9109B01}"/>
              </a:ext>
            </a:extLst>
          </p:cNvPr>
          <p:cNvSpPr/>
          <p:nvPr/>
        </p:nvSpPr>
        <p:spPr>
          <a:xfrm>
            <a:off x="4631339" y="1924955"/>
            <a:ext cx="3576996" cy="763721"/>
          </a:xfrm>
          <a:prstGeom prst="roundRect">
            <a:avLst/>
          </a:prstGeom>
          <a:gradFill flip="none" rotWithShape="1">
            <a:gsLst>
              <a:gs pos="0">
                <a:srgbClr val="41E1F4"/>
              </a:gs>
              <a:gs pos="70000">
                <a:srgbClr val="24C4F2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latin typeface="Cambria" panose="02040503050406030204" pitchFamily="18" charset="0"/>
                <a:ea typeface="Cambria" panose="02040503050406030204" pitchFamily="18" charset="0"/>
              </a:rPr>
              <a:t>20 112 024</a:t>
            </a:r>
            <a:endParaRPr lang="zh-CN" altLang="en-US" sz="16600" b="1" dirty="0">
              <a:latin typeface="Cambria" panose="02040503050406030204" pitchFamily="18" charset="0"/>
              <a:ea typeface="字魂160号-檀宋" panose="00000500000000000000" pitchFamily="2" charset="-122"/>
              <a:sym typeface="字魂160号-檀宋" panose="00000500000000000000" pitchFamily="2" charset="-122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CF363F29-C908-6D2F-FBA3-7203C4C456D3}"/>
              </a:ext>
            </a:extLst>
          </p:cNvPr>
          <p:cNvSpPr/>
          <p:nvPr/>
        </p:nvSpPr>
        <p:spPr>
          <a:xfrm>
            <a:off x="2149371" y="3013501"/>
            <a:ext cx="3274828" cy="830997"/>
          </a:xfrm>
          <a:prstGeom prst="wedgeRoundRectCallout">
            <a:avLst>
              <a:gd name="adj1" fmla="val 34723"/>
              <a:gd name="adj2" fmla="val -9999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rgbClr val="F93D3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20 000 000</a:t>
            </a:r>
            <a:endParaRPr lang="en-US" sz="4400" b="1" dirty="0">
              <a:solidFill>
                <a:srgbClr val="F93D3D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Speech Bubble: Rectangle with Corners Rounded 6">
            <a:extLst>
              <a:ext uri="{FF2B5EF4-FFF2-40B4-BE49-F238E27FC236}">
                <a16:creationId xmlns:a16="http://schemas.microsoft.com/office/drawing/2014/main" id="{283BE77B-1B9D-1978-C37A-65AA3769B32F}"/>
              </a:ext>
            </a:extLst>
          </p:cNvPr>
          <p:cNvSpPr/>
          <p:nvPr/>
        </p:nvSpPr>
        <p:spPr>
          <a:xfrm>
            <a:off x="5687289" y="4284074"/>
            <a:ext cx="2089299" cy="830997"/>
          </a:xfrm>
          <a:prstGeom prst="wedgeRoundRectCallout">
            <a:avLst>
              <a:gd name="adj1" fmla="val -9433"/>
              <a:gd name="adj2" fmla="val -23946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rgbClr val="F93D3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2 000</a:t>
            </a:r>
            <a:endParaRPr lang="en-US" sz="4400" b="1" dirty="0">
              <a:solidFill>
                <a:srgbClr val="F93D3D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Speech Bubble: Rectangle with Corners Rounded 8">
            <a:extLst>
              <a:ext uri="{FF2B5EF4-FFF2-40B4-BE49-F238E27FC236}">
                <a16:creationId xmlns:a16="http://schemas.microsoft.com/office/drawing/2014/main" id="{C931EEE9-37E0-8756-AAF8-0C524685E2D7}"/>
              </a:ext>
            </a:extLst>
          </p:cNvPr>
          <p:cNvSpPr/>
          <p:nvPr/>
        </p:nvSpPr>
        <p:spPr>
          <a:xfrm>
            <a:off x="7894456" y="3219039"/>
            <a:ext cx="984640" cy="655109"/>
          </a:xfrm>
          <a:prstGeom prst="wedgeRoundRectCallout">
            <a:avLst>
              <a:gd name="adj1" fmla="val -94196"/>
              <a:gd name="adj2" fmla="val -15367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rgbClr val="F93D3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</a:t>
            </a:r>
            <a:endParaRPr lang="en-US" sz="4400" b="1" dirty="0">
              <a:solidFill>
                <a:srgbClr val="F93D3D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6443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9D69703-2107-09B8-71BE-434100E55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595" y="1310010"/>
            <a:ext cx="815296" cy="121791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6F90CC9-2BB6-508F-1173-55AAA80EF44D}"/>
              </a:ext>
            </a:extLst>
          </p:cNvPr>
          <p:cNvGrpSpPr/>
          <p:nvPr/>
        </p:nvGrpSpPr>
        <p:grpSpPr>
          <a:xfrm>
            <a:off x="1286535" y="484558"/>
            <a:ext cx="10281685" cy="2662679"/>
            <a:chOff x="2089176" y="463293"/>
            <a:chExt cx="8315178" cy="1491927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1C470AB9-D049-4FD7-14D6-5E1B316AF8C2}"/>
                </a:ext>
              </a:extLst>
            </p:cNvPr>
            <p:cNvSpPr/>
            <p:nvPr/>
          </p:nvSpPr>
          <p:spPr>
            <a:xfrm>
              <a:off x="2089176" y="463293"/>
              <a:ext cx="8315178" cy="1491927"/>
            </a:xfrm>
            <a:prstGeom prst="roundRect">
              <a:avLst/>
            </a:prstGeom>
            <a:solidFill>
              <a:srgbClr val="D1F4C8"/>
            </a:solidFill>
            <a:ln w="38100">
              <a:solidFill>
                <a:srgbClr val="2FB725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AC8C741-4C5B-33F9-D22D-46202F0A4B70}"/>
                </a:ext>
              </a:extLst>
            </p:cNvPr>
            <p:cNvSpPr txBox="1"/>
            <p:nvPr/>
          </p:nvSpPr>
          <p:spPr>
            <a:xfrm>
              <a:off x="2183769" y="498544"/>
              <a:ext cx="8100204" cy="1431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200" b="1" dirty="0">
                  <a:latin typeface="Cambria" panose="02040503050406030204" pitchFamily="18" charset="0"/>
                </a:rPr>
                <a:t>Ba số chẵn liên tiếp được viết vào 3 chiếc mũ, mỗi chiếc mũ được viết một số. Việt, Nam và Rô-bốt, mỗi bạn đội một chiếc mũ trên. Rô-bốt nhìn thấy số được viết trên mũ của Việt và Nam là 2 032 và 2 028. Hỏi chiếc mũ mà Rô-bốt đang đội được viết số nào?</a:t>
              </a:r>
              <a:endParaRPr lang="en-US" sz="3200" b="1" dirty="0"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49761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D69703-2107-09B8-71BE-434100E55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595" y="1310010"/>
            <a:ext cx="815296" cy="121791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6F90CC9-2BB6-508F-1173-55AAA80EF44D}"/>
              </a:ext>
            </a:extLst>
          </p:cNvPr>
          <p:cNvGrpSpPr/>
          <p:nvPr/>
        </p:nvGrpSpPr>
        <p:grpSpPr>
          <a:xfrm>
            <a:off x="1286535" y="484558"/>
            <a:ext cx="10281685" cy="2662679"/>
            <a:chOff x="2089176" y="463293"/>
            <a:chExt cx="8315178" cy="1491927"/>
          </a:xfrm>
        </p:grpSpPr>
        <p:sp>
          <p:nvSpPr>
            <p:cNvPr id="4" name="Rectangle: Rounded Corners 9">
              <a:extLst>
                <a:ext uri="{FF2B5EF4-FFF2-40B4-BE49-F238E27FC236}">
                  <a16:creationId xmlns:a16="http://schemas.microsoft.com/office/drawing/2014/main" id="{1C470AB9-D049-4FD7-14D6-5E1B316AF8C2}"/>
                </a:ext>
              </a:extLst>
            </p:cNvPr>
            <p:cNvSpPr/>
            <p:nvPr/>
          </p:nvSpPr>
          <p:spPr>
            <a:xfrm>
              <a:off x="2089176" y="463293"/>
              <a:ext cx="8315178" cy="1491927"/>
            </a:xfrm>
            <a:prstGeom prst="roundRect">
              <a:avLst/>
            </a:prstGeom>
            <a:solidFill>
              <a:srgbClr val="D1F4C8"/>
            </a:solidFill>
            <a:ln w="38100">
              <a:solidFill>
                <a:srgbClr val="2FB725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AC8C741-4C5B-33F9-D22D-46202F0A4B70}"/>
                </a:ext>
              </a:extLst>
            </p:cNvPr>
            <p:cNvSpPr txBox="1"/>
            <p:nvPr/>
          </p:nvSpPr>
          <p:spPr>
            <a:xfrm>
              <a:off x="2183769" y="498544"/>
              <a:ext cx="8100204" cy="1431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200" b="1" dirty="0">
                  <a:latin typeface="Cambria" panose="02040503050406030204" pitchFamily="18" charset="0"/>
                </a:rPr>
                <a:t>Ba số chẵn liên tiếp được viết vào 3 chiếc mũ, mỗi chiếc mũ được viết một số. Việt, Nam và Rô-bốt, mỗi bạn đội một chiếc mũ trên. Rô-bốt nhìn thấy số được viết trên mũ của Việt và Nam là 2 032 và 2 028. Hỏi chiếc mũ mà Rô-bốt đang đội được viết số nào?</a:t>
              </a:r>
              <a:endParaRPr lang="en-US" sz="3200" b="1" dirty="0"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79700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D69703-2107-09B8-71BE-434100E55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595" y="1310010"/>
            <a:ext cx="815296" cy="121791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6F90CC9-2BB6-508F-1173-55AAA80EF44D}"/>
              </a:ext>
            </a:extLst>
          </p:cNvPr>
          <p:cNvGrpSpPr/>
          <p:nvPr/>
        </p:nvGrpSpPr>
        <p:grpSpPr>
          <a:xfrm>
            <a:off x="1286535" y="484558"/>
            <a:ext cx="10281685" cy="2662679"/>
            <a:chOff x="2089176" y="463293"/>
            <a:chExt cx="8315178" cy="1491927"/>
          </a:xfrm>
        </p:grpSpPr>
        <p:sp>
          <p:nvSpPr>
            <p:cNvPr id="4" name="Rectangle: Rounded Corners 9">
              <a:extLst>
                <a:ext uri="{FF2B5EF4-FFF2-40B4-BE49-F238E27FC236}">
                  <a16:creationId xmlns:a16="http://schemas.microsoft.com/office/drawing/2014/main" id="{1C470AB9-D049-4FD7-14D6-5E1B316AF8C2}"/>
                </a:ext>
              </a:extLst>
            </p:cNvPr>
            <p:cNvSpPr/>
            <p:nvPr/>
          </p:nvSpPr>
          <p:spPr>
            <a:xfrm>
              <a:off x="2089176" y="463293"/>
              <a:ext cx="8315178" cy="1491927"/>
            </a:xfrm>
            <a:prstGeom prst="roundRect">
              <a:avLst/>
            </a:prstGeom>
            <a:solidFill>
              <a:srgbClr val="D1F4C8"/>
            </a:solidFill>
            <a:ln w="38100">
              <a:solidFill>
                <a:srgbClr val="2FB725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AC8C741-4C5B-33F9-D22D-46202F0A4B70}"/>
                </a:ext>
              </a:extLst>
            </p:cNvPr>
            <p:cNvSpPr txBox="1"/>
            <p:nvPr/>
          </p:nvSpPr>
          <p:spPr>
            <a:xfrm>
              <a:off x="2183769" y="498544"/>
              <a:ext cx="8100204" cy="1431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200" b="1" dirty="0">
                  <a:latin typeface="Cambria" panose="02040503050406030204" pitchFamily="18" charset="0"/>
                </a:rPr>
                <a:t>Ba số chẵn liên tiếp được viết vào 3 chiếc mũ, mỗi chiếc mũ được viết một số. Việt, Nam và Rô-bốt, mỗi bạn đội một chiếc mũ trên. Rô-bốt nhìn thấy số được viết trên mũ của Việt và Nam là 2 032 và 2 028. Hỏi chiếc mũ mà Rô-bốt đang đội được viết số nào?</a:t>
              </a:r>
              <a:endParaRPr lang="en-US" sz="3200" b="1" dirty="0">
                <a:latin typeface="Cambria" panose="02040503050406030204" pitchFamily="18" charset="0"/>
              </a:endParaRPr>
            </a:p>
          </p:txBody>
        </p:sp>
      </p:grpSp>
      <p:sp>
        <p:nvSpPr>
          <p:cNvPr id="6" name="Cloud 5">
            <a:extLst>
              <a:ext uri="{FF2B5EF4-FFF2-40B4-BE49-F238E27FC236}">
                <a16:creationId xmlns:a16="http://schemas.microsoft.com/office/drawing/2014/main" id="{331040A0-07DA-B04A-6368-9748FE1B7D88}"/>
              </a:ext>
            </a:extLst>
          </p:cNvPr>
          <p:cNvSpPr/>
          <p:nvPr/>
        </p:nvSpPr>
        <p:spPr>
          <a:xfrm>
            <a:off x="6289154" y="3327109"/>
            <a:ext cx="4991992" cy="3163292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số chẵn liên tiếp hơn kém nhau </a:t>
            </a:r>
            <a:r>
              <a:rPr lang="vi-VN" sz="3600" b="1" dirty="0">
                <a:solidFill>
                  <a:srgbClr val="C12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đơn vị.</a:t>
            </a:r>
            <a:endParaRPr lang="en-US" sz="36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B62B8D4-5BFE-7431-5829-240F34A307C1}"/>
              </a:ext>
            </a:extLst>
          </p:cNvPr>
          <p:cNvGrpSpPr/>
          <p:nvPr/>
        </p:nvGrpSpPr>
        <p:grpSpPr>
          <a:xfrm>
            <a:off x="6201067" y="4228854"/>
            <a:ext cx="5387181" cy="681015"/>
            <a:chOff x="6201067" y="4228854"/>
            <a:chExt cx="5387181" cy="681015"/>
          </a:xfrm>
        </p:grpSpPr>
        <p:sp>
          <p:nvSpPr>
            <p:cNvPr id="8" name="矩形: 圆角 14">
              <a:extLst>
                <a:ext uri="{FF2B5EF4-FFF2-40B4-BE49-F238E27FC236}">
                  <a16:creationId xmlns:a16="http://schemas.microsoft.com/office/drawing/2014/main" id="{8E4B5DCB-A804-6A44-1DE6-7A8CA5011BB0}"/>
                </a:ext>
              </a:extLst>
            </p:cNvPr>
            <p:cNvSpPr/>
            <p:nvPr/>
          </p:nvSpPr>
          <p:spPr>
            <a:xfrm>
              <a:off x="6201067" y="4262170"/>
              <a:ext cx="1727150" cy="647699"/>
            </a:xfrm>
            <a:prstGeom prst="roundRect">
              <a:avLst/>
            </a:prstGeom>
            <a:gradFill flip="none" rotWithShape="1">
              <a:gsLst>
                <a:gs pos="0">
                  <a:srgbClr val="41E1F4"/>
                </a:gs>
                <a:gs pos="70000">
                  <a:srgbClr val="24C4F2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2 028</a:t>
              </a:r>
              <a:endParaRPr lang="zh-CN" altLang="en-US" sz="7200" b="1" dirty="0">
                <a:latin typeface="Cambria" panose="02040503050406030204" pitchFamily="18" charset="0"/>
                <a:ea typeface="字魂160号-檀宋" panose="00000500000000000000" pitchFamily="2" charset="-122"/>
                <a:sym typeface="字魂160号-檀宋" panose="00000500000000000000" pitchFamily="2" charset="-122"/>
              </a:endParaRPr>
            </a:p>
          </p:txBody>
        </p:sp>
        <p:sp>
          <p:nvSpPr>
            <p:cNvPr id="9" name="矩形: 圆角 14">
              <a:extLst>
                <a:ext uri="{FF2B5EF4-FFF2-40B4-BE49-F238E27FC236}">
                  <a16:creationId xmlns:a16="http://schemas.microsoft.com/office/drawing/2014/main" id="{E1F2E9A4-DCC9-3C86-8103-0219EA28AFDA}"/>
                </a:ext>
              </a:extLst>
            </p:cNvPr>
            <p:cNvSpPr/>
            <p:nvPr/>
          </p:nvSpPr>
          <p:spPr>
            <a:xfrm>
              <a:off x="9861098" y="4228854"/>
              <a:ext cx="1727150" cy="647699"/>
            </a:xfrm>
            <a:prstGeom prst="roundRect">
              <a:avLst/>
            </a:prstGeom>
            <a:gradFill flip="none" rotWithShape="1">
              <a:gsLst>
                <a:gs pos="0">
                  <a:srgbClr val="41E1F4"/>
                </a:gs>
                <a:gs pos="70000">
                  <a:srgbClr val="24C4F2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2 032</a:t>
              </a:r>
              <a:endParaRPr lang="zh-CN" altLang="en-US" sz="7200" b="1" dirty="0">
                <a:latin typeface="Cambria" panose="02040503050406030204" pitchFamily="18" charset="0"/>
                <a:ea typeface="字魂160号-檀宋" panose="00000500000000000000" pitchFamily="2" charset="-122"/>
                <a:sym typeface="字魂160号-檀宋" panose="00000500000000000000" pitchFamily="2" charset="-122"/>
              </a:endParaRPr>
            </a:p>
          </p:txBody>
        </p:sp>
        <p:sp>
          <p:nvSpPr>
            <p:cNvPr id="10" name="矩形: 圆角 14">
              <a:extLst>
                <a:ext uri="{FF2B5EF4-FFF2-40B4-BE49-F238E27FC236}">
                  <a16:creationId xmlns:a16="http://schemas.microsoft.com/office/drawing/2014/main" id="{98CC00F8-F6D6-C43C-1F8B-B72781ADE6D0}"/>
                </a:ext>
              </a:extLst>
            </p:cNvPr>
            <p:cNvSpPr/>
            <p:nvPr/>
          </p:nvSpPr>
          <p:spPr>
            <a:xfrm>
              <a:off x="8031082" y="4261056"/>
              <a:ext cx="1727150" cy="647699"/>
            </a:xfrm>
            <a:prstGeom prst="roundRect">
              <a:avLst/>
            </a:prstGeom>
            <a:gradFill flip="none" rotWithShape="1">
              <a:gsLst>
                <a:gs pos="0">
                  <a:srgbClr val="41E1F4"/>
                </a:gs>
                <a:gs pos="70000">
                  <a:srgbClr val="24C4F2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zh-CN" altLang="en-US" sz="7200" b="1" dirty="0">
                <a:latin typeface="Cambria" panose="02040503050406030204" pitchFamily="18" charset="0"/>
                <a:ea typeface="字魂160号-檀宋" panose="00000500000000000000" pitchFamily="2" charset="-122"/>
                <a:sym typeface="字魂160号-檀宋" panose="00000500000000000000" pitchFamily="2" charset="-122"/>
              </a:endParaRPr>
            </a:p>
          </p:txBody>
        </p:sp>
      </p:grpSp>
      <p:sp>
        <p:nvSpPr>
          <p:cNvPr id="11" name="矩形: 圆角 14">
            <a:extLst>
              <a:ext uri="{FF2B5EF4-FFF2-40B4-BE49-F238E27FC236}">
                <a16:creationId xmlns:a16="http://schemas.microsoft.com/office/drawing/2014/main" id="{9DFEA7A1-EA29-F553-0290-21DF69292961}"/>
              </a:ext>
            </a:extLst>
          </p:cNvPr>
          <p:cNvSpPr/>
          <p:nvPr/>
        </p:nvSpPr>
        <p:spPr>
          <a:xfrm>
            <a:off x="8183482" y="4413456"/>
            <a:ext cx="1727150" cy="647699"/>
          </a:xfrm>
          <a:prstGeom prst="roundRect">
            <a:avLst/>
          </a:prstGeom>
          <a:solidFill>
            <a:srgbClr val="863A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2 030</a:t>
            </a:r>
            <a:endParaRPr lang="zh-CN" altLang="en-US" sz="7200" b="1" dirty="0">
              <a:solidFill>
                <a:srgbClr val="FFFF00"/>
              </a:solidFill>
              <a:latin typeface="Cambria" panose="02040503050406030204" pitchFamily="18" charset="0"/>
              <a:ea typeface="字魂160号-檀宋" panose="00000500000000000000" pitchFamily="2" charset="-122"/>
              <a:sym typeface="字魂160号-檀宋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807005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22F6875B-F494-08A1-4EEC-2139C2D4604D}"/>
              </a:ext>
            </a:extLst>
          </p:cNvPr>
          <p:cNvSpPr txBox="1"/>
          <p:nvPr/>
        </p:nvSpPr>
        <p:spPr>
          <a:xfrm>
            <a:off x="713699" y="670309"/>
            <a:ext cx="109943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Việt, Nam và Rô-bốt, mỗi bạn đội một chiếc mũ 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lẻ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Rô-bốt nhìn thấy số được viết trên mũ của Việt và Nam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lượt</a:t>
            </a: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là 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03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và 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29</a:t>
            </a: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Hỏi chiếc mũ mà Rô-bốt đang đội được viết số nào?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B62B8D4-5BFE-7431-5829-240F34A307C1}"/>
              </a:ext>
            </a:extLst>
          </p:cNvPr>
          <p:cNvGrpSpPr/>
          <p:nvPr/>
        </p:nvGrpSpPr>
        <p:grpSpPr>
          <a:xfrm>
            <a:off x="3952719" y="3669456"/>
            <a:ext cx="5387181" cy="681015"/>
            <a:chOff x="6201067" y="4228854"/>
            <a:chExt cx="5387181" cy="681015"/>
          </a:xfrm>
        </p:grpSpPr>
        <p:sp>
          <p:nvSpPr>
            <p:cNvPr id="13" name="矩形: 圆角 14">
              <a:extLst>
                <a:ext uri="{FF2B5EF4-FFF2-40B4-BE49-F238E27FC236}">
                  <a16:creationId xmlns:a16="http://schemas.microsoft.com/office/drawing/2014/main" id="{8E4B5DCB-A804-6A44-1DE6-7A8CA5011BB0}"/>
                </a:ext>
              </a:extLst>
            </p:cNvPr>
            <p:cNvSpPr/>
            <p:nvPr/>
          </p:nvSpPr>
          <p:spPr>
            <a:xfrm>
              <a:off x="6201067" y="4262170"/>
              <a:ext cx="1727150" cy="647699"/>
            </a:xfrm>
            <a:prstGeom prst="roundRect">
              <a:avLst/>
            </a:prstGeom>
            <a:gradFill flip="none" rotWithShape="1">
              <a:gsLst>
                <a:gs pos="0">
                  <a:srgbClr val="41E1F4"/>
                </a:gs>
                <a:gs pos="70000">
                  <a:srgbClr val="24C4F2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1 033</a:t>
              </a:r>
              <a:endParaRPr lang="zh-CN" altLang="en-US" sz="7200" b="1" dirty="0">
                <a:latin typeface="Cambria" panose="02040503050406030204" pitchFamily="18" charset="0"/>
                <a:ea typeface="字魂160号-檀宋" panose="00000500000000000000" pitchFamily="2" charset="-122"/>
                <a:sym typeface="字魂160号-檀宋" panose="00000500000000000000" pitchFamily="2" charset="-122"/>
              </a:endParaRPr>
            </a:p>
          </p:txBody>
        </p:sp>
        <p:sp>
          <p:nvSpPr>
            <p:cNvPr id="16" name="矩形: 圆角 14">
              <a:extLst>
                <a:ext uri="{FF2B5EF4-FFF2-40B4-BE49-F238E27FC236}">
                  <a16:creationId xmlns:a16="http://schemas.microsoft.com/office/drawing/2014/main" id="{E1F2E9A4-DCC9-3C86-8103-0219EA28AFDA}"/>
                </a:ext>
              </a:extLst>
            </p:cNvPr>
            <p:cNvSpPr/>
            <p:nvPr/>
          </p:nvSpPr>
          <p:spPr>
            <a:xfrm>
              <a:off x="9861098" y="4228854"/>
              <a:ext cx="1727150" cy="647699"/>
            </a:xfrm>
            <a:prstGeom prst="roundRect">
              <a:avLst/>
            </a:prstGeom>
            <a:gradFill flip="none" rotWithShape="1">
              <a:gsLst>
                <a:gs pos="0">
                  <a:srgbClr val="41E1F4"/>
                </a:gs>
                <a:gs pos="70000">
                  <a:srgbClr val="24C4F2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1 029</a:t>
              </a:r>
              <a:endParaRPr lang="zh-CN" altLang="en-US" sz="7200" b="1" dirty="0">
                <a:latin typeface="Cambria" panose="02040503050406030204" pitchFamily="18" charset="0"/>
                <a:ea typeface="字魂160号-檀宋" panose="00000500000000000000" pitchFamily="2" charset="-122"/>
                <a:sym typeface="字魂160号-檀宋" panose="00000500000000000000" pitchFamily="2" charset="-122"/>
              </a:endParaRPr>
            </a:p>
          </p:txBody>
        </p:sp>
        <p:sp>
          <p:nvSpPr>
            <p:cNvPr id="17" name="矩形: 圆角 14">
              <a:extLst>
                <a:ext uri="{FF2B5EF4-FFF2-40B4-BE49-F238E27FC236}">
                  <a16:creationId xmlns:a16="http://schemas.microsoft.com/office/drawing/2014/main" id="{98CC00F8-F6D6-C43C-1F8B-B72781ADE6D0}"/>
                </a:ext>
              </a:extLst>
            </p:cNvPr>
            <p:cNvSpPr/>
            <p:nvPr/>
          </p:nvSpPr>
          <p:spPr>
            <a:xfrm>
              <a:off x="8031082" y="4261056"/>
              <a:ext cx="1727150" cy="647699"/>
            </a:xfrm>
            <a:prstGeom prst="roundRect">
              <a:avLst/>
            </a:prstGeom>
            <a:gradFill flip="none" rotWithShape="1">
              <a:gsLst>
                <a:gs pos="0">
                  <a:srgbClr val="41E1F4"/>
                </a:gs>
                <a:gs pos="70000">
                  <a:srgbClr val="24C4F2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zh-CN" altLang="en-US" sz="7200" b="1" dirty="0">
                <a:latin typeface="Cambria" panose="02040503050406030204" pitchFamily="18" charset="0"/>
                <a:ea typeface="字魂160号-檀宋" panose="00000500000000000000" pitchFamily="2" charset="-122"/>
                <a:sym typeface="字魂160号-檀宋" panose="00000500000000000000" pitchFamily="2" charset="-122"/>
              </a:endParaRPr>
            </a:p>
          </p:txBody>
        </p:sp>
      </p:grpSp>
      <p:sp>
        <p:nvSpPr>
          <p:cNvPr id="18" name="矩形: 圆角 14">
            <a:extLst>
              <a:ext uri="{FF2B5EF4-FFF2-40B4-BE49-F238E27FC236}">
                <a16:creationId xmlns:a16="http://schemas.microsoft.com/office/drawing/2014/main" id="{9DFEA7A1-EA29-F553-0290-21DF69292961}"/>
              </a:ext>
            </a:extLst>
          </p:cNvPr>
          <p:cNvSpPr/>
          <p:nvPr/>
        </p:nvSpPr>
        <p:spPr>
          <a:xfrm>
            <a:off x="5782734" y="3701657"/>
            <a:ext cx="1727150" cy="647699"/>
          </a:xfrm>
          <a:prstGeom prst="roundRect">
            <a:avLst/>
          </a:prstGeom>
          <a:solidFill>
            <a:srgbClr val="863A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1 031</a:t>
            </a:r>
            <a:endParaRPr lang="zh-CN" altLang="en-US" sz="7200" b="1" dirty="0">
              <a:solidFill>
                <a:srgbClr val="FFFF00"/>
              </a:solidFill>
              <a:latin typeface="Cambria" panose="02040503050406030204" pitchFamily="18" charset="0"/>
              <a:ea typeface="字魂160号-檀宋" panose="00000500000000000000" pitchFamily="2" charset="-122"/>
              <a:sym typeface="字魂160号-檀宋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612241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1122</TotalTime>
  <Words>637</Words>
  <Application>Microsoft Office PowerPoint</Application>
  <PresentationFormat>Widescreen</PresentationFormat>
  <Paragraphs>49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字魂160号-檀宋</vt:lpstr>
      <vt:lpstr>Cambria</vt:lpstr>
      <vt:lpstr>Calibri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MinhThangPC.VN</dc:creator>
  <cp:keywords>MNT;MANGNONTEAM</cp:keywords>
  <dc:description>9Slide.vn</dc:description>
  <cp:lastModifiedBy>MyPC</cp:lastModifiedBy>
  <cp:revision>75</cp:revision>
  <dcterms:created xsi:type="dcterms:W3CDTF">2023-06-16T08:43:46Z</dcterms:created>
  <dcterms:modified xsi:type="dcterms:W3CDTF">2025-01-02T05:59:47Z</dcterms:modified>
  <cp:category>9Slide.vn</cp:category>
</cp:coreProperties>
</file>