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715" r:id="rId3"/>
  </p:sldMasterIdLst>
  <p:notesMasterIdLst>
    <p:notesMasterId r:id="rId19"/>
  </p:notesMasterIdLst>
  <p:sldIdLst>
    <p:sldId id="607" r:id="rId4"/>
    <p:sldId id="610" r:id="rId5"/>
    <p:sldId id="630" r:id="rId6"/>
    <p:sldId id="632" r:id="rId7"/>
    <p:sldId id="643" r:id="rId8"/>
    <p:sldId id="652" r:id="rId9"/>
    <p:sldId id="653" r:id="rId10"/>
    <p:sldId id="644" r:id="rId11"/>
    <p:sldId id="654" r:id="rId12"/>
    <p:sldId id="645" r:id="rId13"/>
    <p:sldId id="655" r:id="rId14"/>
    <p:sldId id="656" r:id="rId15"/>
    <p:sldId id="646" r:id="rId16"/>
    <p:sldId id="647" r:id="rId17"/>
    <p:sldId id="33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1308" y="9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D14B3-93AC-4E8A-B698-73CE11FA9EA7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62F69-0B55-47EA-841F-7B95E14E7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601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778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675E67-E409-4E5E-9F19-BEA9497DE5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7A653A1-38BC-486F-8421-DB2CF74EA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2E2489-9E2F-4DE3-82B7-B9CDD26255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A6D7B2-3609-45A3-B1B5-CAFC66B3F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6F1AA7-5B30-4A43-8EBD-E17CBEA39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206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22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6078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8404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6134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7C7BEC-F774-4CF3-B327-D2C319450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743F51-638D-41E1-BF64-67D4D5903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C9EBE0-E87D-4A66-8C75-BDFEC712E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5037AE-6E07-4C8D-A045-9C8D85B690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396F7EF-453E-432F-8C87-7507D1E31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C7CB9F-FF50-4F4B-9C7E-14ABD095A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5199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81D5EC-85EA-4E5F-A0FE-58F79076A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D85EDAA-CD14-4315-95C0-46E04A4EFD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E53496A-A624-4C3B-9092-6747938D0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6E52F8A-A585-45ED-9E9F-C1558D4E1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8DFCD9D-2E95-4902-8588-DA41ADEC2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C613A5-C8CF-4927-8177-925D4A10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779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2E758B-E62F-4342-8398-9D9E0E573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1C8370A-D95E-47E9-AA3D-FF5FD3145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4987AC-644A-4845-8884-63462D00EE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9A6903-1365-4D24-A348-B7EF01DFD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2E0D2A-411F-4EBE-8D03-4E5D14AC0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160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A62B6EA-F851-4251-B3F8-2CF6E05E60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92407FF-13AF-4C1C-AFE5-023B4FC2E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536831-4349-488A-9D68-DD64BFD35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ABCCD8-310C-4D0A-97CE-B19E4738B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F0CD79-7944-48EC-A354-C38EB572D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7532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62F07-821F-7FEC-4CC9-22494F4018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EC36C3-4AC4-8762-EC3E-7F4F8C107F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8C02D-6524-1B27-5719-3C2C601651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C502F-C66F-102B-41AD-B74023E70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3F46B-B231-2C02-771D-4B0E9C69F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79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F3208-6CC5-E49D-7D60-356AF3165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3347F-0803-A5D1-7B4D-3389FC791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B2A53-F66D-AA42-6BB9-4A4BA79AAD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6EF33-0271-844A-75B2-979BB3165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FB958-DFE4-85A7-D113-74DE3EB7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75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430435-576A-456B-A00E-C43384572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F78510-20E6-4755-B550-6738F2789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4EB4ED-C11B-4DB3-9E20-FC3445E864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A000A1-17D7-48F4-BA3E-28ACBD11C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359981-2180-4807-881D-34FF7F68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9421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2AF14-5A67-6739-AE17-91C89E7FF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5E455-D59D-EB54-48DF-394D00F2D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115AA-D3E9-8C7E-F906-B3D1DBC3CA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EA974-097C-95CB-2B62-FADFDAE6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6544C-0873-77BF-5FAC-1FF512C8E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04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A1C11-7257-12CE-D2B8-24F408280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9ED44-7816-5089-3BF7-16DA97256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2FE3D4-549A-98DA-E97F-252DAC702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342CD-00DF-403F-5C16-3019AAB77F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0EE0E-1419-0711-F1E2-852421E14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09FDDB-FCAE-F445-8C31-69B2C57E2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26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CF5D5-03EC-74D6-3E18-4D5DAFCAC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DCDF2-BB1B-87A6-AABC-F66EAEE34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956176-BBC0-330D-453A-5B58D2421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71FF39-D611-4B26-579A-279F7BFD0D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85ACC3-33F2-108D-7597-1BDBF9EE60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A709A2-C8A5-5920-7198-9CE1D6813C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5D3532-4E00-E69E-AE63-30DA86359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92BC35-5C74-18A6-D245-F98A16267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463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5087A-796B-39C6-E060-68F40264D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6A220F-6F34-B0D7-8F36-8C37052BAD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7A0293-38B7-90E3-5EC2-0F0F269D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22AA4-C8AC-B80A-79A0-F46E3BF7E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145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272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638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829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817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451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74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BF812B-8351-420A-9704-E440E5810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D32C9A-E435-44CE-8579-86D5BC8A3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AD23CE-E1A0-4D67-8C21-BF01C064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A92EFB-8128-4C4E-B04E-45505347E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51F58B-2E39-48E1-AB74-F0D04E287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58455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199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051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11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864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08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323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725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680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547E1-6C2D-7EA1-49E2-503D0D14C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5047E-E386-7480-962C-8694724DE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AA001-DEBC-D1D6-032D-294749AC6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39B2F3-D452-4161-FDBD-33433283AD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7F380A-F58C-FC2C-E3AF-ED9EEFFBA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C178CB-DC5D-9084-F10A-04F53CF46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9C931-B2AE-D134-896E-72139DDCB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4D9D03-27CF-9DF6-78D3-C1894642DC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00EF62-86A3-17DB-7D38-C44A0B6DB0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68CEF-F7BB-1633-533D-3BC74278B7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581801-D49B-8B2B-67BD-BB9F6E6D3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2BC7E-EF2D-F10F-9496-05CE3EAA3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9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3D113E-7B9D-46F7-8077-8D40288EE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B402DC-56EC-4018-88A8-EB0492C80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ACB245D-2C3E-4623-8BB4-B3E52C2F6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B5C382-9F1D-4FBE-B429-E68644DF23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F41380A-95E6-4444-A32C-EC515CE0D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362374A-4F97-48E7-8CA4-37CEA0F3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8368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701BD-444A-EA61-879A-BEABB56DB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D0DF7B-CD04-E551-6E51-BD511D2D3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E4286-4D42-171C-506A-825AFF4740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01517-0C22-00C7-977A-1CA15A7C4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104FB-86B2-473B-18E6-21AC1B4CE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514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CEB552-5A07-3553-201B-A496A4DDE4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5CFC4C-6FC8-5D96-FC5C-2B7681825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EBBC5-51A3-4ED1-E196-8C33F9865E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E4582-5A94-664F-2722-04DA82829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AC7C2-C2C6-608C-E518-8345FAA5C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319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067A4B-FB63-4564-94FF-53393D218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3E2021C-9415-4AE4-BCA2-4D8BD4A34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BDDEDF-69BE-498D-ADB5-434255D3D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AB3B06-8838-4A20-AE55-5B669180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8EA1E7-E425-4010-894A-81FE6194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2E1AF1-1CD9-4A1A-B8FA-C1819FF6AD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8449" y="6927702"/>
            <a:ext cx="1704978" cy="114235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D32E2E4-34B2-4B9B-BB39-2A5B3473B9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512" y="7142162"/>
            <a:ext cx="17049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709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6A9068-8A13-445F-A459-9A7599124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BD5EB7-1C46-4881-839D-2E2220EEE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F10D5A-E412-4DF6-AF76-D90AA72B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57F38D-2CD9-482F-91B0-99619C53B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57AE71-9808-4F62-BF57-6D185F10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10826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59F824-59C4-45F6-97F2-0B0CDB6FC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1912AE-27AF-4D03-B4DE-6392976DE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37FA12-4947-4E96-9012-5A12C6C42B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E1C117-BDB8-4AE6-91D1-03EF59320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BE8E53-F8C5-4839-B73B-88E68AE64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8265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22701B-35A9-4382-B815-73A09261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392FD1-3DC1-49E9-BA04-ADCBDB3C1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A23616E-D514-4842-9D58-09A231A18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F485753-3C6B-4D75-809B-23D4CC973A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BEA1CF-238C-405A-BA65-F599EA7AE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9E07343-30F9-437D-9ADE-1A8500D0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1060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486FFF-FF48-4773-9B85-72FB18A4B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CE6FD1-6E57-4710-A0B9-938370148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9EC2E8B-51AC-437E-B13F-B9764AFF2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7B29CC7-713C-4DBE-A0C8-0A55627EBB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C12B61D-3095-4C70-90D3-DAA8A77D94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90E0715-5D50-4819-B800-92BE11E4E1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8C2DD70-FFF3-4855-9B88-A337F2AA9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7D59AB0-E120-4141-A85F-1D0C2803D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0325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559538-FD8A-4AB6-B0C6-9D755A6C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C5BF5B4-3BD8-41D7-AB15-4B88A7625B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EB5A0AF-3063-4123-A2DE-B137464AF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F6EFED-3870-46FE-ABD5-831FAD090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8425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51D8152-B902-466F-98EC-96188B0CE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23F889-136D-4532-A243-4873474AB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2C72751-5C54-4FA9-BAE2-DBFCBFD7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0304" y="-199175"/>
            <a:ext cx="1217422" cy="1217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7978" y="1410066"/>
            <a:ext cx="1217422" cy="1217422"/>
          </a:xfrm>
          <a:prstGeom prst="ellipse">
            <a:avLst/>
          </a:prstGeom>
          <a:ln>
            <a:noFill/>
          </a:ln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174502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9626ED-DA7D-4F1A-A2BC-29B7530DA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F9F46B-9FBC-4441-AB77-4DF9DB700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27F03E8-6802-4F2C-B57F-4E3A00056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1032E2-E302-461E-8F05-8C04929B7D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1890BC-B3B0-403A-A06E-08711262A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8B825C1-68E6-4CDA-9C3C-4DAC5E81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0970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39A0F9-6268-4702-97A9-F320C3B80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A207FBC-EE4D-4D31-8618-A0EA9DC36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C886BB6-C75C-4A2C-B6AC-0AF9A51B9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B00420B-E97C-4BC9-ACC6-702CD6F20B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A04909-A4DB-4A45-9D40-DED82A8AEF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2C3521E-85D2-4DBB-9DBD-06438C1989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0E3EAF3-FE00-4A3E-831A-9C22C6676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6C286E7-8C10-4BCB-8870-1F48E651D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5499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E75FFF-3604-48DD-B97A-C900972A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B70F097-94D8-45C7-B51D-1289E32B75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0CE3A73-90A3-427C-B658-15A890CED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58279FB-02E9-4A20-90A1-1C16F532F3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81DCBAB-5C75-4FBB-9DA0-3971E9BD3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8B057C-9DC1-46C3-9AB0-7D034573D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0634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7360B4-481C-4A5E-94F4-5C82769BE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19D5CA3-57C5-4B7B-B9A1-ECEB8ECFC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E053AF-82DC-4CF9-963C-92C79EB39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1592EA-1992-40C2-B4E7-5EEFAC438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03BFFA-6A8F-4E02-B27C-6DA116785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671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5D1B118-97B1-4167-8ACA-512D03559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D7EB8F5-F623-4FF9-88E3-B0B12AA70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DCD126-62C0-458B-9103-B786229F2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20C6DC-C6B5-4E38-978B-AC1B62B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C95F6F-01EE-474B-ABD8-63DA7264D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7468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9719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3504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6492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855475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E23368-FC6B-4ABA-829C-BC784F088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0B61B07-F14C-4AF6-AE04-D9005A598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743E8C1-D86C-48E8-A64A-BA663821B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B5A6FE8-778C-4A16-876B-AACD46C17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0271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01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656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426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43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0">
            <a:extLst>
              <a:ext uri="{FF2B5EF4-FFF2-40B4-BE49-F238E27FC236}">
                <a16:creationId xmlns:a16="http://schemas.microsoft.com/office/drawing/2014/main" id="{5DCC7CDB-88E8-F109-8E93-73AB3C748AC7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9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6BF026F-DAE0-9CCE-37F1-F4A7CBA97A7C}"/>
              </a:ext>
            </a:extLst>
          </p:cNvPr>
          <p:cNvGrpSpPr/>
          <p:nvPr userDrawn="1"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8" name="图片 10">
              <a:extLst>
                <a:ext uri="{FF2B5EF4-FFF2-40B4-BE49-F238E27FC236}">
                  <a16:creationId xmlns:a16="http://schemas.microsoft.com/office/drawing/2014/main" id="{780D7AE8-991A-54ED-77D1-91A41A8D8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9" name="矩形 1">
              <a:extLst>
                <a:ext uri="{FF2B5EF4-FFF2-40B4-BE49-F238E27FC236}">
                  <a16:creationId xmlns:a16="http://schemas.microsoft.com/office/drawing/2014/main" id="{34526B2E-AD58-64CC-6F23-B7C8BB73945F}"/>
                </a:ext>
              </a:extLst>
            </p:cNvPr>
            <p:cNvSpPr/>
            <p:nvPr/>
          </p:nvSpPr>
          <p:spPr>
            <a:xfrm>
              <a:off x="424815" y="402336"/>
              <a:ext cx="11342370" cy="594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6855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12" descr="cdc42615100be655bf1a"/>
          <p:cNvPicPr>
            <a:picLocks noChangeAspect="1"/>
          </p:cNvPicPr>
          <p:nvPr userDrawn="1"/>
        </p:nvPicPr>
        <p:blipFill>
          <a:blip r:embed="rId17">
            <a:clrChange>
              <a:clrFrom>
                <a:srgbClr val="FFE1E3">
                  <a:alpha val="100000"/>
                </a:srgbClr>
              </a:clrFrom>
              <a:clrTo>
                <a:srgbClr val="FFE1E3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061813" y="1541857"/>
            <a:ext cx="1600518" cy="1600518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272341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uongthaoGADT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AB4D752F-FAB5-47D5-B9C8-7E2D6C216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8" r="15404"/>
          <a:stretch>
            <a:fillRect/>
          </a:stretch>
        </p:blipFill>
        <p:spPr>
          <a:xfrm>
            <a:off x="292271" y="219262"/>
            <a:ext cx="12261411" cy="6638738"/>
          </a:xfrm>
          <a:custGeom>
            <a:avLst/>
            <a:gdLst>
              <a:gd name="connsiteX0" fmla="*/ 0 w 8108576"/>
              <a:gd name="connsiteY0" fmla="*/ 0 h 4445000"/>
              <a:gd name="connsiteX1" fmla="*/ 8108576 w 8108576"/>
              <a:gd name="connsiteY1" fmla="*/ 0 h 4445000"/>
              <a:gd name="connsiteX2" fmla="*/ 8108576 w 8108576"/>
              <a:gd name="connsiteY2" fmla="*/ 4445000 h 4445000"/>
              <a:gd name="connsiteX3" fmla="*/ 0 w 8108576"/>
              <a:gd name="connsiteY3" fmla="*/ 444500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8576" h="4445000">
                <a:moveTo>
                  <a:pt x="0" y="0"/>
                </a:moveTo>
                <a:lnTo>
                  <a:pt x="8108576" y="0"/>
                </a:lnTo>
                <a:lnTo>
                  <a:pt x="8108576" y="4445000"/>
                </a:lnTo>
                <a:lnTo>
                  <a:pt x="0" y="4445000"/>
                </a:lnTo>
                <a:close/>
              </a:path>
            </a:pathLst>
          </a:cu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20EBA88E-8BAE-45C5-8C16-9B8E4AF55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0416" y="4603792"/>
            <a:ext cx="4685947" cy="2594006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44CF32-CECA-46DA-D261-C9429A354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3549" y="1090366"/>
            <a:ext cx="2456901" cy="128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21EA48-A0AA-56A8-27A7-D6B0E014F6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1893" y="2121004"/>
            <a:ext cx="5761219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773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DD11DC5-31BC-5320-4CFF-8342B2E9FFAA}"/>
              </a:ext>
            </a:extLst>
          </p:cNvPr>
          <p:cNvGrpSpPr/>
          <p:nvPr/>
        </p:nvGrpSpPr>
        <p:grpSpPr>
          <a:xfrm>
            <a:off x="1495770" y="544693"/>
            <a:ext cx="10353330" cy="788808"/>
            <a:chOff x="2486527" y="908289"/>
            <a:chExt cx="29240531" cy="104598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BE78901-4F61-106C-1E76-D914BE227607}"/>
                </a:ext>
              </a:extLst>
            </p:cNvPr>
            <p:cNvSpPr/>
            <p:nvPr/>
          </p:nvSpPr>
          <p:spPr>
            <a:xfrm>
              <a:off x="2486527" y="908289"/>
              <a:ext cx="29240531" cy="104598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0EED5A9-FD6E-3D49-6B12-0A0249C940F6}"/>
                </a:ext>
              </a:extLst>
            </p:cNvPr>
            <p:cNvSpPr txBox="1"/>
            <p:nvPr/>
          </p:nvSpPr>
          <p:spPr>
            <a:xfrm>
              <a:off x="3133563" y="1039497"/>
              <a:ext cx="28189978" cy="693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a) Hoàn thành công thức tính chu vi, diện tích hình tròn.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97DF681-B8A1-0328-482B-C3F6F58DF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86" y="218334"/>
            <a:ext cx="1347333" cy="16094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FA4A8D-4F96-94BD-46DC-1E8D656F9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465" y="1590564"/>
            <a:ext cx="9753600" cy="340042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588E528-EA95-6580-EBA4-21F20020474A}"/>
              </a:ext>
            </a:extLst>
          </p:cNvPr>
          <p:cNvSpPr/>
          <p:nvPr/>
        </p:nvSpPr>
        <p:spPr>
          <a:xfrm>
            <a:off x="7722781" y="2714847"/>
            <a:ext cx="528083" cy="4961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C41EBB3-1B75-D6C4-6595-696171CCF3B8}"/>
              </a:ext>
            </a:extLst>
          </p:cNvPr>
          <p:cNvSpPr/>
          <p:nvPr/>
        </p:nvSpPr>
        <p:spPr>
          <a:xfrm>
            <a:off x="7690883" y="3331536"/>
            <a:ext cx="528083" cy="4961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97E8BB6-1BBA-EED8-22A5-30C38227FA45}"/>
              </a:ext>
            </a:extLst>
          </p:cNvPr>
          <p:cNvSpPr/>
          <p:nvPr/>
        </p:nvSpPr>
        <p:spPr>
          <a:xfrm>
            <a:off x="8584018" y="3331536"/>
            <a:ext cx="528083" cy="4961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91778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DD11DC5-31BC-5320-4CFF-8342B2E9FFAA}"/>
              </a:ext>
            </a:extLst>
          </p:cNvPr>
          <p:cNvGrpSpPr/>
          <p:nvPr/>
        </p:nvGrpSpPr>
        <p:grpSpPr>
          <a:xfrm>
            <a:off x="1474506" y="534061"/>
            <a:ext cx="1864118" cy="816274"/>
            <a:chOff x="2486527" y="908289"/>
            <a:chExt cx="29240531" cy="104598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BE78901-4F61-106C-1E76-D914BE227607}"/>
                </a:ext>
              </a:extLst>
            </p:cNvPr>
            <p:cNvSpPr/>
            <p:nvPr/>
          </p:nvSpPr>
          <p:spPr>
            <a:xfrm>
              <a:off x="2486527" y="908289"/>
              <a:ext cx="29240531" cy="104598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0EED5A9-FD6E-3D49-6B12-0A0249C940F6}"/>
                </a:ext>
              </a:extLst>
            </p:cNvPr>
            <p:cNvSpPr txBox="1"/>
            <p:nvPr/>
          </p:nvSpPr>
          <p:spPr>
            <a:xfrm>
              <a:off x="3133564" y="1039497"/>
              <a:ext cx="28189977" cy="505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b) Số 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97DF681-B8A1-0328-482B-C3F6F58DF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86" y="218334"/>
            <a:ext cx="1347333" cy="16094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7CD1B4-14B4-2ECB-B5F8-023A47725340}"/>
              </a:ext>
            </a:extLst>
          </p:cNvPr>
          <p:cNvSpPr txBox="1"/>
          <p:nvPr/>
        </p:nvSpPr>
        <p:spPr>
          <a:xfrm>
            <a:off x="712381" y="1446028"/>
            <a:ext cx="10972799" cy="2029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 đĩa sứ trang trí có dạng hình tròn đường kính 24 cm.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đĩa sứ là </a:t>
            </a:r>
            <a:r>
              <a:rPr lang="en-US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vi-VN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cm.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đĩa sứ là </a:t>
            </a:r>
            <a:r>
              <a:rPr lang="en-US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  <a:r>
              <a:rPr lang="vi-VN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cm².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57C964A-1785-0C7C-D622-72B329666704}"/>
              </a:ext>
            </a:extLst>
          </p:cNvPr>
          <p:cNvSpPr/>
          <p:nvPr/>
        </p:nvSpPr>
        <p:spPr>
          <a:xfrm>
            <a:off x="4171505" y="2151322"/>
            <a:ext cx="1059713" cy="5280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C75430D-ADE0-FBCC-592F-7B83F9F4311E}"/>
              </a:ext>
            </a:extLst>
          </p:cNvPr>
          <p:cNvSpPr/>
          <p:nvPr/>
        </p:nvSpPr>
        <p:spPr>
          <a:xfrm>
            <a:off x="4607440" y="2895601"/>
            <a:ext cx="1208569" cy="5280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669F841-1EC2-EEB3-5628-E5D80DB0F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1930" y="2394984"/>
            <a:ext cx="3514725" cy="3429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8F33319-90F8-2721-030B-16E58C9D195A}"/>
              </a:ext>
            </a:extLst>
          </p:cNvPr>
          <p:cNvSpPr txBox="1"/>
          <p:nvPr/>
        </p:nvSpPr>
        <p:spPr>
          <a:xfrm>
            <a:off x="903767" y="3880884"/>
            <a:ext cx="69962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 vi đĩa sứ là: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3,14 x 24 x 2 = 150,72 (cm)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Diện tích đĩa sứ là: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3,14 x 24 x 24 = 1 808,64 (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cm²</a:t>
            </a: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D4FF4A5-16B5-060A-90F7-C808912B08AD}"/>
              </a:ext>
            </a:extLst>
          </p:cNvPr>
          <p:cNvSpPr/>
          <p:nvPr/>
        </p:nvSpPr>
        <p:spPr>
          <a:xfrm>
            <a:off x="4185682" y="2144234"/>
            <a:ext cx="1027815" cy="5280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150,72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94B02D4-8C8B-9EFF-3B22-AEA924FB013F}"/>
              </a:ext>
            </a:extLst>
          </p:cNvPr>
          <p:cNvSpPr/>
          <p:nvPr/>
        </p:nvSpPr>
        <p:spPr>
          <a:xfrm>
            <a:off x="4610985" y="2909778"/>
            <a:ext cx="1205024" cy="5280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1 808,64</a:t>
            </a:r>
          </a:p>
        </p:txBody>
      </p:sp>
    </p:spTree>
    <p:extLst>
      <p:ext uri="{BB962C8B-B14F-4D97-AF65-F5344CB8AC3E}">
        <p14:creationId xmlns:p14="http://schemas.microsoft.com/office/powerpoint/2010/main" val="322928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14" grpId="0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7CD1B4-14B4-2ECB-B5F8-023A47725340}"/>
              </a:ext>
            </a:extLst>
          </p:cNvPr>
          <p:cNvSpPr txBox="1"/>
          <p:nvPr/>
        </p:nvSpPr>
        <p:spPr>
          <a:xfrm>
            <a:off x="1392866" y="435935"/>
            <a:ext cx="992017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3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miếng bìa h</a:t>
            </a:r>
            <a:r>
              <a:rPr lang="en-US" sz="33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ì</a:t>
            </a:r>
            <a:r>
              <a:rPr lang="vi-VN" sz="33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 vuông cạnh 20 cm, Mai muốn cắt ra một hình tròn to nhất có thể. Rô-bốt đã giúp Mai cất được hình tròn như hình bên.</a:t>
            </a:r>
            <a:endParaRPr kumimoji="0" lang="vi-VN" sz="3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41CDC8-879B-7E49-9319-0EDEDAC2F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6613" y="1847186"/>
            <a:ext cx="3057525" cy="33337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7568E7-FB8F-661E-F1AD-08C83B78BE2A}"/>
              </a:ext>
            </a:extLst>
          </p:cNvPr>
          <p:cNvSpPr txBox="1"/>
          <p:nvPr/>
        </p:nvSpPr>
        <p:spPr>
          <a:xfrm>
            <a:off x="712381" y="2264735"/>
            <a:ext cx="6932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chu vi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bìa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bìa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endParaRPr lang="en-US" sz="3200" b="0" i="0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89F9BB-8661-F352-C5BF-CAB46A19DF61}"/>
              </a:ext>
            </a:extLst>
          </p:cNvPr>
          <p:cNvSpPr txBox="1"/>
          <p:nvPr/>
        </p:nvSpPr>
        <p:spPr>
          <a:xfrm>
            <a:off x="701748" y="3721395"/>
            <a:ext cx="74640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lphaLcParenR"/>
            </a:pP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bìa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3,14 x 20 = 62,8 (cm)</a:t>
            </a:r>
          </a:p>
          <a:p>
            <a:pPr algn="ctr"/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3,14 x 10 x 10 = 314 (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cm²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bìa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(20 x 20) – 314 = 86 (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cm²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2338209-8C40-A30E-521A-688E1F48655B}"/>
              </a:ext>
            </a:extLst>
          </p:cNvPr>
          <p:cNvSpPr/>
          <p:nvPr/>
        </p:nvSpPr>
        <p:spPr>
          <a:xfrm>
            <a:off x="744279" y="552893"/>
            <a:ext cx="680484" cy="62732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2844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>
            <a:extLst>
              <a:ext uri="{FF2B5EF4-FFF2-40B4-BE49-F238E27FC236}">
                <a16:creationId xmlns:a16="http://schemas.microsoft.com/office/drawing/2014/main" id="{076707B8-218F-5553-EC76-61A1803D444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1181"/>
            <a:ext cx="5118463" cy="5118463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46AEE8A-4A3F-C2B9-48F8-D9C23872BD54}"/>
              </a:ext>
            </a:extLst>
          </p:cNvPr>
          <p:cNvGrpSpPr/>
          <p:nvPr/>
        </p:nvGrpSpPr>
        <p:grpSpPr>
          <a:xfrm>
            <a:off x="5274129" y="0"/>
            <a:ext cx="5763985" cy="6939644"/>
            <a:chOff x="5274129" y="0"/>
            <a:chExt cx="5763985" cy="6939644"/>
          </a:xfrm>
        </p:grpSpPr>
        <p:pic>
          <p:nvPicPr>
            <p:cNvPr id="3" name="图片 4">
              <a:extLst>
                <a:ext uri="{FF2B5EF4-FFF2-40B4-BE49-F238E27FC236}">
                  <a16:creationId xmlns:a16="http://schemas.microsoft.com/office/drawing/2014/main" id="{D9078DF5-8803-A29D-361E-E7F8111CC1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11" t="10963" r="15234" b="10714"/>
            <a:stretch/>
          </p:blipFill>
          <p:spPr>
            <a:xfrm>
              <a:off x="5274129" y="0"/>
              <a:ext cx="5763985" cy="693964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B766C6E-8ADA-362A-1971-868DBDE1A94B}"/>
                </a:ext>
              </a:extLst>
            </p:cNvPr>
            <p:cNvSpPr txBox="1"/>
            <p:nvPr/>
          </p:nvSpPr>
          <p:spPr>
            <a:xfrm>
              <a:off x="6065581" y="2515917"/>
              <a:ext cx="4040787" cy="1478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Ôn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lại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cũ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  <a:p>
              <a:pPr marL="457200" marR="0" lvl="0" indent="-4572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Chuẩn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bị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mới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DF983EE-1A7C-AEB6-7A48-F84EBEC3A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53" y="176922"/>
            <a:ext cx="5803895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3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AB4D752F-FAB5-47D5-B9C8-7E2D6C216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8" r="15404"/>
          <a:stretch>
            <a:fillRect/>
          </a:stretch>
        </p:blipFill>
        <p:spPr>
          <a:xfrm>
            <a:off x="259614" y="-23804"/>
            <a:ext cx="12261411" cy="6638738"/>
          </a:xfrm>
          <a:custGeom>
            <a:avLst/>
            <a:gdLst>
              <a:gd name="connsiteX0" fmla="*/ 0 w 8108576"/>
              <a:gd name="connsiteY0" fmla="*/ 0 h 4445000"/>
              <a:gd name="connsiteX1" fmla="*/ 8108576 w 8108576"/>
              <a:gd name="connsiteY1" fmla="*/ 0 h 4445000"/>
              <a:gd name="connsiteX2" fmla="*/ 8108576 w 8108576"/>
              <a:gd name="connsiteY2" fmla="*/ 4445000 h 4445000"/>
              <a:gd name="connsiteX3" fmla="*/ 0 w 8108576"/>
              <a:gd name="connsiteY3" fmla="*/ 444500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8576" h="4445000">
                <a:moveTo>
                  <a:pt x="0" y="0"/>
                </a:moveTo>
                <a:lnTo>
                  <a:pt x="8108576" y="0"/>
                </a:lnTo>
                <a:lnTo>
                  <a:pt x="8108576" y="4445000"/>
                </a:lnTo>
                <a:lnTo>
                  <a:pt x="0" y="4445000"/>
                </a:lnTo>
                <a:close/>
              </a:path>
            </a:pathLst>
          </a:cu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20EBA88E-8BAE-45C5-8C16-9B8E4AF55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0416" y="4603792"/>
            <a:ext cx="4685947" cy="2594006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DF17065-A34E-0F85-D4D7-CD93CCB634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944" y="1352939"/>
            <a:ext cx="8455174" cy="302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6594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2383"/>
          </a:xfrm>
          <a:prstGeom prst="rect">
            <a:avLst/>
          </a:prstGeom>
        </p:spPr>
      </p:pic>
      <p:sp>
        <p:nvSpPr>
          <p:cNvPr id="5" name="文本框 28">
            <a:extLst>
              <a:ext uri="{FF2B5EF4-FFF2-40B4-BE49-F238E27FC236}">
                <a16:creationId xmlns:a16="http://schemas.microsoft.com/office/drawing/2014/main" id="{85B0815E-45B3-4AED-BCFF-744A73809326}"/>
              </a:ext>
            </a:extLst>
          </p:cNvPr>
          <p:cNvSpPr txBox="1"/>
          <p:nvPr/>
        </p:nvSpPr>
        <p:spPr>
          <a:xfrm>
            <a:off x="1663764" y="1678904"/>
            <a:ext cx="9471123" cy="3598533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Chân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cảm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thích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, tin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tưởng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ủng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hộ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Hương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Thảo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–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Zalo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0972115126!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Mong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rằng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liệu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giúp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gặt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hái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nghiệp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trồng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người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Để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biết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thêm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hay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hãy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truy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cập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Facebook: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5C8D89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hlinkClick r:id="rId3"/>
              </a:rPr>
              <a:t>https://www.facebook.com/huongthaoGADT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5C8D89"/>
              </a:solidFill>
              <a:effectLst/>
              <a:uLnTx/>
              <a:uFillTx/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FC5116-B461-8DA9-CB85-B3CDDF13B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39" y="341306"/>
            <a:ext cx="3913971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67440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616AF1-2040-71CA-2B15-E2B8CAB7F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14981"/>
            <a:ext cx="9339582" cy="933958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958" y="4162584"/>
            <a:ext cx="4158494" cy="230202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534" y="0"/>
            <a:ext cx="1638836" cy="165308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8C2715-A906-D9D2-7BFF-D40ACDBA6F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3714" y="1422779"/>
            <a:ext cx="6059949" cy="504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0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56C363-739E-0723-15CD-182BBB6815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sp>
        <p:nvSpPr>
          <p:cNvPr id="4" name="Rectangular Callout 13">
            <a:extLst>
              <a:ext uri="{FF2B5EF4-FFF2-40B4-BE49-F238E27FC236}">
                <a16:creationId xmlns:a16="http://schemas.microsoft.com/office/drawing/2014/main" id="{CBB714DF-1F42-1F2F-69D2-4F0B968FC87A}"/>
              </a:ext>
            </a:extLst>
          </p:cNvPr>
          <p:cNvSpPr/>
          <p:nvPr/>
        </p:nvSpPr>
        <p:spPr>
          <a:xfrm>
            <a:off x="4564612" y="686920"/>
            <a:ext cx="6482616" cy="2556010"/>
          </a:xfrm>
          <a:prstGeom prst="wedgeRectCallout">
            <a:avLst>
              <a:gd name="adj1" fmla="val -71434"/>
              <a:gd name="adj2" fmla="val 8068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Nhắc lại công thức tính chu vi, diện tích của hình chữ nhật, hình vuông, hình tam giác, hình thang, hình tròn.</a:t>
            </a:r>
            <a:endParaRPr lang="en-VN" sz="40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66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616AF1-2040-71CA-2B15-E2B8CAB7F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14981"/>
            <a:ext cx="9339582" cy="933958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958" y="4162584"/>
            <a:ext cx="4158494" cy="230202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534" y="0"/>
            <a:ext cx="1638836" cy="165308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4E32A3-1A76-D6BD-3180-E0BA699018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0229" y="1434972"/>
            <a:ext cx="6754953" cy="50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547A9A8-CD34-3627-A391-6F992EE353FC}"/>
              </a:ext>
            </a:extLst>
          </p:cNvPr>
          <p:cNvGrpSpPr/>
          <p:nvPr/>
        </p:nvGrpSpPr>
        <p:grpSpPr>
          <a:xfrm>
            <a:off x="1656027" y="504983"/>
            <a:ext cx="9152386" cy="1097106"/>
            <a:chOff x="6118524" y="-139460"/>
            <a:chExt cx="17369497" cy="109710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6E55EC8E-3761-84A6-6298-DCC9B075D898}"/>
                </a:ext>
              </a:extLst>
            </p:cNvPr>
            <p:cNvSpPr/>
            <p:nvPr/>
          </p:nvSpPr>
          <p:spPr>
            <a:xfrm>
              <a:off x="6118524" y="-139460"/>
              <a:ext cx="17369497" cy="1079268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D4BDD96-B7E4-268E-FA62-7F00FDBC1993}"/>
                </a:ext>
              </a:extLst>
            </p:cNvPr>
            <p:cNvSpPr txBox="1"/>
            <p:nvPr/>
          </p:nvSpPr>
          <p:spPr>
            <a:xfrm>
              <a:off x="6628020" y="-119572"/>
              <a:ext cx="1632447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Hoàn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công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thức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chu vi,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nhật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vuông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3A103AE6-7E19-45F3-E737-099B098FB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93" y="284837"/>
            <a:ext cx="1347333" cy="16094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BA6147-988A-5B60-0BEB-4543B6E3D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22" y="2136439"/>
            <a:ext cx="11022419" cy="2344832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47E3A31-6706-17D5-07CC-1F568CAEC73B}"/>
              </a:ext>
            </a:extLst>
          </p:cNvPr>
          <p:cNvSpPr/>
          <p:nvPr/>
        </p:nvSpPr>
        <p:spPr>
          <a:xfrm>
            <a:off x="5050465" y="2785730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0C9B720-FD90-AB93-A9D3-436CA496B397}"/>
              </a:ext>
            </a:extLst>
          </p:cNvPr>
          <p:cNvSpPr/>
          <p:nvPr/>
        </p:nvSpPr>
        <p:spPr>
          <a:xfrm>
            <a:off x="5879805" y="2806995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12099D0-5EF9-2A4C-EBEC-5A17E8968D7A}"/>
              </a:ext>
            </a:extLst>
          </p:cNvPr>
          <p:cNvSpPr/>
          <p:nvPr/>
        </p:nvSpPr>
        <p:spPr>
          <a:xfrm>
            <a:off x="4944139" y="3402418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5BCF0E4-766A-849E-CA18-181E28F05B4F}"/>
              </a:ext>
            </a:extLst>
          </p:cNvPr>
          <p:cNvSpPr/>
          <p:nvPr/>
        </p:nvSpPr>
        <p:spPr>
          <a:xfrm>
            <a:off x="5730948" y="3381153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75467DB-CBFD-A362-264A-77ED5FA16BD6}"/>
              </a:ext>
            </a:extLst>
          </p:cNvPr>
          <p:cNvSpPr/>
          <p:nvPr/>
        </p:nvSpPr>
        <p:spPr>
          <a:xfrm>
            <a:off x="10069033" y="2806996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86E6C45-D646-A6FE-C94A-03357F37F95A}"/>
              </a:ext>
            </a:extLst>
          </p:cNvPr>
          <p:cNvSpPr/>
          <p:nvPr/>
        </p:nvSpPr>
        <p:spPr>
          <a:xfrm>
            <a:off x="10069033" y="3381154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124D183-9BBA-7608-00B3-73A3146EE881}"/>
              </a:ext>
            </a:extLst>
          </p:cNvPr>
          <p:cNvSpPr/>
          <p:nvPr/>
        </p:nvSpPr>
        <p:spPr>
          <a:xfrm>
            <a:off x="10866474" y="3391787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20569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A103AE6-7E19-45F3-E737-099B098FB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93" y="284837"/>
            <a:ext cx="1347333" cy="16094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E7DD89-B148-B32B-C16F-AD328B3F99CF}"/>
              </a:ext>
            </a:extLst>
          </p:cNvPr>
          <p:cNvSpPr txBox="1"/>
          <p:nvPr/>
        </p:nvSpPr>
        <p:spPr>
          <a:xfrm>
            <a:off x="1626781" y="499731"/>
            <a:ext cx="96330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Số ?</a:t>
            </a:r>
          </a:p>
          <a:p>
            <a:pPr algn="just"/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 mảnh vườn trồng hoa dạng hình vuông có cạnh 60 m, một m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</a:t>
            </a:r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 vườn trồng rau dạng hình chữ nhật có chiều dài gấp đôi chiều rộng. Biết chu vi của hai mảnh vườn bằng nhau.</a:t>
            </a:r>
          </a:p>
          <a:p>
            <a:pPr algn="just"/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mảnh vườn trồng hoa là 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m²</a:t>
            </a:r>
          </a:p>
          <a:p>
            <a:pPr algn="just"/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mảnh vườn trồng rau là 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m².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E0688E4-E56F-F760-13ED-92E823183CE0}"/>
              </a:ext>
            </a:extLst>
          </p:cNvPr>
          <p:cNvSpPr/>
          <p:nvPr/>
        </p:nvSpPr>
        <p:spPr>
          <a:xfrm>
            <a:off x="7591647" y="2987749"/>
            <a:ext cx="648586" cy="4784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05F8680-B6FE-9F5F-70F4-0ED8D077DEDE}"/>
              </a:ext>
            </a:extLst>
          </p:cNvPr>
          <p:cNvSpPr/>
          <p:nvPr/>
        </p:nvSpPr>
        <p:spPr>
          <a:xfrm>
            <a:off x="7591647" y="3540642"/>
            <a:ext cx="648586" cy="4784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7080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FBE6F2-7C9A-9F69-0ACF-B3B36283F9CD}"/>
              </a:ext>
            </a:extLst>
          </p:cNvPr>
          <p:cNvSpPr txBox="1"/>
          <p:nvPr/>
        </p:nvSpPr>
        <p:spPr>
          <a:xfrm>
            <a:off x="744280" y="510362"/>
            <a:ext cx="1087710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mảnh vườn trồng hoa là:</a:t>
            </a:r>
            <a:endParaRPr lang="en-US" sz="3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60 x 60 = 3 600</a:t>
            </a:r>
            <a:r>
              <a:rPr lang="en-US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(m²</a:t>
            </a:r>
            <a:r>
              <a:rPr lang="vi-VN" sz="3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3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mảnh vườn trồng rau bằng chu vi mảnh vườn trồng hoa là:</a:t>
            </a:r>
            <a:endParaRPr lang="en-US" sz="3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60 x 4 = 240 (m)</a:t>
            </a: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Nửa chu vi mảnh vườn trồng rau là:</a:t>
            </a:r>
            <a:endParaRPr lang="en-US" sz="3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240 : 2 = 120 (m)</a:t>
            </a: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 rộng mảnh vườn hình chữ nhật vườn rau:</a:t>
            </a:r>
            <a:endParaRPr lang="en-US" sz="3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120 : 3 = 40 (m)</a:t>
            </a: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 dài mảnh vườn hình chữ nhật vườn rau:</a:t>
            </a:r>
            <a:endParaRPr lang="en-US" sz="3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40 x 2 = 80 (m)</a:t>
            </a: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mảnh vườn trồng rau là:</a:t>
            </a:r>
            <a:endParaRPr lang="en-US" sz="3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40 x 80 = 3200</a:t>
            </a:r>
            <a:r>
              <a:rPr lang="en-US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m²</a:t>
            </a:r>
          </a:p>
          <a:p>
            <a:pPr algn="ctr"/>
            <a:endParaRPr lang="en-US" sz="3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35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A1130BA-5B78-611C-0CA8-BB0B57D89519}"/>
              </a:ext>
            </a:extLst>
          </p:cNvPr>
          <p:cNvGrpSpPr/>
          <p:nvPr/>
        </p:nvGrpSpPr>
        <p:grpSpPr>
          <a:xfrm>
            <a:off x="2079699" y="575418"/>
            <a:ext cx="7894725" cy="1077218"/>
            <a:chOff x="2486527" y="908289"/>
            <a:chExt cx="24474391" cy="107721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E4724C3-D721-E3CE-6936-F6555DE69671}"/>
                </a:ext>
              </a:extLst>
            </p:cNvPr>
            <p:cNvSpPr/>
            <p:nvPr/>
          </p:nvSpPr>
          <p:spPr>
            <a:xfrm>
              <a:off x="2486527" y="908289"/>
              <a:ext cx="24474391" cy="107721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3222744-0AB0-EB5E-520B-AD536E44FA25}"/>
                </a:ext>
              </a:extLst>
            </p:cNvPr>
            <p:cNvSpPr txBox="1"/>
            <p:nvPr/>
          </p:nvSpPr>
          <p:spPr>
            <a:xfrm>
              <a:off x="3397623" y="908289"/>
              <a:ext cx="2265219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Hoàn thành công thức tính diện tích hình tam giác, hình thang.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3D5D434-50C6-8F46-A7DF-15B6BC24C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95" y="290324"/>
            <a:ext cx="1347333" cy="16094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FCC40E-C97B-D3F6-572B-765F37BAC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870" y="2093630"/>
            <a:ext cx="10629014" cy="228351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C720B82-A4CA-7614-B86C-6DAC532514F4}"/>
              </a:ext>
            </a:extLst>
          </p:cNvPr>
          <p:cNvSpPr/>
          <p:nvPr/>
        </p:nvSpPr>
        <p:spPr>
          <a:xfrm>
            <a:off x="4114799" y="2668771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3950DA-10BA-C2ED-D7CF-2744AF80A612}"/>
              </a:ext>
            </a:extLst>
          </p:cNvPr>
          <p:cNvSpPr/>
          <p:nvPr/>
        </p:nvSpPr>
        <p:spPr>
          <a:xfrm>
            <a:off x="4922873" y="2658138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h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8FF9C0D-7209-54EC-A61F-4B48A67D47F2}"/>
              </a:ext>
            </a:extLst>
          </p:cNvPr>
          <p:cNvSpPr/>
          <p:nvPr/>
        </p:nvSpPr>
        <p:spPr>
          <a:xfrm>
            <a:off x="9154631" y="2679404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664AF53-1E23-FC35-0A98-8E2429E7A9DF}"/>
              </a:ext>
            </a:extLst>
          </p:cNvPr>
          <p:cNvSpPr/>
          <p:nvPr/>
        </p:nvSpPr>
        <p:spPr>
          <a:xfrm>
            <a:off x="9930807" y="2690037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F27C8AC-479A-54F5-8742-8F5CE4C1ACB6}"/>
              </a:ext>
            </a:extLst>
          </p:cNvPr>
          <p:cNvSpPr/>
          <p:nvPr/>
        </p:nvSpPr>
        <p:spPr>
          <a:xfrm>
            <a:off x="10802676" y="2647507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60667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A1130BA-5B78-611C-0CA8-BB0B57D89519}"/>
              </a:ext>
            </a:extLst>
          </p:cNvPr>
          <p:cNvGrpSpPr/>
          <p:nvPr/>
        </p:nvGrpSpPr>
        <p:grpSpPr>
          <a:xfrm>
            <a:off x="2079700" y="575418"/>
            <a:ext cx="1631064" cy="700489"/>
            <a:chOff x="2486527" y="908289"/>
            <a:chExt cx="24474391" cy="1077217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E4724C3-D721-E3CE-6936-F6555DE69671}"/>
                </a:ext>
              </a:extLst>
            </p:cNvPr>
            <p:cNvSpPr/>
            <p:nvPr/>
          </p:nvSpPr>
          <p:spPr>
            <a:xfrm>
              <a:off x="2486527" y="908289"/>
              <a:ext cx="24474391" cy="107721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3222744-0AB0-EB5E-520B-AD536E44FA25}"/>
                </a:ext>
              </a:extLst>
            </p:cNvPr>
            <p:cNvSpPr txBox="1"/>
            <p:nvPr/>
          </p:nvSpPr>
          <p:spPr>
            <a:xfrm>
              <a:off x="3397623" y="908289"/>
              <a:ext cx="226521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b) Số ?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3D5D434-50C6-8F46-A7DF-15B6BC24C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53" y="141468"/>
            <a:ext cx="1347333" cy="16094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B8F6F6-3F10-53D3-3975-8690E6936EE1}"/>
              </a:ext>
            </a:extLst>
          </p:cNvPr>
          <p:cNvSpPr txBox="1"/>
          <p:nvPr/>
        </p:nvSpPr>
        <p:spPr>
          <a:xfrm>
            <a:off x="754912" y="1424763"/>
            <a:ext cx="108133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 một mảnh đất dạng hình thang với kích thước như hình bên:</a:t>
            </a:r>
          </a:p>
          <a:p>
            <a:pPr algn="just"/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791BC9-F18D-03F1-9E7D-6BCCDEA1B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9736" y="1820161"/>
            <a:ext cx="3581400" cy="26860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549E501-13A2-8B54-97E8-B45784E736AB}"/>
              </a:ext>
            </a:extLst>
          </p:cNvPr>
          <p:cNvSpPr txBox="1"/>
          <p:nvPr/>
        </p:nvSpPr>
        <p:spPr>
          <a:xfrm>
            <a:off x="627323" y="1871331"/>
            <a:ext cx="6422064" cy="2608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 tích mảnh đất hình tam giác ACD là 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m².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 tích mảnh đất hình thang ABCD là 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C9F11E4-108E-B031-566E-78E41823084F}"/>
              </a:ext>
            </a:extLst>
          </p:cNvPr>
          <p:cNvSpPr/>
          <p:nvPr/>
        </p:nvSpPr>
        <p:spPr>
          <a:xfrm>
            <a:off x="1095154" y="2658140"/>
            <a:ext cx="882502" cy="4784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259E96B-A325-E525-BBA8-09314676C7D1}"/>
              </a:ext>
            </a:extLst>
          </p:cNvPr>
          <p:cNvSpPr/>
          <p:nvPr/>
        </p:nvSpPr>
        <p:spPr>
          <a:xfrm>
            <a:off x="1084520" y="3912781"/>
            <a:ext cx="861237" cy="4784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A3D5A4E-3676-8CE9-87F3-9B81F06A24FA}"/>
                  </a:ext>
                </a:extLst>
              </p:cNvPr>
              <p:cNvSpPr txBox="1"/>
              <p:nvPr/>
            </p:nvSpPr>
            <p:spPr>
              <a:xfrm>
                <a:off x="1041993" y="4253024"/>
                <a:ext cx="9218428" cy="2216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Diện tích mảnh đất hình tam giác ACD là: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625 (m²) </a:t>
                </a:r>
              </a:p>
              <a:p>
                <a:pPr algn="ctr"/>
                <a:r>
                  <a:rPr lang="vi-VN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Diện tích mảnh đất hình thang ABCD là: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50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30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1 000 (m²)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A3D5A4E-3676-8CE9-87F3-9B81F06A2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993" y="4253024"/>
                <a:ext cx="9218428" cy="2216954"/>
              </a:xfrm>
              <a:prstGeom prst="rect">
                <a:avLst/>
              </a:prstGeom>
              <a:blipFill>
                <a:blip r:embed="rId4"/>
                <a:stretch>
                  <a:fillRect t="-3030" b="-2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C45E912-9B2A-7E3B-EFB3-3A9860F51857}"/>
              </a:ext>
            </a:extLst>
          </p:cNvPr>
          <p:cNvSpPr/>
          <p:nvPr/>
        </p:nvSpPr>
        <p:spPr>
          <a:xfrm>
            <a:off x="1098698" y="2651052"/>
            <a:ext cx="882502" cy="4961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625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827A091-564B-E307-E929-83E63493A1A1}"/>
              </a:ext>
            </a:extLst>
          </p:cNvPr>
          <p:cNvSpPr/>
          <p:nvPr/>
        </p:nvSpPr>
        <p:spPr>
          <a:xfrm>
            <a:off x="1077433" y="3916327"/>
            <a:ext cx="882502" cy="4961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4488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 animBg="1"/>
      <p:bldP spid="17" grpId="0" animBg="1"/>
      <p:bldP spid="18" grpId="0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562</Words>
  <Application>Microsoft Office PowerPoint</Application>
  <PresentationFormat>Widescreen</PresentationFormat>
  <Paragraphs>78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Cambria Math</vt:lpstr>
      <vt:lpstr>等线</vt:lpstr>
      <vt:lpstr>等线 Light</vt:lpstr>
      <vt:lpstr>inpin heiti</vt:lpstr>
      <vt:lpstr>Times New Roman</vt:lpstr>
      <vt:lpstr>Office 主题​​</vt:lpstr>
      <vt:lpstr>1_Office Theme</vt:lpstr>
      <vt:lpstr>8_Office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ChatGPT</cp:lastModifiedBy>
  <cp:revision>56</cp:revision>
  <dcterms:created xsi:type="dcterms:W3CDTF">2023-10-17T04:16:50Z</dcterms:created>
  <dcterms:modified xsi:type="dcterms:W3CDTF">2025-05-07T05:33:34Z</dcterms:modified>
</cp:coreProperties>
</file>