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4F12B-1591-41E9-8CEA-E07459E6C516}"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323496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4F12B-1591-41E9-8CEA-E07459E6C516}"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1978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4F12B-1591-41E9-8CEA-E07459E6C516}"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42357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4F12B-1591-41E9-8CEA-E07459E6C516}"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116299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E4F12B-1591-41E9-8CEA-E07459E6C516}"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77333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4F12B-1591-41E9-8CEA-E07459E6C516}"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145243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4F12B-1591-41E9-8CEA-E07459E6C516}"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336943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4F12B-1591-41E9-8CEA-E07459E6C516}"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199194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4F12B-1591-41E9-8CEA-E07459E6C516}"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211623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4F12B-1591-41E9-8CEA-E07459E6C516}"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341892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4F12B-1591-41E9-8CEA-E07459E6C516}"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03EE1-9903-4D28-8A4C-0F939DE16788}" type="slidenum">
              <a:rPr lang="en-US" smtClean="0"/>
              <a:t>‹#›</a:t>
            </a:fld>
            <a:endParaRPr lang="en-US"/>
          </a:p>
        </p:txBody>
      </p:sp>
    </p:spTree>
    <p:extLst>
      <p:ext uri="{BB962C8B-B14F-4D97-AF65-F5344CB8AC3E}">
        <p14:creationId xmlns:p14="http://schemas.microsoft.com/office/powerpoint/2010/main" val="264830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4F12B-1591-41E9-8CEA-E07459E6C516}" type="datetimeFigureOut">
              <a:rPr lang="en-US" smtClean="0"/>
              <a:t>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03EE1-9903-4D28-8A4C-0F939DE16788}" type="slidenum">
              <a:rPr lang="en-US" smtClean="0"/>
              <a:t>‹#›</a:t>
            </a:fld>
            <a:endParaRPr lang="en-US"/>
          </a:p>
        </p:txBody>
      </p:sp>
    </p:spTree>
    <p:extLst>
      <p:ext uri="{BB962C8B-B14F-4D97-AF65-F5344CB8AC3E}">
        <p14:creationId xmlns:p14="http://schemas.microsoft.com/office/powerpoint/2010/main" val="241766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0F97F3-0742-8079-6D14-75C746766A4E}"/>
              </a:ext>
            </a:extLst>
          </p:cNvPr>
          <p:cNvGrpSpPr/>
          <p:nvPr/>
        </p:nvGrpSpPr>
        <p:grpSpPr>
          <a:xfrm>
            <a:off x="0" y="0"/>
            <a:ext cx="12192000" cy="8077200"/>
            <a:chOff x="0" y="0"/>
            <a:chExt cx="12192000" cy="8866208"/>
          </a:xfrm>
        </p:grpSpPr>
        <p:pic>
          <p:nvPicPr>
            <p:cNvPr id="10" name="Picture 9">
              <a:extLst>
                <a:ext uri="{FF2B5EF4-FFF2-40B4-BE49-F238E27FC236}">
                  <a16:creationId xmlns:a16="http://schemas.microsoft.com/office/drawing/2014/main" id="{19949E35-4651-9F92-50D1-017534D400D7}"/>
                </a:ext>
              </a:extLst>
            </p:cNvPr>
            <p:cNvPicPr>
              <a:picLocks noChangeAspect="1"/>
            </p:cNvPicPr>
            <p:nvPr/>
          </p:nvPicPr>
          <p:blipFill>
            <a:blip r:embed="rId2"/>
            <a:stretch>
              <a:fillRect/>
            </a:stretch>
          </p:blipFill>
          <p:spPr>
            <a:xfrm>
              <a:off x="0" y="0"/>
              <a:ext cx="12192000" cy="8128000"/>
            </a:xfrm>
            <a:prstGeom prst="rect">
              <a:avLst/>
            </a:prstGeom>
          </p:spPr>
        </p:pic>
        <p:sp>
          <p:nvSpPr>
            <p:cNvPr id="11" name="Freeform: Shape 5">
              <a:extLst>
                <a:ext uri="{FF2B5EF4-FFF2-40B4-BE49-F238E27FC236}">
                  <a16:creationId xmlns:a16="http://schemas.microsoft.com/office/drawing/2014/main" id="{7D02EA56-F637-96BA-7821-BF6A3503974E}"/>
                </a:ext>
              </a:extLst>
            </p:cNvPr>
            <p:cNvSpPr/>
            <p:nvPr/>
          </p:nvSpPr>
          <p:spPr>
            <a:xfrm>
              <a:off x="2176041" y="4282633"/>
              <a:ext cx="8113853" cy="4583575"/>
            </a:xfrm>
            <a:custGeom>
              <a:avLst/>
              <a:gdLst>
                <a:gd name="connsiteX0" fmla="*/ 8113853 w 8113853"/>
                <a:gd name="connsiteY0" fmla="*/ 4097438 h 4618299"/>
                <a:gd name="connsiteX1" fmla="*/ 7396222 w 8113853"/>
                <a:gd name="connsiteY1" fmla="*/ 902825 h 4618299"/>
                <a:gd name="connsiteX2" fmla="*/ 6470248 w 8113853"/>
                <a:gd name="connsiteY2" fmla="*/ 451413 h 4618299"/>
                <a:gd name="connsiteX3" fmla="*/ 6169306 w 8113853"/>
                <a:gd name="connsiteY3" fmla="*/ 277792 h 4618299"/>
                <a:gd name="connsiteX4" fmla="*/ 4849792 w 8113853"/>
                <a:gd name="connsiteY4" fmla="*/ 34724 h 4618299"/>
                <a:gd name="connsiteX5" fmla="*/ 3090440 w 8113853"/>
                <a:gd name="connsiteY5" fmla="*/ 0 h 4618299"/>
                <a:gd name="connsiteX6" fmla="*/ 1469984 w 8113853"/>
                <a:gd name="connsiteY6" fmla="*/ 300942 h 4618299"/>
                <a:gd name="connsiteX7" fmla="*/ 555584 w 8113853"/>
                <a:gd name="connsiteY7" fmla="*/ 937549 h 4618299"/>
                <a:gd name="connsiteX8" fmla="*/ 92597 w 8113853"/>
                <a:gd name="connsiteY8" fmla="*/ 1539433 h 4618299"/>
                <a:gd name="connsiteX9" fmla="*/ 0 w 8113853"/>
                <a:gd name="connsiteY9" fmla="*/ 3020992 h 4618299"/>
                <a:gd name="connsiteX10" fmla="*/ 1250065 w 8113853"/>
                <a:gd name="connsiteY10" fmla="*/ 3958542 h 4618299"/>
                <a:gd name="connsiteX11" fmla="*/ 5521124 w 8113853"/>
                <a:gd name="connsiteY11" fmla="*/ 4618299 h 4618299"/>
                <a:gd name="connsiteX12" fmla="*/ 8113853 w 8113853"/>
                <a:gd name="connsiteY12" fmla="*/ 4097438 h 4618299"/>
                <a:gd name="connsiteX0" fmla="*/ 8113853 w 8113853"/>
                <a:gd name="connsiteY0" fmla="*/ 4062714 h 4583575"/>
                <a:gd name="connsiteX1" fmla="*/ 7396222 w 8113853"/>
                <a:gd name="connsiteY1" fmla="*/ 868101 h 4583575"/>
                <a:gd name="connsiteX2" fmla="*/ 6470248 w 8113853"/>
                <a:gd name="connsiteY2" fmla="*/ 416689 h 4583575"/>
                <a:gd name="connsiteX3" fmla="*/ 6169306 w 8113853"/>
                <a:gd name="connsiteY3" fmla="*/ 243068 h 4583575"/>
                <a:gd name="connsiteX4" fmla="*/ 4849792 w 8113853"/>
                <a:gd name="connsiteY4" fmla="*/ 0 h 4583575"/>
                <a:gd name="connsiteX5" fmla="*/ 2997843 w 8113853"/>
                <a:gd name="connsiteY5" fmla="*/ 34724 h 4583575"/>
                <a:gd name="connsiteX6" fmla="*/ 1469984 w 8113853"/>
                <a:gd name="connsiteY6" fmla="*/ 266218 h 4583575"/>
                <a:gd name="connsiteX7" fmla="*/ 555584 w 8113853"/>
                <a:gd name="connsiteY7" fmla="*/ 902825 h 4583575"/>
                <a:gd name="connsiteX8" fmla="*/ 92597 w 8113853"/>
                <a:gd name="connsiteY8" fmla="*/ 1504709 h 4583575"/>
                <a:gd name="connsiteX9" fmla="*/ 0 w 8113853"/>
                <a:gd name="connsiteY9" fmla="*/ 2986268 h 4583575"/>
                <a:gd name="connsiteX10" fmla="*/ 1250065 w 8113853"/>
                <a:gd name="connsiteY10" fmla="*/ 3923818 h 4583575"/>
                <a:gd name="connsiteX11" fmla="*/ 5521124 w 8113853"/>
                <a:gd name="connsiteY11" fmla="*/ 4583575 h 4583575"/>
                <a:gd name="connsiteX12" fmla="*/ 8113853 w 8113853"/>
                <a:gd name="connsiteY12" fmla="*/ 4062714 h 458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3853" h="4583575">
                  <a:moveTo>
                    <a:pt x="8113853" y="4062714"/>
                  </a:moveTo>
                  <a:lnTo>
                    <a:pt x="7396222" y="868101"/>
                  </a:lnTo>
                  <a:lnTo>
                    <a:pt x="6470248" y="416689"/>
                  </a:lnTo>
                  <a:lnTo>
                    <a:pt x="6169306" y="243068"/>
                  </a:lnTo>
                  <a:lnTo>
                    <a:pt x="4849792" y="0"/>
                  </a:lnTo>
                  <a:lnTo>
                    <a:pt x="2997843" y="34724"/>
                  </a:lnTo>
                  <a:lnTo>
                    <a:pt x="1469984" y="266218"/>
                  </a:lnTo>
                  <a:lnTo>
                    <a:pt x="555584" y="902825"/>
                  </a:lnTo>
                  <a:lnTo>
                    <a:pt x="92597" y="1504709"/>
                  </a:lnTo>
                  <a:lnTo>
                    <a:pt x="0" y="2986268"/>
                  </a:lnTo>
                  <a:lnTo>
                    <a:pt x="1250065" y="3923818"/>
                  </a:lnTo>
                  <a:lnTo>
                    <a:pt x="5521124" y="4583575"/>
                  </a:lnTo>
                  <a:lnTo>
                    <a:pt x="8113853" y="4062714"/>
                  </a:lnTo>
                  <a:close/>
                </a:path>
              </a:pathLst>
            </a:custGeom>
            <a:solidFill>
              <a:srgbClr val="000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4" name="Picture 2" descr="386,339 Circle Cartoon Stock Photos and Images - 123RF">
            <a:extLst>
              <a:ext uri="{FF2B5EF4-FFF2-40B4-BE49-F238E27FC236}">
                <a16:creationId xmlns:a16="http://schemas.microsoft.com/office/drawing/2014/main" id="{A99C2D06-175C-4AAF-92CC-A92816A595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9778" y1="29555" x2="11556" y2="66802"/>
                        <a14:foregroundMark x1="5333" y1="56275" x2="5333" y2="56275"/>
                        <a14:foregroundMark x1="36444" y1="36842" x2="36444" y2="36842"/>
                        <a14:foregroundMark x1="31111" y1="87045" x2="31111" y2="87045"/>
                        <a14:foregroundMark x1="49778" y1="29555" x2="57778" y2="28745"/>
                        <a14:foregroundMark x1="77556" y1="30364" x2="86444" y2="36842"/>
                        <a14:foregroundMark x1="74889" y1="8907" x2="89778" y2="19028"/>
                        <a14:foregroundMark x1="21333" y1="93522" x2="21333" y2="93522"/>
                      </a14:backgroundRemoval>
                    </a14:imgEffect>
                  </a14:imgLayer>
                </a14:imgProps>
              </a:ext>
              <a:ext uri="{28A0092B-C50C-407E-A947-70E740481C1C}">
                <a14:useLocalDpi xmlns:a14="http://schemas.microsoft.com/office/drawing/2010/main" val="0"/>
              </a:ext>
            </a:extLst>
          </a:blip>
          <a:srcRect/>
          <a:stretch>
            <a:fillRect/>
          </a:stretch>
        </p:blipFill>
        <p:spPr bwMode="auto">
          <a:xfrm>
            <a:off x="190500" y="4460240"/>
            <a:ext cx="6004769" cy="2248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C11EAB-FFC2-E309-42BC-0CEA969F1C92}"/>
              </a:ext>
            </a:extLst>
          </p:cNvPr>
          <p:cNvPicPr>
            <a:picLocks noChangeAspect="1"/>
          </p:cNvPicPr>
          <p:nvPr/>
        </p:nvPicPr>
        <p:blipFill>
          <a:blip r:embed="rId5"/>
          <a:stretch>
            <a:fillRect/>
          </a:stretch>
        </p:blipFill>
        <p:spPr>
          <a:xfrm>
            <a:off x="5493268" y="228465"/>
            <a:ext cx="5614903" cy="3109229"/>
          </a:xfrm>
          <a:prstGeom prst="rect">
            <a:avLst/>
          </a:prstGeom>
        </p:spPr>
      </p:pic>
      <p:pic>
        <p:nvPicPr>
          <p:cNvPr id="6" name="Picture 5">
            <a:extLst>
              <a:ext uri="{FF2B5EF4-FFF2-40B4-BE49-F238E27FC236}">
                <a16:creationId xmlns:a16="http://schemas.microsoft.com/office/drawing/2014/main" id="{57621D47-DCD2-8280-8314-01008348D5F3}"/>
              </a:ext>
            </a:extLst>
          </p:cNvPr>
          <p:cNvPicPr>
            <a:picLocks noChangeAspect="1"/>
          </p:cNvPicPr>
          <p:nvPr/>
        </p:nvPicPr>
        <p:blipFill>
          <a:blip r:embed="rId6"/>
          <a:stretch>
            <a:fillRect/>
          </a:stretch>
        </p:blipFill>
        <p:spPr>
          <a:xfrm>
            <a:off x="1347444" y="1223986"/>
            <a:ext cx="6651312" cy="2926334"/>
          </a:xfrm>
          <a:prstGeom prst="rect">
            <a:avLst/>
          </a:prstGeom>
        </p:spPr>
      </p:pic>
      <p:pic>
        <p:nvPicPr>
          <p:cNvPr id="7" name="Picture 6">
            <a:extLst>
              <a:ext uri="{FF2B5EF4-FFF2-40B4-BE49-F238E27FC236}">
                <a16:creationId xmlns:a16="http://schemas.microsoft.com/office/drawing/2014/main" id="{B7003C88-02F8-C9AB-4589-867103580B44}"/>
              </a:ext>
            </a:extLst>
          </p:cNvPr>
          <p:cNvPicPr>
            <a:picLocks noChangeAspect="1"/>
          </p:cNvPicPr>
          <p:nvPr/>
        </p:nvPicPr>
        <p:blipFill>
          <a:blip r:embed="rId7"/>
          <a:stretch>
            <a:fillRect/>
          </a:stretch>
        </p:blipFill>
        <p:spPr>
          <a:xfrm>
            <a:off x="7319419" y="4065044"/>
            <a:ext cx="2664183" cy="1072989"/>
          </a:xfrm>
          <a:prstGeom prst="rect">
            <a:avLst/>
          </a:prstGeom>
        </p:spPr>
      </p:pic>
    </p:spTree>
    <p:extLst>
      <p:ext uri="{BB962C8B-B14F-4D97-AF65-F5344CB8AC3E}">
        <p14:creationId xmlns:p14="http://schemas.microsoft.com/office/powerpoint/2010/main" val="32946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60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rPr>
              <a:t>1</a:t>
            </a:r>
          </a:p>
        </p:txBody>
      </p:sp>
      <p:sp>
        <p:nvSpPr>
          <p:cNvPr id="6" name="TextBox 5">
            <a:extLst>
              <a:ext uri="{FF2B5EF4-FFF2-40B4-BE49-F238E27FC236}">
                <a16:creationId xmlns:a16="http://schemas.microsoft.com/office/drawing/2014/main" id="{E9683F36-BC53-AA6D-B993-8EAC9D9D315F}"/>
              </a:ext>
            </a:extLst>
          </p:cNvPr>
          <p:cNvSpPr txBox="1"/>
          <p:nvPr/>
        </p:nvSpPr>
        <p:spPr>
          <a:xfrm>
            <a:off x="1696720" y="457200"/>
            <a:ext cx="9255760" cy="3416320"/>
          </a:xfrm>
          <a:prstGeom prst="rect">
            <a:avLst/>
          </a:prstGeom>
          <a:noFill/>
        </p:spPr>
        <p:txBody>
          <a:bodyPr wrap="square" rtlCol="0">
            <a:spAutoFit/>
          </a:bodyPr>
          <a:lstStyle/>
          <a:p>
            <a:r>
              <a:rPr lang="vi-VN" sz="3600" b="1" dirty="0">
                <a:latin typeface="Cambria" panose="02040503050406030204" pitchFamily="18" charset="0"/>
                <a:ea typeface="Cambria" panose="02040503050406030204" pitchFamily="18" charset="0"/>
              </a:rPr>
              <a:t>a) Chọn câu trả lời đúng.</a:t>
            </a:r>
          </a:p>
          <a:p>
            <a:r>
              <a:rPr lang="vi-VN" sz="3600" dirty="0">
                <a:latin typeface="Cambria" panose="02040503050406030204" pitchFamily="18" charset="0"/>
                <a:ea typeface="Cambria" panose="02040503050406030204" pitchFamily="18" charset="0"/>
              </a:rPr>
              <a:t>Hình tròn phủ sóng của trạm phát sóng nào dưới đây có chu vi bé nhất?</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Trạm</a:t>
            </a:r>
            <a:r>
              <a:rPr lang="en-US" sz="3600" dirty="0">
                <a:latin typeface="Cambria" panose="02040503050406030204" pitchFamily="18" charset="0"/>
                <a:ea typeface="Cambria" panose="02040503050406030204" pitchFamily="18" charset="0"/>
              </a:rPr>
              <a:t> I, </a:t>
            </a:r>
            <a:r>
              <a:rPr lang="en-US" sz="3600" dirty="0" err="1">
                <a:latin typeface="Cambria" panose="02040503050406030204" pitchFamily="18" charset="0"/>
                <a:ea typeface="Cambria" panose="02040503050406030204" pitchFamily="18" charset="0"/>
              </a:rPr>
              <a:t>bán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kính</a:t>
            </a:r>
            <a:r>
              <a:rPr lang="en-US" sz="3600" dirty="0">
                <a:latin typeface="Cambria" panose="02040503050406030204" pitchFamily="18" charset="0"/>
                <a:ea typeface="Cambria" panose="02040503050406030204" pitchFamily="18" charset="0"/>
              </a:rPr>
              <a:t> 150 m</a:t>
            </a:r>
          </a:p>
          <a:p>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Trạm</a:t>
            </a:r>
            <a:r>
              <a:rPr lang="en-US" sz="3600" dirty="0">
                <a:latin typeface="Cambria" panose="02040503050406030204" pitchFamily="18" charset="0"/>
                <a:ea typeface="Cambria" panose="02040503050406030204" pitchFamily="18" charset="0"/>
              </a:rPr>
              <a:t> II, </a:t>
            </a:r>
            <a:r>
              <a:rPr lang="en-US" sz="3600" dirty="0" err="1">
                <a:latin typeface="Cambria" panose="02040503050406030204" pitchFamily="18" charset="0"/>
                <a:ea typeface="Cambria" panose="02040503050406030204" pitchFamily="18" charset="0"/>
              </a:rPr>
              <a:t>bán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kính</a:t>
            </a:r>
            <a:r>
              <a:rPr lang="en-US" sz="3600" dirty="0">
                <a:latin typeface="Cambria" panose="02040503050406030204" pitchFamily="18" charset="0"/>
                <a:ea typeface="Cambria" panose="02040503050406030204" pitchFamily="18" charset="0"/>
              </a:rPr>
              <a:t> 100 m</a:t>
            </a:r>
          </a:p>
          <a:p>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Trạm</a:t>
            </a:r>
            <a:r>
              <a:rPr lang="en-US" sz="3600" dirty="0">
                <a:latin typeface="Cambria" panose="02040503050406030204" pitchFamily="18" charset="0"/>
                <a:ea typeface="Cambria" panose="02040503050406030204" pitchFamily="18" charset="0"/>
              </a:rPr>
              <a:t> III, </a:t>
            </a:r>
            <a:r>
              <a:rPr lang="en-US" sz="3600" dirty="0" err="1">
                <a:latin typeface="Cambria" panose="02040503050406030204" pitchFamily="18" charset="0"/>
                <a:ea typeface="Cambria" panose="02040503050406030204" pitchFamily="18" charset="0"/>
              </a:rPr>
              <a:t>bán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kính</a:t>
            </a:r>
            <a:r>
              <a:rPr lang="en-US" sz="3600" dirty="0">
                <a:latin typeface="Cambria" panose="02040503050406030204" pitchFamily="18" charset="0"/>
                <a:ea typeface="Cambria" panose="02040503050406030204" pitchFamily="18" charset="0"/>
              </a:rPr>
              <a:t> 200 m</a:t>
            </a:r>
          </a:p>
        </p:txBody>
      </p:sp>
      <p:sp>
        <p:nvSpPr>
          <p:cNvPr id="7" name="Oval 6">
            <a:extLst>
              <a:ext uri="{FF2B5EF4-FFF2-40B4-BE49-F238E27FC236}">
                <a16:creationId xmlns:a16="http://schemas.microsoft.com/office/drawing/2014/main" id="{5B398188-1A2C-E475-7448-53E46D8D7FDF}"/>
              </a:ext>
            </a:extLst>
          </p:cNvPr>
          <p:cNvSpPr/>
          <p:nvPr/>
        </p:nvSpPr>
        <p:spPr>
          <a:xfrm>
            <a:off x="1676400" y="2714625"/>
            <a:ext cx="523875" cy="533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6" name="TextBox 5">
            <a:extLst>
              <a:ext uri="{FF2B5EF4-FFF2-40B4-BE49-F238E27FC236}">
                <a16:creationId xmlns:a16="http://schemas.microsoft.com/office/drawing/2014/main" id="{E9683F36-BC53-AA6D-B993-8EAC9D9D315F}"/>
              </a:ext>
            </a:extLst>
          </p:cNvPr>
          <p:cNvSpPr txBox="1"/>
          <p:nvPr/>
        </p:nvSpPr>
        <p:spPr>
          <a:xfrm>
            <a:off x="1696720" y="457200"/>
            <a:ext cx="9255760" cy="1754326"/>
          </a:xfrm>
          <a:prstGeom prst="rect">
            <a:avLst/>
          </a:prstGeom>
          <a:noFill/>
        </p:spPr>
        <p:txBody>
          <a:bodyPr wrap="square" rtlCol="0">
            <a:spAutoFit/>
          </a:bodyPr>
          <a:lstStyle/>
          <a:p>
            <a:pPr lvl="0"/>
            <a:r>
              <a:rPr lang="vi-VN" sz="3600" b="1" dirty="0">
                <a:solidFill>
                  <a:prstClr val="black"/>
                </a:solidFill>
                <a:latin typeface="Cambria" panose="02040503050406030204" pitchFamily="18" charset="0"/>
                <a:ea typeface="Cambria" panose="02040503050406030204" pitchFamily="18" charset="0"/>
              </a:rPr>
              <a:t>b) Số?</a:t>
            </a:r>
          </a:p>
          <a:p>
            <a:pPr lvl="0"/>
            <a:r>
              <a:rPr lang="vi-VN" sz="3600" b="1" dirty="0">
                <a:solidFill>
                  <a:prstClr val="black"/>
                </a:solidFill>
                <a:latin typeface="Cambria" panose="02040503050406030204" pitchFamily="18" charset="0"/>
                <a:ea typeface="Cambria" panose="02040503050406030204" pitchFamily="18" charset="0"/>
              </a:rPr>
              <a:t>Diện tích hình tròn phủ sóng vừa tìm được ở câu a là </a:t>
            </a:r>
            <a:r>
              <a:rPr lang="en-US" sz="3600" b="1" dirty="0">
                <a:solidFill>
                  <a:prstClr val="black"/>
                </a:solidFill>
                <a:latin typeface="Cambria" panose="02040503050406030204" pitchFamily="18" charset="0"/>
                <a:ea typeface="Cambria" panose="02040503050406030204" pitchFamily="18" charset="0"/>
              </a:rPr>
              <a:t>       </a:t>
            </a:r>
            <a:r>
              <a:rPr lang="en-US" sz="3600" b="1" dirty="0">
                <a:latin typeface="Cambria" panose="02040503050406030204" pitchFamily="18" charset="0"/>
                <a:ea typeface="Cambria" panose="02040503050406030204" pitchFamily="18" charset="0"/>
              </a:rPr>
              <a:t>m</a:t>
            </a:r>
            <a:r>
              <a:rPr lang="en-US" sz="3600" b="1" baseline="30000" dirty="0">
                <a:latin typeface="Cambria" panose="02040503050406030204" pitchFamily="18" charset="0"/>
                <a:ea typeface="Cambria" panose="02040503050406030204" pitchFamily="18" charset="0"/>
              </a:rPr>
              <a:t>2</a:t>
            </a:r>
            <a:r>
              <a:rPr lang="en-US" sz="3600" b="1" dirty="0">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739AA65-90B1-969A-5294-7F438D5492FD}"/>
              </a:ext>
            </a:extLst>
          </p:cNvPr>
          <p:cNvSpPr/>
          <p:nvPr/>
        </p:nvSpPr>
        <p:spPr>
          <a:xfrm>
            <a:off x="3895725" y="1666875"/>
            <a:ext cx="542925" cy="49530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B7EDC206-48FB-D1A4-7BEC-0AFFC4EAA9E1}"/>
              </a:ext>
            </a:extLst>
          </p:cNvPr>
          <p:cNvSpPr txBox="1"/>
          <p:nvPr/>
        </p:nvSpPr>
        <p:spPr>
          <a:xfrm>
            <a:off x="1495425" y="2809875"/>
            <a:ext cx="9420225" cy="3170099"/>
          </a:xfrm>
          <a:prstGeom prst="rect">
            <a:avLst/>
          </a:prstGeom>
          <a:noFill/>
        </p:spPr>
        <p:txBody>
          <a:bodyPr wrap="square" rtlCol="0">
            <a:spAutoFit/>
          </a:bodyPr>
          <a:lstStyle/>
          <a:p>
            <a:pPr algn="just"/>
            <a:r>
              <a:rPr lang="vi-VN" sz="4000" b="0" i="0" dirty="0">
                <a:solidFill>
                  <a:srgbClr val="FF0000"/>
                </a:solidFill>
                <a:effectLst/>
                <a:latin typeface="Cambria" panose="02040503050406030204" pitchFamily="18" charset="0"/>
                <a:ea typeface="Cambria" panose="02040503050406030204" pitchFamily="18" charset="0"/>
              </a:rPr>
              <a:t> Diện tích hình tròn phủ sóng vừa tìm được ở câu a là 31 400 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ctr"/>
            <a:r>
              <a:rPr lang="vi-VN" sz="4000" b="0" i="0" dirty="0">
                <a:solidFill>
                  <a:srgbClr val="FF0000"/>
                </a:solidFill>
                <a:effectLst/>
                <a:latin typeface="Cambria" panose="02040503050406030204" pitchFamily="18" charset="0"/>
                <a:ea typeface="Cambria" panose="02040503050406030204" pitchFamily="18" charset="0"/>
              </a:rPr>
              <a:t>Diện tích hình tròn phủ sóng ở trạm II là:</a:t>
            </a:r>
          </a:p>
          <a:p>
            <a:pPr algn="ctr"/>
            <a:r>
              <a:rPr lang="vi-VN" sz="4000" b="0" i="0" dirty="0">
                <a:solidFill>
                  <a:srgbClr val="FF0000"/>
                </a:solidFill>
                <a:effectLst/>
                <a:latin typeface="Cambria" panose="02040503050406030204" pitchFamily="18" charset="0"/>
                <a:ea typeface="Cambria" panose="02040503050406030204" pitchFamily="18" charset="0"/>
              </a:rPr>
              <a:t>3,14 × 100 × 100 = 31 400 (m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31 400 m</a:t>
            </a:r>
            <a:r>
              <a:rPr lang="vi-VN" sz="4000" b="0" i="0" baseline="30000" dirty="0">
                <a:solidFill>
                  <a:srgbClr val="FF0000"/>
                </a:solidFill>
                <a:effectLst/>
                <a:latin typeface="Cambria" panose="02040503050406030204" pitchFamily="18" charset="0"/>
                <a:ea typeface="Cambria" panose="02040503050406030204" pitchFamily="18" charset="0"/>
              </a:rPr>
              <a:t>2</a:t>
            </a:r>
            <a:endParaRPr lang="vi-VN"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494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6" name="TextBox 5">
            <a:extLst>
              <a:ext uri="{FF2B5EF4-FFF2-40B4-BE49-F238E27FC236}">
                <a16:creationId xmlns:a16="http://schemas.microsoft.com/office/drawing/2014/main" id="{E9683F36-BC53-AA6D-B993-8EAC9D9D315F}"/>
              </a:ext>
            </a:extLst>
          </p:cNvPr>
          <p:cNvSpPr txBox="1"/>
          <p:nvPr/>
        </p:nvSpPr>
        <p:spPr>
          <a:xfrm>
            <a:off x="1696719" y="457200"/>
            <a:ext cx="9571355"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Ở một vùng sa mạc, người ta trồng lúa trên những thửa ruộng có dạng hình tròn bán kính 50 m. Biết rằng có 1 000 thửa ruộng như vậy. Hỏi tất cả diện tích trồng lúa là bao nhiêu mét vuông?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4F016B4-6323-87B9-A474-D0CE996DF883}"/>
              </a:ext>
            </a:extLst>
          </p:cNvPr>
          <p:cNvPicPr>
            <a:picLocks noChangeAspect="1"/>
          </p:cNvPicPr>
          <p:nvPr/>
        </p:nvPicPr>
        <p:blipFill>
          <a:blip r:embed="rId2"/>
          <a:stretch>
            <a:fillRect/>
          </a:stretch>
        </p:blipFill>
        <p:spPr>
          <a:xfrm>
            <a:off x="2447925" y="2319337"/>
            <a:ext cx="7867650" cy="4029075"/>
          </a:xfrm>
          <a:prstGeom prst="rect">
            <a:avLst/>
          </a:prstGeom>
        </p:spPr>
      </p:pic>
    </p:spTree>
    <p:extLst>
      <p:ext uri="{BB962C8B-B14F-4D97-AF65-F5344CB8AC3E}">
        <p14:creationId xmlns:p14="http://schemas.microsoft.com/office/powerpoint/2010/main" val="64359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B7EDC206-48FB-D1A4-7BEC-0AFFC4EAA9E1}"/>
              </a:ext>
            </a:extLst>
          </p:cNvPr>
          <p:cNvSpPr txBox="1"/>
          <p:nvPr/>
        </p:nvSpPr>
        <p:spPr>
          <a:xfrm>
            <a:off x="1266825" y="647700"/>
            <a:ext cx="9420225" cy="4524315"/>
          </a:xfrm>
          <a:prstGeom prst="rect">
            <a:avLst/>
          </a:prstGeom>
          <a:noFill/>
        </p:spPr>
        <p:txBody>
          <a:bodyPr wrap="square" rtlCol="0">
            <a:spAutoFit/>
          </a:bodyPr>
          <a:lstStyle/>
          <a:p>
            <a:pPr algn="ctr"/>
            <a:r>
              <a:rPr lang="en-US" sz="4800" b="1" dirty="0" err="1">
                <a:solidFill>
                  <a:srgbClr val="FF0000"/>
                </a:solidFill>
                <a:latin typeface="Cambria" panose="02040503050406030204" pitchFamily="18" charset="0"/>
                <a:ea typeface="Cambria" panose="02040503050406030204" pitchFamily="18" charset="0"/>
              </a:rPr>
              <a:t>Bài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giải</a:t>
            </a:r>
            <a:r>
              <a:rPr lang="en-US" sz="4800" b="1" dirty="0">
                <a:solidFill>
                  <a:srgbClr val="FF0000"/>
                </a:solidFill>
                <a:latin typeface="Cambria" panose="02040503050406030204" pitchFamily="18" charset="0"/>
                <a:ea typeface="Cambria" panose="02040503050406030204" pitchFamily="18" charset="0"/>
              </a:rPr>
              <a:t>:</a:t>
            </a:r>
            <a:endParaRPr lang="en-US" sz="4800" dirty="0">
              <a:solidFill>
                <a:srgbClr val="FF0000"/>
              </a:solidFill>
              <a:latin typeface="Cambria" panose="02040503050406030204" pitchFamily="18" charset="0"/>
              <a:ea typeface="Cambria" panose="02040503050406030204" pitchFamily="18" charset="0"/>
            </a:endParaRPr>
          </a:p>
          <a:p>
            <a:pPr algn="ctr"/>
            <a:r>
              <a:rPr lang="en-US" sz="4800" dirty="0" err="1">
                <a:solidFill>
                  <a:srgbClr val="FF0000"/>
                </a:solidFill>
                <a:latin typeface="Cambria" panose="02040503050406030204" pitchFamily="18" charset="0"/>
                <a:ea typeface="Cambria" panose="02040503050406030204" pitchFamily="18" charset="0"/>
              </a:rPr>
              <a:t>Diện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tích</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mỗi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thửa</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ruộng</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a:solidFill>
                  <a:srgbClr val="FF0000"/>
                </a:solidFill>
                <a:latin typeface="Cambria" panose="02040503050406030204" pitchFamily="18" charset="0"/>
                <a:ea typeface="Cambria" panose="02040503050406030204" pitchFamily="18" charset="0"/>
              </a:rPr>
              <a:t>3,14 × 50 × 50 = 7 850 (m</a:t>
            </a:r>
            <a:r>
              <a:rPr lang="en-US" sz="4800" baseline="30000" dirty="0">
                <a:solidFill>
                  <a:srgbClr val="FF0000"/>
                </a:solidFill>
                <a:latin typeface="Cambria" panose="02040503050406030204" pitchFamily="18" charset="0"/>
                <a:ea typeface="Cambria" panose="02040503050406030204" pitchFamily="18" charset="0"/>
              </a:rPr>
              <a:t>2</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err="1">
                <a:solidFill>
                  <a:srgbClr val="FF0000"/>
                </a:solidFill>
                <a:latin typeface="Cambria" panose="02040503050406030204" pitchFamily="18" charset="0"/>
                <a:ea typeface="Cambria" panose="02040503050406030204" pitchFamily="18" charset="0"/>
              </a:rPr>
              <a:t>Tất</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diện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tích</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trồng</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lúa</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a:solidFill>
                  <a:srgbClr val="FF0000"/>
                </a:solidFill>
                <a:latin typeface="Cambria" panose="02040503050406030204" pitchFamily="18" charset="0"/>
                <a:ea typeface="Cambria" panose="02040503050406030204" pitchFamily="18" charset="0"/>
              </a:rPr>
              <a:t>7 850 × 1 000 = 7 850 000 (m</a:t>
            </a:r>
            <a:r>
              <a:rPr lang="en-US" sz="4800" baseline="30000" dirty="0">
                <a:solidFill>
                  <a:srgbClr val="FF0000"/>
                </a:solidFill>
                <a:latin typeface="Cambria" panose="02040503050406030204" pitchFamily="18" charset="0"/>
                <a:ea typeface="Cambria" panose="02040503050406030204" pitchFamily="18" charset="0"/>
              </a:rPr>
              <a:t>2</a:t>
            </a:r>
            <a:r>
              <a:rPr lang="en-US" sz="4800" dirty="0">
                <a:solidFill>
                  <a:srgbClr val="FF0000"/>
                </a:solidFill>
                <a:latin typeface="Cambria" panose="02040503050406030204" pitchFamily="18" charset="0"/>
                <a:ea typeface="Cambria" panose="02040503050406030204" pitchFamily="18" charset="0"/>
              </a:rPr>
              <a:t>)</a:t>
            </a:r>
          </a:p>
          <a:p>
            <a:pPr algn="r"/>
            <a:r>
              <a:rPr lang="en-US" sz="4800" dirty="0" err="1">
                <a:solidFill>
                  <a:srgbClr val="FF0000"/>
                </a:solidFill>
                <a:latin typeface="Cambria" panose="02040503050406030204" pitchFamily="18" charset="0"/>
                <a:ea typeface="Cambria" panose="02040503050406030204" pitchFamily="18" charset="0"/>
              </a:rPr>
              <a:t>Đáp</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7 850 000 m</a:t>
            </a:r>
            <a:r>
              <a:rPr lang="en-US" sz="4800" baseline="30000" dirty="0">
                <a:solidFill>
                  <a:srgbClr val="FF0000"/>
                </a:solidFill>
                <a:latin typeface="Cambria" panose="02040503050406030204" pitchFamily="18" charset="0"/>
                <a:ea typeface="Cambria" panose="02040503050406030204" pitchFamily="18" charset="0"/>
              </a:rPr>
              <a:t>2</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046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Oval 2">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TextBox 3">
            <a:extLst>
              <a:ext uri="{FF2B5EF4-FFF2-40B4-BE49-F238E27FC236}">
                <a16:creationId xmlns:a16="http://schemas.microsoft.com/office/drawing/2014/main" id="{E9683F36-BC53-AA6D-B993-8EAC9D9D315F}"/>
              </a:ext>
            </a:extLst>
          </p:cNvPr>
          <p:cNvSpPr txBox="1"/>
          <p:nvPr/>
        </p:nvSpPr>
        <p:spPr>
          <a:xfrm>
            <a:off x="1696719" y="457200"/>
            <a:ext cx="9571355"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1F791975-6D26-0D96-1CB9-219C737ECEB3}"/>
              </a:ext>
            </a:extLst>
          </p:cNvPr>
          <p:cNvSpPr txBox="1"/>
          <p:nvPr/>
        </p:nvSpPr>
        <p:spPr>
          <a:xfrm>
            <a:off x="687069" y="1295400"/>
            <a:ext cx="10819131" cy="1569660"/>
          </a:xfrm>
          <a:prstGeom prst="rect">
            <a:avLst/>
          </a:prstGeom>
          <a:noFill/>
        </p:spPr>
        <p:txBody>
          <a:bodyPr wrap="square" rtlCol="0">
            <a:spAutoFit/>
          </a:bodyPr>
          <a:lstStyle/>
          <a:p>
            <a:pPr lvl="0" algn="just"/>
            <a:r>
              <a:rPr lang="vi-VN" sz="3200" dirty="0">
                <a:solidFill>
                  <a:srgbClr val="002060"/>
                </a:solidFill>
                <a:latin typeface="Cambria" panose="02040503050406030204" pitchFamily="18" charset="0"/>
                <a:ea typeface="Cambria" panose="02040503050406030204" pitchFamily="18" charset="0"/>
              </a:rPr>
              <a:t>Một sân vận động được xây dựng trên mảnh đất tạo bởi một hình chữ nhật và hai nửa hình tròn có kích thước như hình bên. Diện tích mảnh đất đó là</a:t>
            </a:r>
            <a:r>
              <a:rPr lang="en-US" sz="3200" dirty="0">
                <a:solidFill>
                  <a:srgbClr val="002060"/>
                </a:solidFill>
                <a:latin typeface="Cambria" panose="02040503050406030204" pitchFamily="18" charset="0"/>
                <a:ea typeface="Cambria" panose="02040503050406030204" pitchFamily="18" charset="0"/>
              </a:rPr>
              <a:t>        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  </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E1C53504-19B4-2111-5CEE-ED25E3184DBD}"/>
              </a:ext>
            </a:extLst>
          </p:cNvPr>
          <p:cNvSpPr/>
          <p:nvPr/>
        </p:nvSpPr>
        <p:spPr>
          <a:xfrm>
            <a:off x="5905500" y="2314575"/>
            <a:ext cx="542925" cy="49530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22AC2E20-8FAC-31A5-8E13-F157ED44F441}"/>
              </a:ext>
            </a:extLst>
          </p:cNvPr>
          <p:cNvPicPr>
            <a:picLocks noChangeAspect="1"/>
          </p:cNvPicPr>
          <p:nvPr/>
        </p:nvPicPr>
        <p:blipFill>
          <a:blip r:embed="rId2"/>
          <a:stretch>
            <a:fillRect/>
          </a:stretch>
        </p:blipFill>
        <p:spPr>
          <a:xfrm>
            <a:off x="6353174" y="2843689"/>
            <a:ext cx="5095875" cy="3414236"/>
          </a:xfrm>
          <a:prstGeom prst="rect">
            <a:avLst/>
          </a:prstGeom>
        </p:spPr>
      </p:pic>
    </p:spTree>
    <p:extLst>
      <p:ext uri="{BB962C8B-B14F-4D97-AF65-F5344CB8AC3E}">
        <p14:creationId xmlns:p14="http://schemas.microsoft.com/office/powerpoint/2010/main" val="32504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DC206-48FB-D1A4-7BEC-0AFFC4EAA9E1}"/>
              </a:ext>
            </a:extLst>
          </p:cNvPr>
          <p:cNvSpPr txBox="1"/>
          <p:nvPr/>
        </p:nvSpPr>
        <p:spPr>
          <a:xfrm>
            <a:off x="1266825" y="647700"/>
            <a:ext cx="9420225" cy="5632311"/>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giải:</a:t>
            </a:r>
            <a:endParaRPr lang="vi-VN"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Diện tích hai nửa </a:t>
            </a:r>
            <a:r>
              <a:rPr lang="en-US" sz="3600" dirty="0" err="1" smtClean="0">
                <a:solidFill>
                  <a:srgbClr val="FF0000"/>
                </a:solidFill>
                <a:latin typeface="Cambria" panose="02040503050406030204" pitchFamily="18" charset="0"/>
                <a:ea typeface="Cambria" panose="02040503050406030204" pitchFamily="18" charset="0"/>
              </a:rPr>
              <a:t>hình</a:t>
            </a:r>
            <a:r>
              <a:rPr lang="vi-VN" sz="3600" dirty="0" smtClean="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tròn là:</a:t>
            </a:r>
          </a:p>
          <a:p>
            <a:pPr algn="ctr"/>
            <a:r>
              <a:rPr lang="vi-VN" sz="3600" dirty="0">
                <a:solidFill>
                  <a:srgbClr val="FF0000"/>
                </a:solidFill>
                <a:latin typeface="Cambria" panose="02040503050406030204" pitchFamily="18" charset="0"/>
                <a:ea typeface="Cambria" panose="02040503050406030204" pitchFamily="18" charset="0"/>
              </a:rPr>
              <a:t>3,14 × 70 × 70 = 15 386 (m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Chiều dài mảnh đất hình chữ nhật là:</a:t>
            </a:r>
          </a:p>
          <a:p>
            <a:pPr algn="ctr"/>
            <a:r>
              <a:rPr lang="vi-VN" sz="3600" dirty="0">
                <a:solidFill>
                  <a:srgbClr val="FF0000"/>
                </a:solidFill>
                <a:latin typeface="Cambria" panose="02040503050406030204" pitchFamily="18" charset="0"/>
                <a:ea typeface="Cambria" panose="02040503050406030204" pitchFamily="18" charset="0"/>
              </a:rPr>
              <a:t>70 × 2 = 140 (m)</a:t>
            </a:r>
          </a:p>
          <a:p>
            <a:pPr algn="ctr"/>
            <a:r>
              <a:rPr lang="vi-VN" sz="3600" dirty="0">
                <a:solidFill>
                  <a:srgbClr val="FF0000"/>
                </a:solidFill>
                <a:latin typeface="Cambria" panose="02040503050406030204" pitchFamily="18" charset="0"/>
                <a:ea typeface="Cambria" panose="02040503050406030204" pitchFamily="18" charset="0"/>
              </a:rPr>
              <a:t>Diện tích hình chữ nhật là:</a:t>
            </a:r>
          </a:p>
          <a:p>
            <a:pPr algn="ctr"/>
            <a:r>
              <a:rPr lang="en-US" sz="3600" dirty="0" smtClean="0">
                <a:solidFill>
                  <a:srgbClr val="FF0000"/>
                </a:solidFill>
                <a:latin typeface="Cambria" panose="02040503050406030204" pitchFamily="18" charset="0"/>
                <a:ea typeface="Cambria" panose="02040503050406030204" pitchFamily="18" charset="0"/>
              </a:rPr>
              <a:t>140 x 100</a:t>
            </a:r>
            <a:r>
              <a:rPr lang="vi-VN" sz="3600" dirty="0" smtClean="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 14 000 (m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sân vận động là:</a:t>
            </a:r>
          </a:p>
          <a:p>
            <a:pPr algn="ctr"/>
            <a:r>
              <a:rPr lang="vi-VN" sz="3600" dirty="0">
                <a:solidFill>
                  <a:srgbClr val="FF0000"/>
                </a:solidFill>
                <a:latin typeface="Cambria" panose="02040503050406030204" pitchFamily="18" charset="0"/>
                <a:ea typeface="Cambria" panose="02040503050406030204" pitchFamily="18" charset="0"/>
              </a:rPr>
              <a:t>15 386 + 7 000 = 22 386 (m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r"/>
            <a:r>
              <a:rPr lang="vi-VN" sz="3600" dirty="0">
                <a:solidFill>
                  <a:srgbClr val="FF0000"/>
                </a:solidFill>
                <a:latin typeface="Cambria" panose="02040503050406030204" pitchFamily="18" charset="0"/>
                <a:ea typeface="Cambria" panose="02040503050406030204" pitchFamily="18" charset="0"/>
              </a:rPr>
              <a:t>Đáp số: 22 386 m</a:t>
            </a:r>
            <a:r>
              <a:rPr lang="vi-VN" sz="3600" baseline="30000" dirty="0">
                <a:solidFill>
                  <a:srgbClr val="FF0000"/>
                </a:solidFill>
                <a:latin typeface="Cambria" panose="02040503050406030204" pitchFamily="18" charset="0"/>
                <a:ea typeface="Cambria" panose="02040503050406030204" pitchFamily="18" charset="0"/>
              </a:rPr>
              <a:t>2</a:t>
            </a:r>
            <a:endParaRPr lang="vi-VN"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57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Oval 2">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4" name="TextBox 3">
            <a:extLst>
              <a:ext uri="{FF2B5EF4-FFF2-40B4-BE49-F238E27FC236}">
                <a16:creationId xmlns:a16="http://schemas.microsoft.com/office/drawing/2014/main" id="{E9683F36-BC53-AA6D-B993-8EAC9D9D315F}"/>
              </a:ext>
            </a:extLst>
          </p:cNvPr>
          <p:cNvSpPr txBox="1"/>
          <p:nvPr/>
        </p:nvSpPr>
        <p:spPr>
          <a:xfrm>
            <a:off x="1696719" y="457200"/>
            <a:ext cx="9571355" cy="304698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Một giếng nước có miệng giếng là một hình tròn bán kính 8 dm. Người ta xây thành giếng trên phần đất rộng 3 dm bao quanh miệng giếng (như hình dưới đây). Tính diện tích phần đất xây thành giếng đó.</a:t>
            </a:r>
          </a:p>
          <a:p>
            <a:pPr lvl="0" algn="just"/>
            <a:endParaRPr lang="vi-VN" sz="3200" b="1" dirty="0" err="1">
              <a:solidFill>
                <a:prstClr val="black"/>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C12762B-7E91-812D-521F-D62621D7500B}"/>
              </a:ext>
            </a:extLst>
          </p:cNvPr>
          <p:cNvPicPr>
            <a:picLocks noChangeAspect="1"/>
          </p:cNvPicPr>
          <p:nvPr/>
        </p:nvPicPr>
        <p:blipFill>
          <a:blip r:embed="rId2"/>
          <a:stretch>
            <a:fillRect/>
          </a:stretch>
        </p:blipFill>
        <p:spPr>
          <a:xfrm>
            <a:off x="8035947" y="2752724"/>
            <a:ext cx="3332140" cy="3324225"/>
          </a:xfrm>
          <a:prstGeom prst="rect">
            <a:avLst/>
          </a:prstGeom>
        </p:spPr>
      </p:pic>
    </p:spTree>
    <p:extLst>
      <p:ext uri="{BB962C8B-B14F-4D97-AF65-F5344CB8AC3E}">
        <p14:creationId xmlns:p14="http://schemas.microsoft.com/office/powerpoint/2010/main" val="39530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B7EDC206-48FB-D1A4-7BEC-0AFFC4EAA9E1}"/>
              </a:ext>
            </a:extLst>
          </p:cNvPr>
          <p:cNvSpPr txBox="1"/>
          <p:nvPr/>
        </p:nvSpPr>
        <p:spPr>
          <a:xfrm>
            <a:off x="1266825" y="647700"/>
            <a:ext cx="9420225" cy="5509200"/>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a:solidFill>
                  <a:srgbClr val="FF0000"/>
                </a:solidFill>
                <a:latin typeface="Cambria" panose="02040503050406030204" pitchFamily="18" charset="0"/>
                <a:ea typeface="Cambria" panose="02040503050406030204" pitchFamily="18" charset="0"/>
              </a:rPr>
              <a:t>Bán </a:t>
            </a:r>
            <a:r>
              <a:rPr lang="en-US" sz="3200" dirty="0" err="1">
                <a:solidFill>
                  <a:srgbClr val="FF0000"/>
                </a:solidFill>
                <a:latin typeface="Cambria" panose="02040503050406030204" pitchFamily="18" charset="0"/>
                <a:ea typeface="Cambria" panose="02040503050406030204" pitchFamily="18" charset="0"/>
              </a:rPr>
              <a:t>kính</a:t>
            </a:r>
            <a:r>
              <a:rPr lang="en-US" sz="3200" dirty="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cả</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cái</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giếng</a:t>
            </a:r>
            <a:r>
              <a:rPr lang="en-US" sz="3200" dirty="0">
                <a:solidFill>
                  <a:srgbClr val="FF0000"/>
                </a:solidFill>
                <a:latin typeface="Cambria" panose="02040503050406030204" pitchFamily="18" charset="0"/>
                <a:ea typeface="Cambria" panose="02040503050406030204" pitchFamily="18" charset="0"/>
              </a:rPr>
              <a:t> bao </a:t>
            </a:r>
            <a:r>
              <a:rPr lang="en-US" sz="3200" dirty="0" err="1">
                <a:solidFill>
                  <a:srgbClr val="FF0000"/>
                </a:solidFill>
                <a:latin typeface="Cambria" panose="02040503050406030204" pitchFamily="18" charset="0"/>
                <a:ea typeface="Cambria" panose="02040503050406030204" pitchFamily="18" charset="0"/>
              </a:rPr>
              <a:t>gồm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giếng</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và</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miệng</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giếng</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8 + 3 = 11 </a:t>
            </a:r>
            <a:r>
              <a:rPr lang="en-US" sz="3200" dirty="0" smtClean="0">
                <a:solidFill>
                  <a:srgbClr val="FF0000"/>
                </a:solidFill>
                <a:latin typeface="Cambria" panose="02040503050406030204" pitchFamily="18" charset="0"/>
                <a:ea typeface="Cambria" panose="02040503050406030204" pitchFamily="18" charset="0"/>
              </a:rPr>
              <a:t>(</a:t>
            </a:r>
            <a:r>
              <a:rPr lang="en-US" sz="3200" dirty="0" err="1" smtClean="0">
                <a:solidFill>
                  <a:srgbClr val="FF0000"/>
                </a:solidFill>
                <a:latin typeface="Cambria" panose="02040503050406030204" pitchFamily="18" charset="0"/>
                <a:ea typeface="Cambria" panose="02040503050406030204" pitchFamily="18" charset="0"/>
              </a:rPr>
              <a:t>dm</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cả</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cái</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giếng</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giếng</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3,14 × 11 × 11 = 379,94 (dm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miệng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giếng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3,14 × 8 × 8 = 200,96 (dm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giếng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379,94 – 200,96 = 178,98 (dm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178,98 dm</a:t>
            </a:r>
            <a:r>
              <a:rPr lang="en-US" sz="3200" baseline="30000" dirty="0">
                <a:solidFill>
                  <a:srgbClr val="FF0000"/>
                </a:solidFill>
                <a:latin typeface="Cambria" panose="02040503050406030204" pitchFamily="18" charset="0"/>
                <a:ea typeface="Cambria" panose="02040503050406030204" pitchFamily="18" charset="0"/>
              </a:rPr>
              <a:t>2</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1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416</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 QUYEN 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WINDOWS</cp:lastModifiedBy>
  <cp:revision>3</cp:revision>
  <dcterms:created xsi:type="dcterms:W3CDTF">2024-12-10T05:06:42Z</dcterms:created>
  <dcterms:modified xsi:type="dcterms:W3CDTF">2025-01-03T05:36:48Z</dcterms:modified>
</cp:coreProperties>
</file>