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49" r:id="rId3"/>
    <p:sldMasterId id="2147483761" r:id="rId4"/>
  </p:sldMasterIdLst>
  <p:notesMasterIdLst>
    <p:notesMasterId r:id="rId17"/>
  </p:notesMasterIdLst>
  <p:sldIdLst>
    <p:sldId id="2007577129" r:id="rId5"/>
    <p:sldId id="3397" r:id="rId6"/>
    <p:sldId id="2007577125" r:id="rId7"/>
    <p:sldId id="2007577126" r:id="rId8"/>
    <p:sldId id="2007577124" r:id="rId9"/>
    <p:sldId id="265" r:id="rId10"/>
    <p:sldId id="2007577120" r:id="rId11"/>
    <p:sldId id="3399" r:id="rId12"/>
    <p:sldId id="291" r:id="rId13"/>
    <p:sldId id="323" r:id="rId14"/>
    <p:sldId id="358" r:id="rId15"/>
    <p:sldId id="20075771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0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64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2025/4/3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6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6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6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98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4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1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3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604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6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jpe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948" y="4981433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9864578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5187421"/>
            <a:ext cx="2325645" cy="11053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64056" y="775256"/>
            <a:ext cx="8737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Tuần 28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đoạn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giới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thiệu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dùng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( 83)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2171" y="962696"/>
            <a:ext cx="8579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79" y="2006145"/>
            <a:ext cx="11186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iết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lùi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ô;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liền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s-MX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s-CL" sz="3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rõ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ràng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3046101" y="4082681"/>
            <a:ext cx="2959452" cy="2775319"/>
            <a:chOff x="179882" y="202717"/>
            <a:chExt cx="3326130" cy="30073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 descr="n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41"/>
              </a:clrFrom>
              <a:clrTo>
                <a:srgbClr val="FFFE4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318" y="3928124"/>
            <a:ext cx="2735949" cy="3084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59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82" y="-400817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454635" y="807051"/>
            <a:ext cx="8367336" cy="67710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Vận</a:t>
            </a:r>
            <a:r>
              <a:rPr lang="en-US" altLang="en-US" sz="3600" dirty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dụng</a:t>
            </a:r>
            <a:r>
              <a:rPr lang="en-US" altLang="en-US" sz="3600" dirty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– </a:t>
            </a:r>
            <a:r>
              <a:rPr lang="en-US" altLang="en-US" sz="3600" dirty="0" err="1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Định</a:t>
            </a:r>
            <a:r>
              <a:rPr lang="en-US" altLang="en-US" sz="3600" dirty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hướng</a:t>
            </a:r>
            <a:r>
              <a:rPr lang="en-US" altLang="en-US" sz="3600" dirty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HĐ </a:t>
            </a:r>
            <a:r>
              <a:rPr lang="en-US" altLang="en-US" sz="3600" dirty="0" err="1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tiếp</a:t>
            </a:r>
            <a:r>
              <a:rPr lang="en-US" altLang="en-US" sz="3600" dirty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theo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29739AD2-CDE0-ED46-8A08-5618E0F329DF}"/>
              </a:ext>
            </a:extLst>
          </p:cNvPr>
          <p:cNvSpPr/>
          <p:nvPr/>
        </p:nvSpPr>
        <p:spPr>
          <a:xfrm>
            <a:off x="858252" y="1779640"/>
            <a:ext cx="10475495" cy="283998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2C96D9-DFBA-4409-BD1A-3B2BD6E81549}"/>
              </a:ext>
            </a:extLst>
          </p:cNvPr>
          <p:cNvSpPr txBox="1"/>
          <p:nvPr/>
        </p:nvSpPr>
        <p:spPr>
          <a:xfrm>
            <a:off x="562247" y="1326387"/>
            <a:ext cx="9832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                             YÊU CẦU CẦN ĐẠT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959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52318" y="-4865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4" name="Picture 2" descr="20210409090849_wm_shs-tieng-viet-2-tap-1">
            <a:extLst>
              <a:ext uri="{FF2B5EF4-FFF2-40B4-BE49-F238E27FC236}">
                <a16:creationId xmlns:a16="http://schemas.microsoft.com/office/drawing/2014/main" id="{B04D2D46-01CF-472C-A4D4-E2879CC0D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675907" y="34811"/>
            <a:ext cx="684585" cy="629409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B512E-0CDE-4FBF-966D-96D201F41F6E}"/>
              </a:ext>
            </a:extLst>
          </p:cNvPr>
          <p:cNvSpPr txBox="1"/>
          <p:nvPr/>
        </p:nvSpPr>
        <p:spPr>
          <a:xfrm>
            <a:off x="1684081" y="34811"/>
            <a:ext cx="7835425" cy="56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endParaRPr lang="en-US" sz="2667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9F9DAB-7300-024F-90BF-5093BC96A1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" b="100000" l="3383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2" t="6878" r="8159"/>
          <a:stretch/>
        </p:blipFill>
        <p:spPr>
          <a:xfrm>
            <a:off x="446062" y="1323842"/>
            <a:ext cx="2167022" cy="1676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98846A-F8E1-4942-8C3F-A1B6B4860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57" b="96957" l="13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93" y="919203"/>
            <a:ext cx="2085975" cy="2190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A7EF01-591D-7A42-AED0-1B32063EC0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27" y="1043493"/>
            <a:ext cx="2029251" cy="2029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A29AF7-D820-0440-AA40-CBB037BD9E2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52" t="9606" r="42105" b="8092"/>
          <a:stretch/>
        </p:blipFill>
        <p:spPr>
          <a:xfrm rot="2143430">
            <a:off x="8875501" y="663953"/>
            <a:ext cx="440357" cy="2599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8396CD-E5B1-FA48-A29E-1D2FD1FBCB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637" r="95508">
                        <a14:foregroundMark x1="10449" y1="33496" x2="47168" y2="16602"/>
                        <a14:foregroundMark x1="9570" y1="28809" x2="56348" y2="9570"/>
                        <a14:foregroundMark x1="7422" y1="27148" x2="71777" y2="4492"/>
                        <a14:foregroundMark x1="7227" y1="21777" x2="61035" y2="195"/>
                        <a14:foregroundMark x1="7227" y1="23828" x2="3027" y2="3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0806" r="6639" b="14620"/>
          <a:stretch/>
        </p:blipFill>
        <p:spPr>
          <a:xfrm>
            <a:off x="2791607" y="922755"/>
            <a:ext cx="2439713" cy="202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D8CCE1-979D-7C4A-A234-B05E2AAC500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50" b="97750" l="24750" r="83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40" r="16550" b="1525"/>
          <a:stretch/>
        </p:blipFill>
        <p:spPr>
          <a:xfrm>
            <a:off x="5012245" y="3999317"/>
            <a:ext cx="1184000" cy="2034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75D09-E8C0-7840-ACB4-CDF534735AD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333" y1="53333" x2="57333" y2="52444"/>
                        <a14:foregroundMark x1="36444" y1="42667" x2="57333" y2="46667"/>
                        <a14:foregroundMark x1="30667" y1="44000" x2="40889" y2="53778"/>
                        <a14:foregroundMark x1="36444" y1="39556" x2="56000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2411" r="15331" b="5649"/>
          <a:stretch/>
        </p:blipFill>
        <p:spPr>
          <a:xfrm>
            <a:off x="583307" y="4099875"/>
            <a:ext cx="1609288" cy="17560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17A8A8-B0F6-BC41-8376-F08D1F6AB27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250" b="89915" l="6917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6168">
            <a:off x="2312824" y="4167812"/>
            <a:ext cx="2505590" cy="14699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B8BAFE-2297-B54F-A3FC-04D795A39CE6}"/>
              </a:ext>
            </a:extLst>
          </p:cNvPr>
          <p:cNvSpPr txBox="1"/>
          <p:nvPr/>
        </p:nvSpPr>
        <p:spPr>
          <a:xfrm>
            <a:off x="946387" y="3097465"/>
            <a:ext cx="133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7F7D12-142F-FC4E-8FC5-A432A442D2C5}"/>
              </a:ext>
            </a:extLst>
          </p:cNvPr>
          <p:cNvSpPr txBox="1"/>
          <p:nvPr/>
        </p:nvSpPr>
        <p:spPr>
          <a:xfrm>
            <a:off x="3679683" y="3097465"/>
            <a:ext cx="133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389119-5C71-6A4A-8B83-A196D665F800}"/>
              </a:ext>
            </a:extLst>
          </p:cNvPr>
          <p:cNvSpPr txBox="1"/>
          <p:nvPr/>
        </p:nvSpPr>
        <p:spPr>
          <a:xfrm>
            <a:off x="5589838" y="3134091"/>
            <a:ext cx="283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Thước kẻ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45CB4-8E92-1347-BC8F-98BF2D7E7847}"/>
              </a:ext>
            </a:extLst>
          </p:cNvPr>
          <p:cNvSpPr txBox="1"/>
          <p:nvPr/>
        </p:nvSpPr>
        <p:spPr>
          <a:xfrm>
            <a:off x="7812039" y="3134091"/>
            <a:ext cx="283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Bút mực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9F9E22-FE29-6945-9FA0-A96419F412AE}"/>
              </a:ext>
            </a:extLst>
          </p:cNvPr>
          <p:cNvSpPr txBox="1"/>
          <p:nvPr/>
        </p:nvSpPr>
        <p:spPr>
          <a:xfrm>
            <a:off x="10040524" y="3136612"/>
            <a:ext cx="185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Bút chì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BBB4F4-2274-B747-BB43-A91BC524E762}"/>
              </a:ext>
            </a:extLst>
          </p:cNvPr>
          <p:cNvSpPr txBox="1"/>
          <p:nvPr/>
        </p:nvSpPr>
        <p:spPr>
          <a:xfrm>
            <a:off x="948577" y="5846685"/>
            <a:ext cx="133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Tẩy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585478-868A-394B-9FFD-BAFEEF8F2440}"/>
              </a:ext>
            </a:extLst>
          </p:cNvPr>
          <p:cNvSpPr txBox="1"/>
          <p:nvPr/>
        </p:nvSpPr>
        <p:spPr>
          <a:xfrm>
            <a:off x="2695680" y="5845041"/>
            <a:ext cx="133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Kéo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D5A347-4E5D-3544-B104-3D3C8850064F}"/>
              </a:ext>
            </a:extLst>
          </p:cNvPr>
          <p:cNvSpPr txBox="1"/>
          <p:nvPr/>
        </p:nvSpPr>
        <p:spPr>
          <a:xfrm>
            <a:off x="4501878" y="5930028"/>
            <a:ext cx="237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Bút màu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2319E6-4CCC-CA4B-83A4-A9778040883E}"/>
              </a:ext>
            </a:extLst>
          </p:cNvPr>
          <p:cNvSpPr txBox="1"/>
          <p:nvPr/>
        </p:nvSpPr>
        <p:spPr>
          <a:xfrm>
            <a:off x="7713505" y="5930028"/>
            <a:ext cx="142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Balo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EAA361B-1345-564E-ADA7-FE4E6156C35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750" b="73250" l="20250" r="84125">
                        <a14:foregroundMark x1="45500" y1="48875" x2="73625" y2="62500"/>
                        <a14:foregroundMark x1="71250" y1="47750" x2="72500" y2="59125"/>
                        <a14:foregroundMark x1="63750" y1="65750" x2="68750" y2="6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7" t="18012" r="18604" b="25848"/>
          <a:stretch/>
        </p:blipFill>
        <p:spPr>
          <a:xfrm>
            <a:off x="9657641" y="4353208"/>
            <a:ext cx="1653221" cy="14960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11E041-4D29-6A44-B5C9-E4428A3E3BBB}"/>
              </a:ext>
            </a:extLst>
          </p:cNvPr>
          <p:cNvSpPr txBox="1"/>
          <p:nvPr/>
        </p:nvSpPr>
        <p:spPr>
          <a:xfrm>
            <a:off x="9591795" y="5849219"/>
            <a:ext cx="237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Dập ghim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0" descr="BALO KỲ LÂN CẦU VÒNG SIÊU NHẸ ChO BÉ - Ba lô, Túi xách &amp; Cặp cho bé |  BiBiOne.vn">
            <a:extLst>
              <a:ext uri="{FF2B5EF4-FFF2-40B4-BE49-F238E27FC236}">
                <a16:creationId xmlns:a16="http://schemas.microsoft.com/office/drawing/2014/main" id="{9FBADDC1-41B6-3C43-ABB8-FA0D4DD03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03" y="3962795"/>
            <a:ext cx="1931785" cy="19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00AFEC1-2FBD-4060-B0EC-B4D14697B349}"/>
              </a:ext>
            </a:extLst>
          </p:cNvPr>
          <p:cNvGrpSpPr/>
          <p:nvPr/>
        </p:nvGrpSpPr>
        <p:grpSpPr>
          <a:xfrm>
            <a:off x="233198" y="1072042"/>
            <a:ext cx="11770666" cy="3333736"/>
            <a:chOff x="215324" y="1549316"/>
            <a:chExt cx="6306565" cy="182008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1EC76BB-3788-427C-9781-B3C5DCDA1F2D}"/>
                </a:ext>
              </a:extLst>
            </p:cNvPr>
            <p:cNvGrpSpPr/>
            <p:nvPr/>
          </p:nvGrpSpPr>
          <p:grpSpPr>
            <a:xfrm>
              <a:off x="2110439" y="1549316"/>
              <a:ext cx="2602687" cy="1073437"/>
              <a:chOff x="1911472" y="2098238"/>
              <a:chExt cx="2602687" cy="107343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F9319CE-E70F-4154-9849-A1EAB91CA63E}"/>
                  </a:ext>
                </a:extLst>
              </p:cNvPr>
              <p:cNvSpPr/>
              <p:nvPr/>
            </p:nvSpPr>
            <p:spPr>
              <a:xfrm>
                <a:off x="1911472" y="2098238"/>
                <a:ext cx="2575862" cy="821122"/>
              </a:xfrm>
              <a:prstGeom prst="ellipse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94DB4D-6B34-4179-8048-5B2D7293DACE}"/>
                  </a:ext>
                </a:extLst>
              </p:cNvPr>
              <p:cNvSpPr txBox="1"/>
              <p:nvPr/>
            </p:nvSpPr>
            <p:spPr>
              <a:xfrm>
                <a:off x="1945908" y="2363762"/>
                <a:ext cx="2568251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Giới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thiệu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đồ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dùng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học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tập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6B03F4C-5165-4D06-BC80-3EBB21F89AA2}"/>
                </a:ext>
              </a:extLst>
            </p:cNvPr>
            <p:cNvGrpSpPr/>
            <p:nvPr/>
          </p:nvGrpSpPr>
          <p:grpSpPr>
            <a:xfrm>
              <a:off x="215324" y="2917591"/>
              <a:ext cx="6306565" cy="451810"/>
              <a:chOff x="294952" y="2969884"/>
              <a:chExt cx="6306565" cy="45181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E7621A1-D782-462B-8049-A3BB4ED76A4E}"/>
                  </a:ext>
                </a:extLst>
              </p:cNvPr>
              <p:cNvGrpSpPr/>
              <p:nvPr/>
            </p:nvGrpSpPr>
            <p:grpSpPr>
              <a:xfrm>
                <a:off x="294952" y="2969884"/>
                <a:ext cx="762130" cy="428978"/>
                <a:chOff x="294952" y="2969884"/>
                <a:chExt cx="762130" cy="428978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05174991-02B9-4FE9-98A9-C1BD0A8D790A}"/>
                    </a:ext>
                  </a:extLst>
                </p:cNvPr>
                <p:cNvSpPr/>
                <p:nvPr/>
              </p:nvSpPr>
              <p:spPr>
                <a:xfrm>
                  <a:off x="415913" y="2969884"/>
                  <a:ext cx="596334" cy="428978"/>
                </a:xfrm>
                <a:prstGeom prst="round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7A8D3B9-257E-4FFC-A93B-0EA414273053}"/>
                    </a:ext>
                  </a:extLst>
                </p:cNvPr>
                <p:cNvSpPr txBox="1"/>
                <p:nvPr/>
              </p:nvSpPr>
              <p:spPr>
                <a:xfrm>
                  <a:off x="294952" y="3077206"/>
                  <a:ext cx="762130" cy="319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1.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Tên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7ABCA8D-CE03-439C-BE24-1E7DD27755E4}"/>
                  </a:ext>
                </a:extLst>
              </p:cNvPr>
              <p:cNvGrpSpPr/>
              <p:nvPr/>
            </p:nvGrpSpPr>
            <p:grpSpPr>
              <a:xfrm>
                <a:off x="912219" y="2981194"/>
                <a:ext cx="2408038" cy="440500"/>
                <a:chOff x="241357" y="2977751"/>
                <a:chExt cx="2408038" cy="440500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D5052B2C-D49D-45AD-B693-6501DF0E90B4}"/>
                    </a:ext>
                  </a:extLst>
                </p:cNvPr>
                <p:cNvSpPr/>
                <p:nvPr/>
              </p:nvSpPr>
              <p:spPr>
                <a:xfrm>
                  <a:off x="427043" y="2977751"/>
                  <a:ext cx="2175665" cy="428978"/>
                </a:xfrm>
                <a:prstGeom prst="round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03A7A23-61D1-4D3B-B372-68C40924859D}"/>
                    </a:ext>
                  </a:extLst>
                </p:cNvPr>
                <p:cNvSpPr txBox="1"/>
                <p:nvPr/>
              </p:nvSpPr>
              <p:spPr>
                <a:xfrm>
                  <a:off x="241357" y="3098988"/>
                  <a:ext cx="2408038" cy="31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2.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Hình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dáng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,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màu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sắc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5804A9B-3298-4620-BDDC-D720BFD28F04}"/>
                  </a:ext>
                </a:extLst>
              </p:cNvPr>
              <p:cNvGrpSpPr/>
              <p:nvPr/>
            </p:nvGrpSpPr>
            <p:grpSpPr>
              <a:xfrm>
                <a:off x="3282578" y="2976431"/>
                <a:ext cx="1453184" cy="428978"/>
                <a:chOff x="403265" y="2976431"/>
                <a:chExt cx="1453184" cy="428978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B4546431-B1C0-4B5C-9C42-90B74DD8CB41}"/>
                    </a:ext>
                  </a:extLst>
                </p:cNvPr>
                <p:cNvSpPr/>
                <p:nvPr/>
              </p:nvSpPr>
              <p:spPr>
                <a:xfrm>
                  <a:off x="429059" y="2976431"/>
                  <a:ext cx="1334020" cy="428978"/>
                </a:xfrm>
                <a:prstGeom prst="round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797360-AD55-4E51-B119-2C1D25AA11BC}"/>
                    </a:ext>
                  </a:extLst>
                </p:cNvPr>
                <p:cNvSpPr txBox="1"/>
                <p:nvPr/>
              </p:nvSpPr>
              <p:spPr>
                <a:xfrm>
                  <a:off x="403265" y="3076267"/>
                  <a:ext cx="1453184" cy="31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3.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Công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dụng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E1B9183-DE65-4709-A318-4C5B281FEA58}"/>
                  </a:ext>
                </a:extLst>
              </p:cNvPr>
              <p:cNvGrpSpPr/>
              <p:nvPr/>
            </p:nvGrpSpPr>
            <p:grpSpPr>
              <a:xfrm>
                <a:off x="4677193" y="2973586"/>
                <a:ext cx="1924324" cy="428978"/>
                <a:chOff x="374111" y="2973586"/>
                <a:chExt cx="1924324" cy="428978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B0FA7F7F-DCC0-4CFF-9784-6D977C77F236}"/>
                    </a:ext>
                  </a:extLst>
                </p:cNvPr>
                <p:cNvSpPr/>
                <p:nvPr/>
              </p:nvSpPr>
              <p:spPr>
                <a:xfrm>
                  <a:off x="374111" y="2973586"/>
                  <a:ext cx="1788478" cy="428978"/>
                </a:xfrm>
                <a:prstGeom prst="round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D80EDB1-0E8C-4A17-BBF4-0D849CE2A76B}"/>
                    </a:ext>
                  </a:extLst>
                </p:cNvPr>
                <p:cNvSpPr txBox="1"/>
                <p:nvPr/>
              </p:nvSpPr>
              <p:spPr>
                <a:xfrm>
                  <a:off x="400512" y="3068817"/>
                  <a:ext cx="1897923" cy="31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4.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Cách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bảo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quản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endParaRPr>
                </a:p>
              </p:txBody>
            </p:sp>
          </p:grp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21F7CD7-9F72-42DB-845B-17F98D15D5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651" y="2361018"/>
              <a:ext cx="2482835" cy="565659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C05C007-08EF-4C28-BA10-326CF74ACA8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287" y="2372771"/>
              <a:ext cx="1969624" cy="553906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F9DB97C-A682-42CE-9DF9-69D18661DBFE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2106110" y="2375568"/>
              <a:ext cx="1275301" cy="553333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66A245-77B9-4ECF-8D16-52630902A60E}"/>
                </a:ext>
              </a:extLst>
            </p:cNvPr>
            <p:cNvCxnSpPr>
              <a:cxnSpLocks/>
            </p:cNvCxnSpPr>
            <p:nvPr/>
          </p:nvCxnSpPr>
          <p:spPr>
            <a:xfrm>
              <a:off x="3343533" y="2372772"/>
              <a:ext cx="552221" cy="587559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27B6F6F-3337-44AF-B822-86558BFFD2A4}"/>
              </a:ext>
            </a:extLst>
          </p:cNvPr>
          <p:cNvSpPr txBox="1"/>
          <p:nvPr/>
        </p:nvSpPr>
        <p:spPr>
          <a:xfrm>
            <a:off x="795688" y="334772"/>
            <a:ext cx="1088661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0" dirty="0">
                <a:solidFill>
                  <a:srgbClr val="C00000"/>
                </a:solidFill>
                <a:latin typeface="Arial-Rounded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cs typeface="+mn-cs"/>
              </a:rPr>
              <a:t>Nói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về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một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đồ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dùng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học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tập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của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em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C96D9-DFBA-4409-BD1A-3B2BD6E81549}"/>
              </a:ext>
            </a:extLst>
          </p:cNvPr>
          <p:cNvSpPr txBox="1"/>
          <p:nvPr/>
        </p:nvSpPr>
        <p:spPr>
          <a:xfrm>
            <a:off x="1099574" y="5276217"/>
            <a:ext cx="983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                           </a:t>
            </a:r>
            <a:r>
              <a:rPr lang="en-US" sz="2800" dirty="0" err="1">
                <a:solidFill>
                  <a:srgbClr val="FF0000"/>
                </a:solidFill>
              </a:rPr>
              <a:t>Thảo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luận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nhóm</a:t>
            </a:r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014B84-C76E-D700-29B6-27DEFA2C0DA8}"/>
              </a:ext>
            </a:extLst>
          </p:cNvPr>
          <p:cNvCxnSpPr/>
          <p:nvPr/>
        </p:nvCxnSpPr>
        <p:spPr>
          <a:xfrm>
            <a:off x="1381653" y="940066"/>
            <a:ext cx="76395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3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00AFEC1-2FBD-4060-B0EC-B4D14697B349}"/>
              </a:ext>
            </a:extLst>
          </p:cNvPr>
          <p:cNvGrpSpPr/>
          <p:nvPr/>
        </p:nvGrpSpPr>
        <p:grpSpPr>
          <a:xfrm>
            <a:off x="188135" y="1072042"/>
            <a:ext cx="11815729" cy="3354054"/>
            <a:chOff x="191180" y="1549316"/>
            <a:chExt cx="6330709" cy="18311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1EC76BB-3788-427C-9781-B3C5DCDA1F2D}"/>
                </a:ext>
              </a:extLst>
            </p:cNvPr>
            <p:cNvGrpSpPr/>
            <p:nvPr/>
          </p:nvGrpSpPr>
          <p:grpSpPr>
            <a:xfrm>
              <a:off x="2110439" y="1549316"/>
              <a:ext cx="2602687" cy="1073437"/>
              <a:chOff x="1911472" y="2098238"/>
              <a:chExt cx="2602687" cy="107343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F9319CE-E70F-4154-9849-A1EAB91CA63E}"/>
                  </a:ext>
                </a:extLst>
              </p:cNvPr>
              <p:cNvSpPr/>
              <p:nvPr/>
            </p:nvSpPr>
            <p:spPr>
              <a:xfrm>
                <a:off x="1911472" y="2098238"/>
                <a:ext cx="2575862" cy="821122"/>
              </a:xfrm>
              <a:prstGeom prst="ellipse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94DB4D-6B34-4179-8048-5B2D7293DACE}"/>
                  </a:ext>
                </a:extLst>
              </p:cNvPr>
              <p:cNvSpPr txBox="1"/>
              <p:nvPr/>
            </p:nvSpPr>
            <p:spPr>
              <a:xfrm>
                <a:off x="1945908" y="2363762"/>
                <a:ext cx="2568251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Giới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thiệu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đồ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dùng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học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rPr>
                  <a:t>tập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6B03F4C-5165-4D06-BC80-3EBB21F89AA2}"/>
                </a:ext>
              </a:extLst>
            </p:cNvPr>
            <p:cNvGrpSpPr/>
            <p:nvPr/>
          </p:nvGrpSpPr>
          <p:grpSpPr>
            <a:xfrm>
              <a:off x="191180" y="2917591"/>
              <a:ext cx="6330709" cy="462902"/>
              <a:chOff x="270808" y="2969884"/>
              <a:chExt cx="6330709" cy="46290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E7621A1-D782-462B-8049-A3BB4ED76A4E}"/>
                  </a:ext>
                </a:extLst>
              </p:cNvPr>
              <p:cNvGrpSpPr/>
              <p:nvPr/>
            </p:nvGrpSpPr>
            <p:grpSpPr>
              <a:xfrm>
                <a:off x="270808" y="2969884"/>
                <a:ext cx="762130" cy="440056"/>
                <a:chOff x="270808" y="2969884"/>
                <a:chExt cx="762130" cy="440056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05174991-02B9-4FE9-98A9-C1BD0A8D790A}"/>
                    </a:ext>
                  </a:extLst>
                </p:cNvPr>
                <p:cNvSpPr/>
                <p:nvPr/>
              </p:nvSpPr>
              <p:spPr>
                <a:xfrm>
                  <a:off x="415913" y="2969884"/>
                  <a:ext cx="596334" cy="428978"/>
                </a:xfrm>
                <a:prstGeom prst="round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7A8D3B9-257E-4FFC-A93B-0EA414273053}"/>
                    </a:ext>
                  </a:extLst>
                </p:cNvPr>
                <p:cNvSpPr txBox="1"/>
                <p:nvPr/>
              </p:nvSpPr>
              <p:spPr>
                <a:xfrm>
                  <a:off x="270808" y="3090677"/>
                  <a:ext cx="762130" cy="319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1.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Tên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7ABCA8D-CE03-439C-BE24-1E7DD27755E4}"/>
                  </a:ext>
                </a:extLst>
              </p:cNvPr>
              <p:cNvGrpSpPr/>
              <p:nvPr/>
            </p:nvGrpSpPr>
            <p:grpSpPr>
              <a:xfrm>
                <a:off x="956091" y="2981194"/>
                <a:ext cx="2408038" cy="428978"/>
                <a:chOff x="285229" y="2977751"/>
                <a:chExt cx="2408038" cy="428978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D5052B2C-D49D-45AD-B693-6501DF0E90B4}"/>
                    </a:ext>
                  </a:extLst>
                </p:cNvPr>
                <p:cNvSpPr/>
                <p:nvPr/>
              </p:nvSpPr>
              <p:spPr>
                <a:xfrm>
                  <a:off x="427043" y="2977751"/>
                  <a:ext cx="2175665" cy="428978"/>
                </a:xfrm>
                <a:prstGeom prst="round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03A7A23-61D1-4D3B-B372-68C40924859D}"/>
                    </a:ext>
                  </a:extLst>
                </p:cNvPr>
                <p:cNvSpPr txBox="1"/>
                <p:nvPr/>
              </p:nvSpPr>
              <p:spPr>
                <a:xfrm>
                  <a:off x="285229" y="3076638"/>
                  <a:ext cx="2408038" cy="31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2.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Hình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dáng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,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màu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sắc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5804A9B-3298-4620-BDDC-D720BFD28F04}"/>
                  </a:ext>
                </a:extLst>
              </p:cNvPr>
              <p:cNvGrpSpPr/>
              <p:nvPr/>
            </p:nvGrpSpPr>
            <p:grpSpPr>
              <a:xfrm>
                <a:off x="3282578" y="2976431"/>
                <a:ext cx="1453184" cy="434004"/>
                <a:chOff x="403265" y="2976431"/>
                <a:chExt cx="1453184" cy="434004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B4546431-B1C0-4B5C-9C42-90B74DD8CB41}"/>
                    </a:ext>
                  </a:extLst>
                </p:cNvPr>
                <p:cNvSpPr/>
                <p:nvPr/>
              </p:nvSpPr>
              <p:spPr>
                <a:xfrm>
                  <a:off x="429059" y="2976431"/>
                  <a:ext cx="1334020" cy="428978"/>
                </a:xfrm>
                <a:prstGeom prst="round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797360-AD55-4E51-B119-2C1D25AA11BC}"/>
                    </a:ext>
                  </a:extLst>
                </p:cNvPr>
                <p:cNvSpPr txBox="1"/>
                <p:nvPr/>
              </p:nvSpPr>
              <p:spPr>
                <a:xfrm>
                  <a:off x="403265" y="3091172"/>
                  <a:ext cx="1453184" cy="31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3.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Công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dụng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E1B9183-DE65-4709-A318-4C5B281FEA58}"/>
                  </a:ext>
                </a:extLst>
              </p:cNvPr>
              <p:cNvGrpSpPr/>
              <p:nvPr/>
            </p:nvGrpSpPr>
            <p:grpSpPr>
              <a:xfrm>
                <a:off x="4677193" y="2973586"/>
                <a:ext cx="1924324" cy="459200"/>
                <a:chOff x="374111" y="2973586"/>
                <a:chExt cx="1924324" cy="459200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B0FA7F7F-DCC0-4CFF-9784-6D977C77F236}"/>
                    </a:ext>
                  </a:extLst>
                </p:cNvPr>
                <p:cNvSpPr/>
                <p:nvPr/>
              </p:nvSpPr>
              <p:spPr>
                <a:xfrm>
                  <a:off x="374111" y="2973586"/>
                  <a:ext cx="1788478" cy="428978"/>
                </a:xfrm>
                <a:prstGeom prst="round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D80EDB1-0E8C-4A17-BBF4-0D849CE2A76B}"/>
                    </a:ext>
                  </a:extLst>
                </p:cNvPr>
                <p:cNvSpPr txBox="1"/>
                <p:nvPr/>
              </p:nvSpPr>
              <p:spPr>
                <a:xfrm>
                  <a:off x="400512" y="3113523"/>
                  <a:ext cx="1897923" cy="31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4.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Cách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bảo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cs typeface="+mn-cs"/>
                    </a:rPr>
                    <a:t>quản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cs typeface="+mn-cs"/>
                  </a:endParaRPr>
                </a:p>
              </p:txBody>
            </p:sp>
          </p:grp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21F7CD7-9F72-42DB-845B-17F98D15D5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651" y="2361018"/>
              <a:ext cx="2482835" cy="565659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C05C007-08EF-4C28-BA10-326CF74ACA8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287" y="2372771"/>
              <a:ext cx="1969624" cy="553906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F9DB97C-A682-42CE-9DF9-69D18661DBFE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2106110" y="2375568"/>
              <a:ext cx="1275301" cy="553333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66A245-77B9-4ECF-8D16-52630902A60E}"/>
                </a:ext>
              </a:extLst>
            </p:cNvPr>
            <p:cNvCxnSpPr>
              <a:cxnSpLocks/>
            </p:cNvCxnSpPr>
            <p:nvPr/>
          </p:nvCxnSpPr>
          <p:spPr>
            <a:xfrm>
              <a:off x="3343533" y="2372772"/>
              <a:ext cx="552221" cy="587559"/>
            </a:xfrm>
            <a:prstGeom prst="straightConnector1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27B6F6F-3337-44AF-B822-86558BFFD2A4}"/>
              </a:ext>
            </a:extLst>
          </p:cNvPr>
          <p:cNvSpPr txBox="1"/>
          <p:nvPr/>
        </p:nvSpPr>
        <p:spPr>
          <a:xfrm>
            <a:off x="795688" y="334772"/>
            <a:ext cx="1088661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0" dirty="0">
                <a:solidFill>
                  <a:srgbClr val="C00000"/>
                </a:solidFill>
                <a:latin typeface="Arial-Rounded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cs typeface="+mn-cs"/>
              </a:rPr>
              <a:t>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cs typeface="+mn-cs"/>
              </a:rPr>
              <a:t>Nói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về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một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đồ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dùng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học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tập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của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em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C96D9-DFBA-4409-BD1A-3B2BD6E81549}"/>
              </a:ext>
            </a:extLst>
          </p:cNvPr>
          <p:cNvSpPr txBox="1"/>
          <p:nvPr/>
        </p:nvSpPr>
        <p:spPr>
          <a:xfrm>
            <a:off x="895546" y="4752740"/>
            <a:ext cx="9832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         TIÊU CHÍ NHẬN XÉT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hiểu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0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16 bài văn tả hộp bút hay nhất - Toplist.vn">
            <a:extLst>
              <a:ext uri="{FF2B5EF4-FFF2-40B4-BE49-F238E27FC236}">
                <a16:creationId xmlns:a16="http://schemas.microsoft.com/office/drawing/2014/main" id="{646DBAEF-6CA8-E74C-965A-CC0B12EF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97" y="2392448"/>
            <a:ext cx="4773778" cy="29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448EC8-FA7C-3641-B80F-CEFF89338E0E}"/>
              </a:ext>
            </a:extLst>
          </p:cNvPr>
          <p:cNvGrpSpPr/>
          <p:nvPr/>
        </p:nvGrpSpPr>
        <p:grpSpPr>
          <a:xfrm>
            <a:off x="4231899" y="962633"/>
            <a:ext cx="3941140" cy="752024"/>
            <a:chOff x="5081775" y="853124"/>
            <a:chExt cx="2417387" cy="785733"/>
          </a:xfrm>
        </p:grpSpPr>
        <p:sp>
          <p:nvSpPr>
            <p:cNvPr id="4" name="Rectangle: Rounded Corners 45">
              <a:extLst>
                <a:ext uri="{FF2B5EF4-FFF2-40B4-BE49-F238E27FC236}">
                  <a16:creationId xmlns:a16="http://schemas.microsoft.com/office/drawing/2014/main" id="{667E5DBC-65D4-5F49-882C-F90D000CC0E3}"/>
                </a:ext>
              </a:extLst>
            </p:cNvPr>
            <p:cNvSpPr/>
            <p:nvPr/>
          </p:nvSpPr>
          <p:spPr>
            <a:xfrm>
              <a:off x="5081775" y="853124"/>
              <a:ext cx="2417387" cy="785733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9301C1-7AD5-9544-9937-4C0D7DF05F7F}"/>
                </a:ext>
              </a:extLst>
            </p:cNvPr>
            <p:cNvSpPr txBox="1"/>
            <p:nvPr/>
          </p:nvSpPr>
          <p:spPr>
            <a:xfrm>
              <a:off x="5083631" y="935936"/>
              <a:ext cx="2140134" cy="48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prstClr val="black"/>
                  </a:solidFill>
                </a:rPr>
                <a:t>1. </a:t>
              </a:r>
              <a:r>
                <a:rPr lang="en-US" sz="2400" kern="0" dirty="0" err="1">
                  <a:solidFill>
                    <a:prstClr val="black"/>
                  </a:solidFill>
                </a:rPr>
                <a:t>Đó</a:t>
              </a:r>
              <a:r>
                <a:rPr lang="en-US" sz="2400" kern="0" dirty="0">
                  <a:solidFill>
                    <a:prstClr val="black"/>
                  </a:solidFill>
                </a:rPr>
                <a:t> </a:t>
              </a:r>
              <a:r>
                <a:rPr lang="en-US" sz="2400" kern="0" dirty="0" err="1">
                  <a:solidFill>
                    <a:prstClr val="black"/>
                  </a:solidFill>
                </a:rPr>
                <a:t>là</a:t>
              </a:r>
              <a:r>
                <a:rPr lang="en-US" sz="2400" kern="0" dirty="0">
                  <a:solidFill>
                    <a:prstClr val="black"/>
                  </a:solidFill>
                </a:rPr>
                <a:t> </a:t>
              </a:r>
              <a:r>
                <a:rPr lang="en-US" sz="2400" kern="0" dirty="0" err="1">
                  <a:solidFill>
                    <a:prstClr val="black"/>
                  </a:solidFill>
                </a:rPr>
                <a:t>đồ</a:t>
              </a:r>
              <a:r>
                <a:rPr lang="en-US" sz="2400" kern="0" dirty="0">
                  <a:solidFill>
                    <a:prstClr val="black"/>
                  </a:solidFill>
                </a:rPr>
                <a:t> </a:t>
              </a:r>
              <a:r>
                <a:rPr lang="en-US" sz="2400" kern="0" dirty="0" err="1">
                  <a:solidFill>
                    <a:prstClr val="black"/>
                  </a:solidFill>
                </a:rPr>
                <a:t>dùng</a:t>
              </a:r>
              <a:r>
                <a:rPr lang="en-US" sz="2400" kern="0" dirty="0">
                  <a:solidFill>
                    <a:prstClr val="black"/>
                  </a:solidFill>
                </a:rPr>
                <a:t> </a:t>
              </a:r>
              <a:r>
                <a:rPr lang="en-US" sz="2400" kern="0" dirty="0" err="1">
                  <a:solidFill>
                    <a:prstClr val="black"/>
                  </a:solidFill>
                </a:rPr>
                <a:t>gì</a:t>
              </a:r>
              <a:r>
                <a:rPr lang="en-US" sz="2400" kern="0" dirty="0">
                  <a:solidFill>
                    <a:prstClr val="black"/>
                  </a:solidFill>
                </a:rPr>
                <a:t>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Rectangle: Rounded Corners 45">
            <a:extLst>
              <a:ext uri="{FF2B5EF4-FFF2-40B4-BE49-F238E27FC236}">
                <a16:creationId xmlns:a16="http://schemas.microsoft.com/office/drawing/2014/main" id="{4768DCB5-5EE0-384E-BF9F-2F9C6F1A2A21}"/>
              </a:ext>
            </a:extLst>
          </p:cNvPr>
          <p:cNvSpPr/>
          <p:nvPr/>
        </p:nvSpPr>
        <p:spPr>
          <a:xfrm>
            <a:off x="4129195" y="2298244"/>
            <a:ext cx="7455271" cy="785733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2.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Đặc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điểm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liệu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dáng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màu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sắc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,…)</a:t>
            </a:r>
          </a:p>
        </p:txBody>
      </p:sp>
      <p:sp>
        <p:nvSpPr>
          <p:cNvPr id="7" name="Rectangle: Rounded Corners 45">
            <a:extLst>
              <a:ext uri="{FF2B5EF4-FFF2-40B4-BE49-F238E27FC236}">
                <a16:creationId xmlns:a16="http://schemas.microsoft.com/office/drawing/2014/main" id="{0284E362-3A6A-754D-8742-4110A99114D0}"/>
              </a:ext>
            </a:extLst>
          </p:cNvPr>
          <p:cNvSpPr/>
          <p:nvPr/>
        </p:nvSpPr>
        <p:spPr>
          <a:xfrm>
            <a:off x="4231899" y="3703696"/>
            <a:ext cx="6948949" cy="785733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dụng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0067DA20-BB12-C242-8A2D-DF5EED6727FF}"/>
              </a:ext>
            </a:extLst>
          </p:cNvPr>
          <p:cNvSpPr/>
          <p:nvPr/>
        </p:nvSpPr>
        <p:spPr>
          <a:xfrm>
            <a:off x="4177055" y="5026171"/>
            <a:ext cx="6956418" cy="785733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quản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88B99-8BAC-474B-9C38-040E0408BAF4}"/>
              </a:ext>
            </a:extLst>
          </p:cNvPr>
          <p:cNvSpPr txBox="1"/>
          <p:nvPr/>
        </p:nvSpPr>
        <p:spPr>
          <a:xfrm>
            <a:off x="3709111" y="1845618"/>
            <a:ext cx="47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hộp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bút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FC8E5-BE18-C647-B261-F3FCDA926C52}"/>
              </a:ext>
            </a:extLst>
          </p:cNvPr>
          <p:cNvSpPr txBox="1"/>
          <p:nvPr/>
        </p:nvSpPr>
        <p:spPr>
          <a:xfrm>
            <a:off x="4097923" y="3156849"/>
            <a:ext cx="79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Làm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vải</a:t>
            </a:r>
            <a:r>
              <a:rPr lang="en-US" sz="2400" kern="0" dirty="0">
                <a:solidFill>
                  <a:srgbClr val="FF0000"/>
                </a:solidFill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</a:rPr>
              <a:t>màu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xanh</a:t>
            </a:r>
            <a:r>
              <a:rPr lang="en-US" sz="2400" kern="0" dirty="0">
                <a:solidFill>
                  <a:srgbClr val="FF0000"/>
                </a:solidFill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</a:rPr>
              <a:t>có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hình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đoremon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xinh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xắn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E922E-7E8E-5F47-AF4A-AE2F6E7A7676}"/>
              </a:ext>
            </a:extLst>
          </p:cNvPr>
          <p:cNvSpPr txBox="1"/>
          <p:nvPr/>
        </p:nvSpPr>
        <p:spPr>
          <a:xfrm>
            <a:off x="3346143" y="4519547"/>
            <a:ext cx="79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ngôi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nhà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của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đồ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dùng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học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tập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khác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4AC861-2EBE-3041-A3A7-5E4CAC19AE88}"/>
              </a:ext>
            </a:extLst>
          </p:cNvPr>
          <p:cNvSpPr txBox="1"/>
          <p:nvPr/>
        </p:nvSpPr>
        <p:spPr>
          <a:xfrm>
            <a:off x="3264061" y="5882245"/>
            <a:ext cx="855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Giữ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gìn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cẩn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thận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xuyên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giặt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để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hộp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bút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sạch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sẽ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22947-9368-1B49-9895-BEF57CEC031C}"/>
              </a:ext>
            </a:extLst>
          </p:cNvPr>
          <p:cNvSpPr txBox="1"/>
          <p:nvPr/>
        </p:nvSpPr>
        <p:spPr>
          <a:xfrm>
            <a:off x="685184" y="460181"/>
            <a:ext cx="10448289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srgbClr val="00B050"/>
                </a:solidFill>
              </a:rPr>
              <a:t>Nói</a:t>
            </a:r>
            <a:r>
              <a:rPr lang="en-US" sz="2800" b="1" kern="0" dirty="0">
                <a:solidFill>
                  <a:srgbClr val="00B050"/>
                </a:solidFill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đồ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tậpcủa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15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7B6F6F-3337-44AF-B822-86558BFFD2A4}"/>
              </a:ext>
            </a:extLst>
          </p:cNvPr>
          <p:cNvSpPr txBox="1"/>
          <p:nvPr/>
        </p:nvSpPr>
        <p:spPr>
          <a:xfrm>
            <a:off x="871855" y="865404"/>
            <a:ext cx="1044828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4 – 5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giới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thiệu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về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đồ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tập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của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F4925-E767-274D-A76D-833CA08D7FDA}"/>
              </a:ext>
            </a:extLst>
          </p:cNvPr>
          <p:cNvCxnSpPr/>
          <p:nvPr/>
        </p:nvCxnSpPr>
        <p:spPr>
          <a:xfrm>
            <a:off x="4838323" y="1430878"/>
            <a:ext cx="18635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3A5D35-86EE-B342-84B4-166320AD6182}"/>
              </a:ext>
            </a:extLst>
          </p:cNvPr>
          <p:cNvCxnSpPr>
            <a:cxnSpLocks/>
          </p:cNvCxnSpPr>
          <p:nvPr/>
        </p:nvCxnSpPr>
        <p:spPr>
          <a:xfrm>
            <a:off x="7490855" y="1430878"/>
            <a:ext cx="353992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47C187F-AFDA-364F-A688-0FF15F560DF7}"/>
              </a:ext>
            </a:extLst>
          </p:cNvPr>
          <p:cNvGrpSpPr/>
          <p:nvPr/>
        </p:nvGrpSpPr>
        <p:grpSpPr>
          <a:xfrm>
            <a:off x="1940178" y="507961"/>
            <a:ext cx="1365729" cy="5477356"/>
            <a:chOff x="1934308" y="810376"/>
            <a:chExt cx="1365729" cy="424387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F482BAD-60A7-0848-9C32-4732381FC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4308" y="810376"/>
              <a:ext cx="867507" cy="1463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31EC489-7730-F240-A1C5-EAF06C19931C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2444262" y="2448436"/>
              <a:ext cx="841110" cy="4880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AD8DFAB-5CF5-764F-825E-056D9944E216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2409092" y="3582316"/>
              <a:ext cx="890945" cy="2404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6227188-5777-154C-A1A7-C39A1A0ABAC4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1985655" y="4294990"/>
              <a:ext cx="1079258" cy="759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8B3E7D-8918-ED46-B19F-601FBCF98816}"/>
              </a:ext>
            </a:extLst>
          </p:cNvPr>
          <p:cNvCxnSpPr>
            <a:cxnSpLocks/>
          </p:cNvCxnSpPr>
          <p:nvPr/>
        </p:nvCxnSpPr>
        <p:spPr>
          <a:xfrm>
            <a:off x="5627077" y="5861816"/>
            <a:ext cx="1008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CF2D0A7-5128-254F-BE77-1452DD82C58C}"/>
              </a:ext>
            </a:extLst>
          </p:cNvPr>
          <p:cNvSpPr/>
          <p:nvPr/>
        </p:nvSpPr>
        <p:spPr>
          <a:xfrm>
            <a:off x="0" y="1847837"/>
            <a:ext cx="2906732" cy="3204760"/>
          </a:xfrm>
          <a:prstGeom prst="ellipse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4AA6CD-2A6F-0443-8996-BC7FAE0E0241}"/>
              </a:ext>
            </a:extLst>
          </p:cNvPr>
          <p:cNvSpPr/>
          <p:nvPr/>
        </p:nvSpPr>
        <p:spPr>
          <a:xfrm>
            <a:off x="2801815" y="376867"/>
            <a:ext cx="2754923" cy="1085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đồ dùng đó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9E95C5-D7F6-B649-BCA0-1B5970208842}"/>
              </a:ext>
            </a:extLst>
          </p:cNvPr>
          <p:cNvSpPr/>
          <p:nvPr/>
        </p:nvSpPr>
        <p:spPr>
          <a:xfrm>
            <a:off x="3291242" y="1847837"/>
            <a:ext cx="2754923" cy="1085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74DEFD-D7FF-594A-BA73-7553E2CF46F4}"/>
              </a:ext>
            </a:extLst>
          </p:cNvPr>
          <p:cNvSpPr/>
          <p:nvPr/>
        </p:nvSpPr>
        <p:spPr>
          <a:xfrm>
            <a:off x="3305907" y="3621658"/>
            <a:ext cx="2754923" cy="1085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CB593B-421E-9843-9BB0-AA5ABB4709C6}"/>
              </a:ext>
            </a:extLst>
          </p:cNvPr>
          <p:cNvSpPr/>
          <p:nvPr/>
        </p:nvSpPr>
        <p:spPr>
          <a:xfrm>
            <a:off x="3070783" y="5211030"/>
            <a:ext cx="2754923" cy="1085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bảo quản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3AE90A-4D7E-C646-A3EC-960FD68DDE58}"/>
              </a:ext>
            </a:extLst>
          </p:cNvPr>
          <p:cNvCxnSpPr>
            <a:cxnSpLocks/>
          </p:cNvCxnSpPr>
          <p:nvPr/>
        </p:nvCxnSpPr>
        <p:spPr>
          <a:xfrm>
            <a:off x="5556738" y="1041876"/>
            <a:ext cx="1008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CE757B5-0D49-034B-9D3A-A24721297D3E}"/>
              </a:ext>
            </a:extLst>
          </p:cNvPr>
          <p:cNvSpPr/>
          <p:nvPr/>
        </p:nvSpPr>
        <p:spPr>
          <a:xfrm>
            <a:off x="6635262" y="376867"/>
            <a:ext cx="5310358" cy="10855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/…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E7EBCB8-F3B0-E946-9E56-7106B60FB40B}"/>
              </a:ext>
            </a:extLst>
          </p:cNvPr>
          <p:cNvCxnSpPr>
            <a:cxnSpLocks/>
          </p:cNvCxnSpPr>
          <p:nvPr/>
        </p:nvCxnSpPr>
        <p:spPr>
          <a:xfrm>
            <a:off x="6060830" y="2397343"/>
            <a:ext cx="1008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71B8C64-81A1-5248-9783-6263A2F25D5A}"/>
              </a:ext>
            </a:extLst>
          </p:cNvPr>
          <p:cNvSpPr/>
          <p:nvPr/>
        </p:nvSpPr>
        <p:spPr>
          <a:xfrm>
            <a:off x="7069015" y="1847837"/>
            <a:ext cx="4861940" cy="10855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cam,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40645A-8D62-FE4B-85DE-CDB7A3563D96}"/>
              </a:ext>
            </a:extLst>
          </p:cNvPr>
          <p:cNvCxnSpPr>
            <a:cxnSpLocks/>
          </p:cNvCxnSpPr>
          <p:nvPr/>
        </p:nvCxnSpPr>
        <p:spPr>
          <a:xfrm>
            <a:off x="5994146" y="4164435"/>
            <a:ext cx="1008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3F96126-5DB2-B541-BCA9-6642A705B4FF}"/>
              </a:ext>
            </a:extLst>
          </p:cNvPr>
          <p:cNvSpPr/>
          <p:nvPr/>
        </p:nvSpPr>
        <p:spPr>
          <a:xfrm>
            <a:off x="7006785" y="3616404"/>
            <a:ext cx="4986400" cy="1085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7CB497-F270-8644-993A-016F99375A71}"/>
              </a:ext>
            </a:extLst>
          </p:cNvPr>
          <p:cNvSpPr/>
          <p:nvPr/>
        </p:nvSpPr>
        <p:spPr>
          <a:xfrm>
            <a:off x="6669840" y="5211030"/>
            <a:ext cx="5275780" cy="10855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 gọn gàng/ lau sạch sẽ sau khi dùng/…</a:t>
            </a:r>
          </a:p>
        </p:txBody>
      </p:sp>
    </p:spTree>
    <p:extLst>
      <p:ext uri="{BB962C8B-B14F-4D97-AF65-F5344CB8AC3E}">
        <p14:creationId xmlns:p14="http://schemas.microsoft.com/office/powerpoint/2010/main" val="3717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8" grpId="0" animBg="1"/>
      <p:bldP spid="24" grpId="0" animBg="1"/>
      <p:bldP spid="24" grpId="1" animBg="1"/>
      <p:bldP spid="26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69"/>
            <a:ext cx="12192000" cy="6564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395468" y="957865"/>
            <a:ext cx="11401064" cy="3892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 là một đồ dùng không thể thiếu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trắng, được làm bằng nhựa cứng. Khi mới mua về,  thước được bọc bởi một bao nilon màu vàng. Trên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thước có in các số từ một đến ba mươi đơn vị xăng-ti-mét.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 giúp em vẽ hình khối, kẻ bài, đo độ dài…. Em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luôn giữ gìn cây thước cẩn thận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Thước Kẻ Nhựa Eras 15 cm E906 - Màu Xanh | Tiki">
            <a:extLst>
              <a:ext uri="{FF2B5EF4-FFF2-40B4-BE49-F238E27FC236}">
                <a16:creationId xmlns:a16="http://schemas.microsoft.com/office/drawing/2014/main" id="{B128BB3B-35B7-BB4B-BD73-DB53DBE4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18" y="-191669"/>
            <a:ext cx="2092590" cy="20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AFD02D-58D6-440A-BE29-C603AD232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335666" y="-160890"/>
            <a:ext cx="11856334" cy="7124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4801" y="929163"/>
            <a:ext cx="10867199" cy="536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Chiếc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bằng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nhựa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cứng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2900" b="1" dirty="0">
                <a:solidFill>
                  <a:srgbClr val="FF000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Thân đèn uốn cong như một cành hoa được gắn liền với đế đèn. </a:t>
            </a:r>
            <a:r>
              <a:rPr lang="en-US" sz="2900" b="1" dirty="0">
                <a:solidFill>
                  <a:srgbClr val="FF000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Dưới đế có công tắc và nút vặn điều chỉnh độ sáng của đèn khi sử dụng. </a:t>
            </a:r>
            <a:r>
              <a:rPr lang="en-US" sz="2900" b="1" dirty="0">
                <a:solidFill>
                  <a:srgbClr val="FF000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Mẹ </a:t>
            </a:r>
            <a:r>
              <a:rPr lang="vi-VN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em</a:t>
            </a:r>
            <a:r>
              <a:rPr lang="vi-VN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mỗi khi học bài phải học ở nơi đủ ánh sáng để không gây hại mắt. </a:t>
            </a:r>
            <a:r>
              <a:rPr lang="en-US" sz="2900" b="1" dirty="0">
                <a:solidFill>
                  <a:srgbClr val="FF000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Cái đèn bàn nhỏ bé xinh xinh nhưng lại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ích</a:t>
            </a:r>
            <a:r>
              <a:rPr lang="vi-VN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. Em sẽ giữ gìn nó thật cẩn thận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900" b="1" dirty="0">
                <a:solidFill>
                  <a:srgbClr val="002060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.</a:t>
            </a:r>
            <a:endParaRPr lang="vi-VN" sz="2900" b="1" dirty="0">
              <a:solidFill>
                <a:srgbClr val="002060"/>
              </a:solidFill>
              <a:latin typeface="HP001 4 hàng" panose="020B0603050302020204" pitchFamily="34" charset="-93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100000" l="195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1170" r="10940" b="-1170"/>
          <a:stretch/>
        </p:blipFill>
        <p:spPr>
          <a:xfrm>
            <a:off x="0" y="0"/>
            <a:ext cx="1867555" cy="27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670</Words>
  <Application>Microsoft Office PowerPoint</Application>
  <PresentationFormat>Widescreen</PresentationFormat>
  <Paragraphs>70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微软雅黑</vt:lpstr>
      <vt:lpstr>SimSun</vt:lpstr>
      <vt:lpstr>Arial</vt:lpstr>
      <vt:lpstr>Arial-Rounded</vt:lpstr>
      <vt:lpstr>Calibri</vt:lpstr>
      <vt:lpstr>等线</vt:lpstr>
      <vt:lpstr>HP001 4 hàng</vt:lpstr>
      <vt:lpstr>Times New Roman</vt:lpstr>
      <vt:lpstr>UTM Avo</vt:lpstr>
      <vt:lpstr>字魂59号-创粗黑</vt:lpstr>
      <vt:lpstr>方正静蕾简体</vt:lpstr>
      <vt:lpstr>1_Office 主题</vt:lpstr>
      <vt:lpstr>千图网海量PPT模板www.58pic.com​​</vt:lpstr>
      <vt:lpstr>https://www.freeppt7.com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ChatGPT</cp:lastModifiedBy>
  <cp:revision>52</cp:revision>
  <dcterms:created xsi:type="dcterms:W3CDTF">2021-07-20T01:55:21Z</dcterms:created>
  <dcterms:modified xsi:type="dcterms:W3CDTF">2025-04-03T09:24:43Z</dcterms:modified>
</cp:coreProperties>
</file>