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18"/>
  </p:notesMasterIdLst>
  <p:sldIdLst>
    <p:sldId id="342" r:id="rId2"/>
    <p:sldId id="364" r:id="rId3"/>
    <p:sldId id="367" r:id="rId4"/>
    <p:sldId id="265" r:id="rId5"/>
    <p:sldId id="355" r:id="rId6"/>
    <p:sldId id="344" r:id="rId7"/>
    <p:sldId id="368" r:id="rId8"/>
    <p:sldId id="345" r:id="rId9"/>
    <p:sldId id="369" r:id="rId10"/>
    <p:sldId id="370" r:id="rId11"/>
    <p:sldId id="8629" r:id="rId12"/>
    <p:sldId id="8630" r:id="rId13"/>
    <p:sldId id="8625" r:id="rId14"/>
    <p:sldId id="493" r:id="rId15"/>
    <p:sldId id="8631" r:id="rId16"/>
    <p:sldId id="33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A5C4D-238D-49B3-9DFD-55015589843A}"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DCBF8-B19C-4F1B-B6DC-E68663A83623}" type="slidenum">
              <a:rPr lang="en-US" smtClean="0"/>
              <a:t>‹#›</a:t>
            </a:fld>
            <a:endParaRPr lang="en-US"/>
          </a:p>
        </p:txBody>
      </p:sp>
    </p:spTree>
    <p:extLst>
      <p:ext uri="{BB962C8B-B14F-4D97-AF65-F5344CB8AC3E}">
        <p14:creationId xmlns:p14="http://schemas.microsoft.com/office/powerpoint/2010/main" val="2756234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388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787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0395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876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49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666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3" userDrawn="1">
  <p:cSld name="Title only  3">
    <p:bg>
      <p:bgPr>
        <a:blipFill>
          <a:blip r:embed="rId2">
            <a:alphaModFix/>
          </a:blip>
          <a:stretch>
            <a:fillRect/>
          </a:stretch>
        </a:blipFill>
        <a:effectLst/>
      </p:bgPr>
    </p:bg>
    <p:spTree>
      <p:nvGrpSpPr>
        <p:cNvPr id="1" name="Shape 850"/>
        <p:cNvGrpSpPr/>
        <p:nvPr/>
      </p:nvGrpSpPr>
      <p:grpSpPr>
        <a:xfrm>
          <a:off x="0" y="0"/>
          <a:ext cx="0" cy="0"/>
          <a:chOff x="0" y="0"/>
          <a:chExt cx="0" cy="0"/>
        </a:xfrm>
      </p:grpSpPr>
    </p:spTree>
    <p:extLst>
      <p:ext uri="{BB962C8B-B14F-4D97-AF65-F5344CB8AC3E}">
        <p14:creationId xmlns:p14="http://schemas.microsoft.com/office/powerpoint/2010/main" val="2317534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blipFill>
          <a:blip r:embed="rId2">
            <a:alphaModFix/>
          </a:blip>
          <a:stretch>
            <a:fillRect/>
          </a:stretch>
        </a:blipFill>
        <a:effectLst/>
      </p:bgPr>
    </p:bg>
    <p:spTree>
      <p:nvGrpSpPr>
        <p:cNvPr id="1" name="Shape 752"/>
        <p:cNvGrpSpPr/>
        <p:nvPr/>
      </p:nvGrpSpPr>
      <p:grpSpPr>
        <a:xfrm>
          <a:off x="0" y="0"/>
          <a:ext cx="0" cy="0"/>
          <a:chOff x="0" y="0"/>
          <a:chExt cx="0" cy="0"/>
        </a:xfrm>
      </p:grpSpPr>
    </p:spTree>
    <p:extLst>
      <p:ext uri="{BB962C8B-B14F-4D97-AF65-F5344CB8AC3E}">
        <p14:creationId xmlns:p14="http://schemas.microsoft.com/office/powerpoint/2010/main" val="3441719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370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86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29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520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266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87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228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441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31198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emf"/></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1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emf"/><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D9686-D851-BED8-C121-F3FCCAE77464}"/>
              </a:ext>
            </a:extLst>
          </p:cNvPr>
          <p:cNvSpPr/>
          <p:nvPr/>
        </p:nvSpPr>
        <p:spPr>
          <a:xfrm>
            <a:off x="2506545" y="2229803"/>
            <a:ext cx="5649945" cy="1231106"/>
          </a:xfrm>
          <a:prstGeom prst="rect">
            <a:avLst/>
          </a:prstGeom>
          <a:noFill/>
        </p:spPr>
        <p:txBody>
          <a:bodyPr wrap="none" lIns="121920" tIns="60960" rIns="121920" bIns="60960">
            <a:spAutoFit/>
          </a:bodyPr>
          <a:lstStyle/>
          <a:p>
            <a:pPr algn="ctr" defTabSz="1219170">
              <a:buClr>
                <a:srgbClr val="000000"/>
              </a:buClr>
            </a:pPr>
            <a:r>
              <a:rPr lang="en-US" sz="7200" b="1" kern="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latin typeface="Arial"/>
                <a:cs typeface="Arial"/>
                <a:sym typeface="Arial"/>
              </a:rPr>
              <a:t>KHỞI ĐỘNG</a:t>
            </a:r>
          </a:p>
        </p:txBody>
      </p:sp>
    </p:spTree>
    <p:extLst>
      <p:ext uri="{BB962C8B-B14F-4D97-AF65-F5344CB8AC3E}">
        <p14:creationId xmlns:p14="http://schemas.microsoft.com/office/powerpoint/2010/main" val="597994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3105270" y="2229803"/>
            <a:ext cx="445250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Vận</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dụng</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2742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18597" y="274316"/>
            <a:ext cx="5448300" cy="1384995"/>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libri" panose="020F0502020204030204"/>
              </a:rPr>
              <a:t>Những thói quen không tốt ảnh hưởng đến cơ quan tiêu hoá, tuần hoàn, thần kinh.</a:t>
            </a:r>
            <a:endParaRPr kumimoji="0" lang="vi-VN" sz="2800" b="1" i="0" u="none" strike="noStrike" kern="1200" cap="none" spc="0" normalizeH="0" baseline="0" noProof="0" dirty="0">
              <a:ln>
                <a:noFill/>
              </a:ln>
              <a:solidFill>
                <a:srgbClr val="FF0000"/>
              </a:solidFill>
              <a:effectLst/>
              <a:uLnTx/>
              <a:uFillTx/>
              <a:latin typeface="Calibri" panose="020F0502020204030204"/>
            </a:endParaRPr>
          </a:p>
        </p:txBody>
      </p:sp>
      <p:sp>
        <p:nvSpPr>
          <p:cNvPr id="3" name="Rectangle: Rounded Corners 2">
            <a:extLst>
              <a:ext uri="{FF2B5EF4-FFF2-40B4-BE49-F238E27FC236}">
                <a16:creationId xmlns:a16="http://schemas.microsoft.com/office/drawing/2014/main" id="{C389B239-3393-4CA6-90C2-2FDA30F5521B}"/>
              </a:ext>
            </a:extLst>
          </p:cNvPr>
          <p:cNvSpPr/>
          <p:nvPr/>
        </p:nvSpPr>
        <p:spPr>
          <a:xfrm>
            <a:off x="1304924" y="2582423"/>
            <a:ext cx="3657601" cy="684652"/>
          </a:xfrm>
          <a:custGeom>
            <a:avLst/>
            <a:gdLst>
              <a:gd name="connsiteX0" fmla="*/ 0 w 3657601"/>
              <a:gd name="connsiteY0" fmla="*/ 114111 h 684652"/>
              <a:gd name="connsiteX1" fmla="*/ 114111 w 3657601"/>
              <a:gd name="connsiteY1" fmla="*/ 0 h 684652"/>
              <a:gd name="connsiteX2" fmla="*/ 754262 w 3657601"/>
              <a:gd name="connsiteY2" fmla="*/ 0 h 684652"/>
              <a:gd name="connsiteX3" fmla="*/ 1291531 w 3657601"/>
              <a:gd name="connsiteY3" fmla="*/ 0 h 684652"/>
              <a:gd name="connsiteX4" fmla="*/ 1794507 w 3657601"/>
              <a:gd name="connsiteY4" fmla="*/ 0 h 684652"/>
              <a:gd name="connsiteX5" fmla="*/ 2297482 w 3657601"/>
              <a:gd name="connsiteY5" fmla="*/ 0 h 684652"/>
              <a:gd name="connsiteX6" fmla="*/ 2834752 w 3657601"/>
              <a:gd name="connsiteY6" fmla="*/ 0 h 684652"/>
              <a:gd name="connsiteX7" fmla="*/ 3543490 w 3657601"/>
              <a:gd name="connsiteY7" fmla="*/ 0 h 684652"/>
              <a:gd name="connsiteX8" fmla="*/ 3657601 w 3657601"/>
              <a:gd name="connsiteY8" fmla="*/ 114111 h 684652"/>
              <a:gd name="connsiteX9" fmla="*/ 3657601 w 3657601"/>
              <a:gd name="connsiteY9" fmla="*/ 570541 h 684652"/>
              <a:gd name="connsiteX10" fmla="*/ 3543490 w 3657601"/>
              <a:gd name="connsiteY10" fmla="*/ 684652 h 684652"/>
              <a:gd name="connsiteX11" fmla="*/ 3074808 w 3657601"/>
              <a:gd name="connsiteY11" fmla="*/ 684652 h 684652"/>
              <a:gd name="connsiteX12" fmla="*/ 2606126 w 3657601"/>
              <a:gd name="connsiteY12" fmla="*/ 684652 h 684652"/>
              <a:gd name="connsiteX13" fmla="*/ 2000269 w 3657601"/>
              <a:gd name="connsiteY13" fmla="*/ 684652 h 684652"/>
              <a:gd name="connsiteX14" fmla="*/ 1463000 w 3657601"/>
              <a:gd name="connsiteY14" fmla="*/ 684652 h 684652"/>
              <a:gd name="connsiteX15" fmla="*/ 822849 w 3657601"/>
              <a:gd name="connsiteY15" fmla="*/ 684652 h 684652"/>
              <a:gd name="connsiteX16" fmla="*/ 114111 w 3657601"/>
              <a:gd name="connsiteY16" fmla="*/ 684652 h 684652"/>
              <a:gd name="connsiteX17" fmla="*/ 0 w 3657601"/>
              <a:gd name="connsiteY17" fmla="*/ 570541 h 684652"/>
              <a:gd name="connsiteX18" fmla="*/ 0 w 3657601"/>
              <a:gd name="connsiteY18" fmla="*/ 114111 h 68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xmln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sp>
        <p:nvSpPr>
          <p:cNvPr id="4" name="TextBox 3">
            <a:extLst>
              <a:ext uri="{FF2B5EF4-FFF2-40B4-BE49-F238E27FC236}">
                <a16:creationId xmlns:a16="http://schemas.microsoft.com/office/drawing/2014/main" id="{92B2A0D8-AFEE-48F9-80A2-4D89A37DB847}"/>
              </a:ext>
            </a:extLst>
          </p:cNvPr>
          <p:cNvSpPr txBox="1"/>
          <p:nvPr/>
        </p:nvSpPr>
        <p:spPr>
          <a:xfrm>
            <a:off x="6076348" y="1727730"/>
            <a:ext cx="5448300" cy="1384995"/>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libri" panose="020F0502020204030204"/>
              </a:rPr>
              <a:t>Những việc cần làm để chăm  sóc và bảo vệ cơ quan tiêu hoá, tuần hoàn, thần kinh.</a:t>
            </a:r>
            <a:endParaRPr kumimoji="0" lang="vi-VN" sz="2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82928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pic>
        <p:nvPicPr>
          <p:cNvPr id="4" name="Picture 3">
            <a:extLst>
              <a:ext uri="{FF2B5EF4-FFF2-40B4-BE49-F238E27FC236}">
                <a16:creationId xmlns:a16="http://schemas.microsoft.com/office/drawing/2014/main" id="{80669C80-FC91-491D-8D0F-D70580B5E275}"/>
              </a:ext>
            </a:extLst>
          </p:cNvPr>
          <p:cNvPicPr>
            <a:picLocks noChangeAspect="1"/>
          </p:cNvPicPr>
          <p:nvPr/>
        </p:nvPicPr>
        <p:blipFill>
          <a:blip r:embed="rId3"/>
          <a:stretch>
            <a:fillRect/>
          </a:stretch>
        </p:blipFill>
        <p:spPr>
          <a:xfrm>
            <a:off x="1275748" y="636069"/>
            <a:ext cx="9302416" cy="5315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639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71173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117983" cy="5509200"/>
          </a:xfrm>
          <a:prstGeom prst="rect">
            <a:avLst/>
          </a:prstGeom>
          <a:noFill/>
        </p:spPr>
        <p:txBody>
          <a:bodyPr wrap="square" rtlCol="0">
            <a:spAutoFit/>
          </a:bodyPr>
          <a:lstStyle/>
          <a:p>
            <a:pPr lvl="0" algn="just"/>
            <a:r>
              <a:rPr lang="vi-VN" sz="3200" b="1" i="1" dirty="0">
                <a:solidFill>
                  <a:srgbClr val="FFFF00"/>
                </a:solidFill>
                <a:latin typeface="Calibri" panose="020F0502020204030204"/>
              </a:rPr>
              <a:t>Những thói quen làm ảnh hưởng đến các cơ quan tiêu hóa, tuần hoàn, thần kinh:</a:t>
            </a:r>
          </a:p>
          <a:p>
            <a:pPr marL="457200" lvl="0" indent="-457200" algn="just">
              <a:buFont typeface="Arial" panose="020B0604020202020204" pitchFamily="34" charset="0"/>
              <a:buChar char="•"/>
            </a:pPr>
            <a:r>
              <a:rPr lang="vi-VN" sz="3200" b="1" i="1" dirty="0">
                <a:solidFill>
                  <a:prstClr val="white"/>
                </a:solidFill>
                <a:latin typeface="Calibri" panose="020F0502020204030204"/>
              </a:rPr>
              <a:t>Thức khuya</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nhiều đồ chiên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Không rửa tay trước khi ăn…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Sử dụng các chất kích thích như rượu, bia,…</a:t>
            </a:r>
          </a:p>
          <a:p>
            <a:pPr marL="457200" lvl="0" indent="-457200" algn="just">
              <a:buFont typeface="Arial" panose="020B0604020202020204" pitchFamily="34" charset="0"/>
              <a:buChar char="•"/>
            </a:pPr>
            <a:r>
              <a:rPr lang="vi-VN" sz="3200" b="1" i="1" dirty="0">
                <a:solidFill>
                  <a:prstClr val="white"/>
                </a:solidFill>
                <a:latin typeface="Calibri" panose="020F0502020204030204"/>
              </a:rPr>
              <a:t>Vận động, chơi thể thao quá sức.</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uống không điều độ</a:t>
            </a:r>
            <a:endParaRPr lang="en-US" sz="3200" b="1" i="1" dirty="0">
              <a:solidFill>
                <a:prstClr val="white"/>
              </a:solidFill>
              <a:latin typeface="Calibri" panose="020F0502020204030204"/>
            </a:endParaRPr>
          </a:p>
          <a:p>
            <a:pPr lvl="0" algn="just"/>
            <a:r>
              <a:rPr kumimoji="0" lang="en-US" sz="3200" b="1" i="1" u="none" strike="noStrike" kern="1200" cap="none" spc="0" normalizeH="0" baseline="0" noProof="0" dirty="0">
                <a:ln>
                  <a:noFill/>
                </a:ln>
                <a:solidFill>
                  <a:prstClr val="white"/>
                </a:solidFill>
                <a:effectLst/>
                <a:uLnTx/>
                <a:uFillTx/>
                <a:latin typeface="Calibri" panose="020F0502020204030204"/>
              </a:rPr>
              <a:t>………</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372952" cy="5016758"/>
          </a:xfrm>
          <a:prstGeom prst="rect">
            <a:avLst/>
          </a:prstGeom>
          <a:noFill/>
        </p:spPr>
        <p:txBody>
          <a:bodyPr wrap="square" rtlCol="0">
            <a:spAutoFit/>
          </a:bodyPr>
          <a:lstStyle/>
          <a:p>
            <a:pPr lvl="0" algn="just"/>
            <a:r>
              <a:rPr lang="vi-VN" sz="3200" b="1" i="1" dirty="0">
                <a:solidFill>
                  <a:srgbClr val="FFFF00"/>
                </a:solidFill>
                <a:latin typeface="Calibri" panose="020F0502020204030204"/>
              </a:rPr>
              <a:t>Những việc cần làm để chăm sóc và bảo vệ cơ quan tiêu hoá, tuần hoàn, thần kinh:</a:t>
            </a:r>
            <a:endParaRPr lang="en-US" sz="3200" b="1" i="1" dirty="0">
              <a:solidFill>
                <a:srgbClr val="FFFF00"/>
              </a:solidFill>
              <a:latin typeface="Calibri" panose="020F0502020204030204"/>
            </a:endParaRPr>
          </a:p>
          <a:p>
            <a:pPr marL="457200" lvl="0" indent="-457200" algn="just">
              <a:buFont typeface="Arial" panose="020B0604020202020204" pitchFamily="34" charset="0"/>
              <a:buChar char="•"/>
            </a:pPr>
            <a:r>
              <a:rPr lang="vi-VN" sz="3200" b="1" i="1" dirty="0">
                <a:solidFill>
                  <a:prstClr val="white"/>
                </a:solidFill>
                <a:latin typeface="Calibri" panose="020F0502020204030204"/>
              </a:rPr>
              <a:t>Ngủ đúng giờ</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nhiều rau</a:t>
            </a:r>
          </a:p>
          <a:p>
            <a:pPr marL="457200" lvl="0" indent="-457200" algn="just">
              <a:buFont typeface="Arial" panose="020B0604020202020204" pitchFamily="34" charset="0"/>
              <a:buChar char="•"/>
            </a:pPr>
            <a:r>
              <a:rPr lang="vi-VN" sz="3200" b="1" i="1" dirty="0">
                <a:solidFill>
                  <a:prstClr val="white"/>
                </a:solidFill>
                <a:latin typeface="Calibri" panose="020F0502020204030204"/>
              </a:rPr>
              <a:t>Rửa tay trước khi ăn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Vận động, vui chơi vừa sức</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uống điều độ, đủ chất, đúng giờ.</a:t>
            </a:r>
          </a:p>
          <a:p>
            <a:pPr marL="457200" lvl="0" indent="-457200" algn="just">
              <a:buFont typeface="Arial" panose="020B0604020202020204" pitchFamily="34" charset="0"/>
              <a:buChar char="•"/>
            </a:pPr>
            <a:r>
              <a:rPr lang="vi-VN" sz="3200" b="1" i="1" dirty="0">
                <a:solidFill>
                  <a:prstClr val="white"/>
                </a:solidFill>
                <a:latin typeface="Calibri" panose="020F0502020204030204"/>
              </a:rPr>
              <a:t>Không sử dụng các chất kích thích</a:t>
            </a:r>
          </a:p>
          <a:p>
            <a:pPr marL="457200" lvl="0" indent="-457200" algn="just">
              <a:buFont typeface="Arial" panose="020B0604020202020204" pitchFamily="34" charset="0"/>
              <a:buChar char="•"/>
            </a:pPr>
            <a:r>
              <a:rPr lang="vi-VN" sz="3200" b="1" i="1" dirty="0">
                <a:solidFill>
                  <a:prstClr val="white"/>
                </a:solidFill>
                <a:latin typeface="Calibri" panose="020F0502020204030204"/>
              </a:rPr>
              <a:t>Tâm trạng, cảm xúc vui vẻ, tích cực</a:t>
            </a:r>
            <a:endParaRPr lang="en-US" sz="3200" b="1" i="1" dirty="0">
              <a:solidFill>
                <a:prstClr val="white"/>
              </a:solidFill>
              <a:latin typeface="Calibri" panose="020F0502020204030204"/>
            </a:endParaRPr>
          </a:p>
          <a:p>
            <a:pPr lvl="0" algn="just"/>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201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 calcmode="lin" valueType="num">
                                      <p:cBhvr>
                                        <p:cTn id="63"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627" y="1121248"/>
            <a:ext cx="8281341" cy="3761728"/>
          </a:xfrm>
          <a:prstGeom prst="rect">
            <a:avLst/>
          </a:prstGeom>
        </p:spPr>
      </p:pic>
      <p:sp>
        <p:nvSpPr>
          <p:cNvPr id="17" name="Rectangle 3"/>
          <p:cNvSpPr>
            <a:spLocks noChangeArrowheads="1"/>
          </p:cNvSpPr>
          <p:nvPr/>
        </p:nvSpPr>
        <p:spPr bwMode="auto">
          <a:xfrm>
            <a:off x="1740221" y="1670897"/>
            <a:ext cx="8360420" cy="299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96885" indent="-596885" algn="just" defTabSz="1219170">
              <a:lnSpc>
                <a:spcPct val="150000"/>
              </a:lnSpc>
              <a:buClr>
                <a:srgbClr val="000000"/>
              </a:buClr>
              <a:buFontTx/>
              <a:buChar char="-"/>
            </a:pP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Ôn</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lại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nội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dung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bài</a:t>
            </a:r>
            <a:endParaRPr lang="en-US" altLang="en-US" sz="4800" b="1"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buFontTx/>
              <a:buChar char="-"/>
            </a:pP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Chuẩn</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bị</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bài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tiếp</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theo.</a:t>
            </a:r>
            <a:endParaRPr lang="en-US" altLang="en-US" sz="4800" b="1" kern="0" dirty="0">
              <a:solidFill>
                <a:srgbClr val="FF0000"/>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buFontTx/>
              <a:buChar cha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p:txBody>
      </p:sp>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61830" y="2012890"/>
            <a:ext cx="5028967" cy="5028967"/>
          </a:xfrm>
          <a:prstGeom prst="rect">
            <a:avLst/>
          </a:prstGeom>
        </p:spPr>
      </p:pic>
    </p:spTree>
    <p:extLst>
      <p:ext uri="{BB962C8B-B14F-4D97-AF65-F5344CB8AC3E}">
        <p14:creationId xmlns:p14="http://schemas.microsoft.com/office/powerpoint/2010/main" val="74729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9959" y="44934"/>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18317" y="782449"/>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Picture 1">
            <a:extLst>
              <a:ext uri="{FF2B5EF4-FFF2-40B4-BE49-F238E27FC236}">
                <a16:creationId xmlns:a16="http://schemas.microsoft.com/office/drawing/2014/main" id="{8DEB29F8-95FF-FE31-E909-2C21188730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548" y="1877302"/>
            <a:ext cx="11154609" cy="2655179"/>
          </a:xfrm>
          <a:prstGeom prst="rect">
            <a:avLst/>
          </a:prstGeom>
        </p:spPr>
      </p:pic>
      <p:pic>
        <p:nvPicPr>
          <p:cNvPr id="12" name="Picture 11">
            <a:extLst>
              <a:ext uri="{FF2B5EF4-FFF2-40B4-BE49-F238E27FC236}">
                <a16:creationId xmlns:a16="http://schemas.microsoft.com/office/drawing/2014/main" id="{8D4C1B02-64A2-452B-98B9-7C589941B9B9}"/>
              </a:ext>
            </a:extLst>
          </p:cNvPr>
          <p:cNvPicPr>
            <a:picLocks noChangeAspect="1"/>
          </p:cNvPicPr>
          <p:nvPr/>
        </p:nvPicPr>
        <p:blipFill>
          <a:blip r:embed="rId6"/>
          <a:stretch>
            <a:fillRect/>
          </a:stretch>
        </p:blipFill>
        <p:spPr>
          <a:xfrm>
            <a:off x="1644332" y="2383038"/>
            <a:ext cx="9102117" cy="2310584"/>
          </a:xfrm>
          <a:prstGeom prst="rect">
            <a:avLst/>
          </a:prstGeom>
        </p:spPr>
      </p:pic>
      <p:pic>
        <p:nvPicPr>
          <p:cNvPr id="80" name="Picture 79">
            <a:extLst>
              <a:ext uri="{FF2B5EF4-FFF2-40B4-BE49-F238E27FC236}">
                <a16:creationId xmlns:a16="http://schemas.microsoft.com/office/drawing/2014/main" id="{F59DAC80-57A2-4329-AAEE-36259BDD3924}"/>
              </a:ext>
            </a:extLst>
          </p:cNvPr>
          <p:cNvPicPr>
            <a:picLocks noChangeAspect="1"/>
          </p:cNvPicPr>
          <p:nvPr/>
        </p:nvPicPr>
        <p:blipFill>
          <a:blip r:embed="rId7"/>
          <a:stretch>
            <a:fillRect/>
          </a:stretch>
        </p:blipFill>
        <p:spPr>
          <a:xfrm>
            <a:off x="3263558" y="1057126"/>
            <a:ext cx="5468586" cy="1121761"/>
          </a:xfrm>
          <a:prstGeom prst="rect">
            <a:avLst/>
          </a:prstGeom>
        </p:spPr>
      </p:pic>
      <p:sp>
        <p:nvSpPr>
          <p:cNvPr id="81" name="TextBox 80">
            <a:extLst>
              <a:ext uri="{FF2B5EF4-FFF2-40B4-BE49-F238E27FC236}">
                <a16:creationId xmlns:a16="http://schemas.microsoft.com/office/drawing/2014/main" id="{87F8B4B0-1D12-47D1-884F-9B2B1890DD63}"/>
              </a:ext>
            </a:extLst>
          </p:cNvPr>
          <p:cNvSpPr txBox="1"/>
          <p:nvPr/>
        </p:nvSpPr>
        <p:spPr>
          <a:xfrm>
            <a:off x="1785731" y="230000"/>
            <a:ext cx="84018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Thứ</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ngày</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tháng</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năm</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endParaRPr kumimoji="0" lang="vi-VN"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1768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2822340" y="2229803"/>
            <a:ext cx="501836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Thực</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hành</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34322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46420" y="312615"/>
            <a:ext cx="11469655" cy="890543"/>
            <a:chOff x="446420" y="312616"/>
            <a:chExt cx="4735742" cy="1953358"/>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1953358"/>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3200" b="1" kern="0" dirty="0">
                <a:solidFill>
                  <a:srgbClr val="D17D92">
                    <a:lumMod val="50000"/>
                  </a:srgbClr>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46420" y="661935"/>
              <a:ext cx="4628439" cy="1155437"/>
            </a:xfrm>
            <a:prstGeom prst="rect">
              <a:avLst/>
            </a:prstGeom>
            <a:noFill/>
          </p:spPr>
          <p:txBody>
            <a:bodyPr wrap="square">
              <a:spAutoFit/>
            </a:bodyPr>
            <a:lstStyle/>
            <a:p>
              <a:pPr algn="ctr" defTabSz="1219170">
                <a:buClr>
                  <a:srgbClr val="000000"/>
                </a:buClr>
              </a:pPr>
              <a:r>
                <a:rPr lang="en-US" sz="3600" b="1" dirty="0">
                  <a:solidFill>
                    <a:srgbClr val="FF0000"/>
                  </a:solidFill>
                  <a:latin typeface="Calibri" panose="020F0502020204030204" pitchFamily="34" charset="0"/>
                  <a:cs typeface="Calibri" panose="020F0502020204030204" pitchFamily="34" charset="0"/>
                </a:rPr>
                <a:t>1. </a:t>
              </a:r>
              <a:r>
                <a:rPr lang="vi-VN" sz="3600" b="1" i="0" dirty="0">
                  <a:solidFill>
                    <a:srgbClr val="FF0000"/>
                  </a:solidFill>
                  <a:effectLst/>
                  <a:latin typeface="Calibri" panose="020F0502020204030204" pitchFamily="34" charset="0"/>
                  <a:cs typeface="Calibri" panose="020F0502020204030204" pitchFamily="34" charset="0"/>
                </a:rPr>
                <a:t>Hoàn thành sơ đồ theo gợi ý sau và chia sẻ với các bạn.</a:t>
              </a:r>
              <a:endParaRPr lang="en-US" sz="3600" b="1" kern="0" dirty="0">
                <a:solidFill>
                  <a:srgbClr val="FF0000"/>
                </a:solidFill>
                <a:latin typeface="Calibri" panose="020F0502020204030204" pitchFamily="34" charset="0"/>
                <a:cs typeface="Calibri" panose="020F0502020204030204" pitchFamily="34" charset="0"/>
                <a:sym typeface="Vibur"/>
              </a:endParaRPr>
            </a:p>
          </p:txBody>
        </p:sp>
      </p:grpSp>
      <p:pic>
        <p:nvPicPr>
          <p:cNvPr id="8" name="Picture 7">
            <a:extLst>
              <a:ext uri="{FF2B5EF4-FFF2-40B4-BE49-F238E27FC236}">
                <a16:creationId xmlns:a16="http://schemas.microsoft.com/office/drawing/2014/main" id="{ADAE29C6-683B-4095-A2C0-35419B4A4B21}"/>
              </a:ext>
            </a:extLst>
          </p:cNvPr>
          <p:cNvPicPr>
            <a:picLocks noChangeAspect="1"/>
          </p:cNvPicPr>
          <p:nvPr/>
        </p:nvPicPr>
        <p:blipFill>
          <a:blip r:embed="rId3"/>
          <a:stretch>
            <a:fillRect/>
          </a:stretch>
        </p:blipFill>
        <p:spPr>
          <a:xfrm>
            <a:off x="2181726" y="1423887"/>
            <a:ext cx="7222155" cy="4728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4743" y="49507"/>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 y="1066220"/>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084578" y="3469515"/>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90150" y="5072333"/>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8413" name="Picture 8412">
            <a:extLst>
              <a:ext uri="{FF2B5EF4-FFF2-40B4-BE49-F238E27FC236}">
                <a16:creationId xmlns:a16="http://schemas.microsoft.com/office/drawing/2014/main" id="{51383994-B923-837A-31C8-C72FACAAD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92" y="616017"/>
            <a:ext cx="11371843" cy="2655834"/>
          </a:xfrm>
          <a:prstGeom prst="rect">
            <a:avLst/>
          </a:prstGeom>
        </p:spPr>
      </p:pic>
      <p:sp>
        <p:nvSpPr>
          <p:cNvPr id="3" name="TextBox 2">
            <a:extLst>
              <a:ext uri="{FF2B5EF4-FFF2-40B4-BE49-F238E27FC236}">
                <a16:creationId xmlns:a16="http://schemas.microsoft.com/office/drawing/2014/main" id="{2119A4AA-3F20-E992-AB36-3443C89520DE}"/>
              </a:ext>
            </a:extLst>
          </p:cNvPr>
          <p:cNvSpPr txBox="1"/>
          <p:nvPr/>
        </p:nvSpPr>
        <p:spPr>
          <a:xfrm>
            <a:off x="2205265" y="1621216"/>
            <a:ext cx="8100189" cy="1015663"/>
          </a:xfrm>
          <a:prstGeom prst="rect">
            <a:avLst/>
          </a:prstGeom>
          <a:noFill/>
        </p:spPr>
        <p:txBody>
          <a:bodyPr wrap="square">
            <a:spAutoFit/>
          </a:bodyPr>
          <a:lstStyle/>
          <a:p>
            <a:pPr algn="ctr"/>
            <a:r>
              <a:rPr lang="nl-NL" sz="6000" b="1" dirty="0">
                <a:solidFill>
                  <a:srgbClr val="002060"/>
                </a:solidFill>
                <a:latin typeface="Calibri" panose="020F0502020204030204" pitchFamily="34" charset="0"/>
                <a:cs typeface="Calibri" panose="020F0502020204030204" pitchFamily="34" charset="0"/>
              </a:rPr>
              <a:t>Hoàn thành sơ đồ</a:t>
            </a:r>
            <a:endParaRPr lang="en-US" sz="6000" b="1" dirty="0">
              <a:solidFill>
                <a:srgbClr val="002060"/>
              </a:solidFill>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2E42446-E88A-4DA8-B217-39DD38DE9BDC}"/>
              </a:ext>
            </a:extLst>
          </p:cNvPr>
          <p:cNvGrpSpPr/>
          <p:nvPr/>
        </p:nvGrpSpPr>
        <p:grpSpPr>
          <a:xfrm>
            <a:off x="3339278" y="2989161"/>
            <a:ext cx="5371584" cy="3849329"/>
            <a:chOff x="3339278" y="2989161"/>
            <a:chExt cx="5371584" cy="3849329"/>
          </a:xfrm>
        </p:grpSpPr>
        <p:pic>
          <p:nvPicPr>
            <p:cNvPr id="4" name="Picture 3" descr="A picture containing toy, doll&#10;&#10;Description automatically generated">
              <a:extLst>
                <a:ext uri="{FF2B5EF4-FFF2-40B4-BE49-F238E27FC236}">
                  <a16:creationId xmlns:a16="http://schemas.microsoft.com/office/drawing/2014/main" id="{062F3201-F27A-6CBF-BD93-F9B37F5A9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9278" y="2989161"/>
              <a:ext cx="5335980" cy="3849329"/>
            </a:xfrm>
            <a:prstGeom prst="rect">
              <a:avLst/>
            </a:prstGeom>
          </p:spPr>
        </p:pic>
        <p:sp>
          <p:nvSpPr>
            <p:cNvPr id="2" name="TextBox 1">
              <a:extLst>
                <a:ext uri="{FF2B5EF4-FFF2-40B4-BE49-F238E27FC236}">
                  <a16:creationId xmlns:a16="http://schemas.microsoft.com/office/drawing/2014/main" id="{719012C1-B077-46CD-9B28-59E31175663A}"/>
                </a:ext>
              </a:extLst>
            </p:cNvPr>
            <p:cNvSpPr txBox="1"/>
            <p:nvPr/>
          </p:nvSpPr>
          <p:spPr>
            <a:xfrm>
              <a:off x="3570971" y="3590222"/>
              <a:ext cx="5139891" cy="769441"/>
            </a:xfrm>
            <a:prstGeom prst="rect">
              <a:avLst/>
            </a:prstGeom>
            <a:noFill/>
          </p:spPr>
          <p:txBody>
            <a:bodyPr wrap="square" rtlCol="0">
              <a:spAutoFit/>
            </a:bodyPr>
            <a:lstStyle/>
            <a:p>
              <a:r>
                <a:rPr lang="en-US" sz="4400" b="1" dirty="0" err="1">
                  <a:solidFill>
                    <a:srgbClr val="FF0000"/>
                  </a:solidFill>
                  <a:latin typeface="Calibri" panose="020F0502020204030204" pitchFamily="34" charset="0"/>
                  <a:cs typeface="Calibri" panose="020F0502020204030204" pitchFamily="34" charset="0"/>
                </a:rPr>
                <a:t>Thảo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luận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nhóm</a:t>
              </a:r>
              <a:r>
                <a:rPr lang="en-US" sz="4400" b="1" dirty="0">
                  <a:solidFill>
                    <a:srgbClr val="FF0000"/>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3840531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413"/>
                                        </p:tgtEl>
                                        <p:attrNameLst>
                                          <p:attrName>style.visibility</p:attrName>
                                        </p:attrNameLst>
                                      </p:cBhvr>
                                      <p:to>
                                        <p:strVal val="visible"/>
                                      </p:to>
                                    </p:set>
                                    <p:animEffect transition="in" filter="barn(inVertical)">
                                      <p:cBhvr>
                                        <p:cTn id="12" dur="500"/>
                                        <p:tgtEl>
                                          <p:spTgt spid="84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8" name="Rectangle 7">
            <a:extLst>
              <a:ext uri="{FF2B5EF4-FFF2-40B4-BE49-F238E27FC236}">
                <a16:creationId xmlns:a16="http://schemas.microsoft.com/office/drawing/2014/main" id="{660DDDB1-ABC3-403B-B1F9-E68B5790DC3D}"/>
              </a:ext>
            </a:extLst>
          </p:cNvPr>
          <p:cNvSpPr/>
          <p:nvPr/>
        </p:nvSpPr>
        <p:spPr>
          <a:xfrm>
            <a:off x="240632" y="2820202"/>
            <a:ext cx="1925052" cy="104915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Con </a:t>
            </a:r>
            <a:r>
              <a:rPr lang="en-US" sz="2000" b="1" dirty="0" err="1">
                <a:solidFill>
                  <a:srgbClr val="002060"/>
                </a:solidFill>
              </a:rPr>
              <a:t>người</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sức</a:t>
            </a:r>
            <a:r>
              <a:rPr lang="en-US" sz="2000" b="1" dirty="0">
                <a:solidFill>
                  <a:srgbClr val="002060"/>
                </a:solidFill>
              </a:rPr>
              <a:t> </a:t>
            </a:r>
            <a:r>
              <a:rPr lang="en-US" sz="2000" b="1" dirty="0" err="1">
                <a:solidFill>
                  <a:srgbClr val="002060"/>
                </a:solidFill>
              </a:rPr>
              <a:t>khỏe</a:t>
            </a:r>
            <a:endParaRPr lang="en-US" sz="2000" b="1" dirty="0">
              <a:solidFill>
                <a:srgbClr val="002060"/>
              </a:solidFill>
            </a:endParaRPr>
          </a:p>
        </p:txBody>
      </p:sp>
      <p:sp>
        <p:nvSpPr>
          <p:cNvPr id="10" name="Left Bracket 9">
            <a:extLst>
              <a:ext uri="{FF2B5EF4-FFF2-40B4-BE49-F238E27FC236}">
                <a16:creationId xmlns:a16="http://schemas.microsoft.com/office/drawing/2014/main" id="{3AF9826E-5739-437B-9F1F-81A8C63E6318}"/>
              </a:ext>
            </a:extLst>
          </p:cNvPr>
          <p:cNvSpPr/>
          <p:nvPr/>
        </p:nvSpPr>
        <p:spPr>
          <a:xfrm>
            <a:off x="2521819" y="1116531"/>
            <a:ext cx="481263" cy="4745253"/>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5EA0697-C09B-4025-91AD-30BC2300FDB3}"/>
              </a:ext>
            </a:extLst>
          </p:cNvPr>
          <p:cNvCxnSpPr>
            <a:cxnSpLocks/>
          </p:cNvCxnSpPr>
          <p:nvPr/>
        </p:nvCxnSpPr>
        <p:spPr>
          <a:xfrm>
            <a:off x="2165683" y="3315905"/>
            <a:ext cx="808524" cy="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F724C39-E479-4516-9575-BD7AFFE3D84D}"/>
              </a:ext>
            </a:extLst>
          </p:cNvPr>
          <p:cNvSpPr/>
          <p:nvPr/>
        </p:nvSpPr>
        <p:spPr>
          <a:xfrm>
            <a:off x="2983833" y="519765"/>
            <a:ext cx="1559291" cy="104915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tiêu</a:t>
            </a:r>
            <a:r>
              <a:rPr lang="en-US" sz="2000" b="1" dirty="0">
                <a:solidFill>
                  <a:srgbClr val="002060"/>
                </a:solidFill>
              </a:rPr>
              <a:t> </a:t>
            </a:r>
            <a:r>
              <a:rPr lang="en-US" sz="2000" b="1" dirty="0" err="1">
                <a:solidFill>
                  <a:srgbClr val="002060"/>
                </a:solidFill>
              </a:rPr>
              <a:t>hóa</a:t>
            </a:r>
            <a:endParaRPr lang="en-US" sz="2000" b="1" dirty="0">
              <a:solidFill>
                <a:srgbClr val="002060"/>
              </a:solidFill>
            </a:endParaRPr>
          </a:p>
        </p:txBody>
      </p:sp>
      <p:sp>
        <p:nvSpPr>
          <p:cNvPr id="21" name="Rectangle 20">
            <a:extLst>
              <a:ext uri="{FF2B5EF4-FFF2-40B4-BE49-F238E27FC236}">
                <a16:creationId xmlns:a16="http://schemas.microsoft.com/office/drawing/2014/main" id="{70E7FEC3-7280-44B1-A1C6-790EADEEAF33}"/>
              </a:ext>
            </a:extLst>
          </p:cNvPr>
          <p:cNvSpPr/>
          <p:nvPr/>
        </p:nvSpPr>
        <p:spPr>
          <a:xfrm>
            <a:off x="2954958" y="2762449"/>
            <a:ext cx="1559291" cy="10491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tuần</a:t>
            </a:r>
            <a:r>
              <a:rPr lang="en-US" sz="2000" b="1" dirty="0">
                <a:solidFill>
                  <a:srgbClr val="002060"/>
                </a:solidFill>
              </a:rPr>
              <a:t> </a:t>
            </a:r>
            <a:r>
              <a:rPr lang="en-US" sz="2000" b="1" dirty="0" err="1">
                <a:solidFill>
                  <a:srgbClr val="002060"/>
                </a:solidFill>
              </a:rPr>
              <a:t>hoàn</a:t>
            </a:r>
            <a:endParaRPr lang="en-US" sz="2000" b="1" dirty="0">
              <a:solidFill>
                <a:srgbClr val="002060"/>
              </a:solidFill>
            </a:endParaRPr>
          </a:p>
        </p:txBody>
      </p:sp>
      <p:sp>
        <p:nvSpPr>
          <p:cNvPr id="26" name="Rectangle 25">
            <a:extLst>
              <a:ext uri="{FF2B5EF4-FFF2-40B4-BE49-F238E27FC236}">
                <a16:creationId xmlns:a16="http://schemas.microsoft.com/office/drawing/2014/main" id="{49CF6175-0D94-44BE-9ED4-7677373D28DA}"/>
              </a:ext>
            </a:extLst>
          </p:cNvPr>
          <p:cNvSpPr/>
          <p:nvPr/>
        </p:nvSpPr>
        <p:spPr>
          <a:xfrm>
            <a:off x="2945331" y="5505652"/>
            <a:ext cx="1559291" cy="104915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thần</a:t>
            </a:r>
            <a:r>
              <a:rPr lang="en-US" sz="2000" b="1" dirty="0">
                <a:solidFill>
                  <a:srgbClr val="002060"/>
                </a:solidFill>
              </a:rPr>
              <a:t> </a:t>
            </a:r>
            <a:r>
              <a:rPr lang="en-US" sz="2000" b="1" dirty="0" err="1">
                <a:solidFill>
                  <a:srgbClr val="002060"/>
                </a:solidFill>
              </a:rPr>
              <a:t>kinh</a:t>
            </a:r>
            <a:endParaRPr lang="en-US" sz="2000" b="1" dirty="0">
              <a:solidFill>
                <a:srgbClr val="002060"/>
              </a:solidFill>
            </a:endParaRPr>
          </a:p>
        </p:txBody>
      </p:sp>
      <p:sp>
        <p:nvSpPr>
          <p:cNvPr id="27" name="Left Bracket 26">
            <a:extLst>
              <a:ext uri="{FF2B5EF4-FFF2-40B4-BE49-F238E27FC236}">
                <a16:creationId xmlns:a16="http://schemas.microsoft.com/office/drawing/2014/main" id="{52B0A17C-1366-442C-B9C2-F52E0A1FFD9E}"/>
              </a:ext>
            </a:extLst>
          </p:cNvPr>
          <p:cNvSpPr/>
          <p:nvPr/>
        </p:nvSpPr>
        <p:spPr>
          <a:xfrm>
            <a:off x="4851133" y="231010"/>
            <a:ext cx="481263" cy="1636292"/>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7CD7A9F-751D-4644-8D27-D832785AE4A2}"/>
              </a:ext>
            </a:extLst>
          </p:cNvPr>
          <p:cNvCxnSpPr>
            <a:cxnSpLocks/>
          </p:cNvCxnSpPr>
          <p:nvPr/>
        </p:nvCxnSpPr>
        <p:spPr>
          <a:xfrm>
            <a:off x="4552750" y="1092469"/>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51C24950-D670-41C8-9B87-A5967476D540}"/>
              </a:ext>
            </a:extLst>
          </p:cNvPr>
          <p:cNvSpPr/>
          <p:nvPr/>
        </p:nvSpPr>
        <p:spPr>
          <a:xfrm>
            <a:off x="5178393" y="0"/>
            <a:ext cx="6660680" cy="635267"/>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miệng</a:t>
            </a:r>
            <a:r>
              <a:rPr lang="en-US" sz="2000" b="1" dirty="0">
                <a:solidFill>
                  <a:srgbClr val="002060"/>
                </a:solidFill>
              </a:rPr>
              <a:t>, </a:t>
            </a:r>
            <a:r>
              <a:rPr lang="en-US" sz="2000" b="1" dirty="0" err="1">
                <a:solidFill>
                  <a:srgbClr val="002060"/>
                </a:solidFill>
              </a:rPr>
              <a:t>thực</a:t>
            </a:r>
            <a:r>
              <a:rPr lang="en-US" sz="2000" b="1" dirty="0">
                <a:solidFill>
                  <a:srgbClr val="002060"/>
                </a:solidFill>
              </a:rPr>
              <a:t> </a:t>
            </a:r>
            <a:r>
              <a:rPr lang="en-US" sz="2000" b="1" dirty="0" err="1">
                <a:solidFill>
                  <a:srgbClr val="002060"/>
                </a:solidFill>
              </a:rPr>
              <a:t>quản</a:t>
            </a:r>
            <a:r>
              <a:rPr lang="en-US" sz="2000" b="1" dirty="0">
                <a:solidFill>
                  <a:srgbClr val="002060"/>
                </a:solidFill>
              </a:rPr>
              <a:t>, </a:t>
            </a:r>
            <a:r>
              <a:rPr lang="en-US" sz="2000" b="1" dirty="0" err="1">
                <a:solidFill>
                  <a:srgbClr val="002060"/>
                </a:solidFill>
              </a:rPr>
              <a:t>dạ</a:t>
            </a:r>
            <a:r>
              <a:rPr lang="en-US" sz="2000" b="1" dirty="0">
                <a:solidFill>
                  <a:srgbClr val="002060"/>
                </a:solidFill>
              </a:rPr>
              <a:t> </a:t>
            </a:r>
            <a:r>
              <a:rPr lang="en-US" sz="2000" b="1" dirty="0" err="1">
                <a:solidFill>
                  <a:srgbClr val="002060"/>
                </a:solidFill>
              </a:rPr>
              <a:t>dày</a:t>
            </a:r>
            <a:r>
              <a:rPr lang="en-US" sz="2000" b="1" dirty="0">
                <a:solidFill>
                  <a:srgbClr val="002060"/>
                </a:solidFill>
              </a:rPr>
              <a:t>, </a:t>
            </a:r>
            <a:r>
              <a:rPr lang="en-US" sz="2000" b="1" dirty="0" err="1">
                <a:solidFill>
                  <a:srgbClr val="002060"/>
                </a:solidFill>
              </a:rPr>
              <a:t>ruột</a:t>
            </a:r>
            <a:r>
              <a:rPr lang="en-US" sz="2000" b="1" dirty="0">
                <a:solidFill>
                  <a:srgbClr val="002060"/>
                </a:solidFill>
              </a:rPr>
              <a:t> non, </a:t>
            </a:r>
            <a:r>
              <a:rPr lang="en-US" sz="2000" b="1" dirty="0" err="1">
                <a:solidFill>
                  <a:srgbClr val="002060"/>
                </a:solidFill>
              </a:rPr>
              <a:t>ruột</a:t>
            </a:r>
            <a:r>
              <a:rPr lang="en-US" sz="2000" b="1" dirty="0">
                <a:solidFill>
                  <a:srgbClr val="002060"/>
                </a:solidFill>
              </a:rPr>
              <a:t> </a:t>
            </a:r>
            <a:r>
              <a:rPr lang="en-US" sz="2000" b="1" dirty="0" err="1">
                <a:solidFill>
                  <a:srgbClr val="002060"/>
                </a:solidFill>
              </a:rPr>
              <a:t>già</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hậu</a:t>
            </a:r>
            <a:r>
              <a:rPr lang="en-US" sz="2000" b="1" dirty="0">
                <a:solidFill>
                  <a:srgbClr val="002060"/>
                </a:solidFill>
              </a:rPr>
              <a:t> </a:t>
            </a:r>
            <a:r>
              <a:rPr lang="en-US" sz="2000" b="1" dirty="0" err="1">
                <a:solidFill>
                  <a:srgbClr val="002060"/>
                </a:solidFill>
              </a:rPr>
              <a:t>môn</a:t>
            </a:r>
            <a:r>
              <a:rPr lang="en-US" sz="2000" b="1" dirty="0">
                <a:solidFill>
                  <a:srgbClr val="002060"/>
                </a:solidFill>
              </a:rPr>
              <a:t>. </a:t>
            </a:r>
          </a:p>
        </p:txBody>
      </p:sp>
      <p:sp>
        <p:nvSpPr>
          <p:cNvPr id="32" name="Rectangle: Rounded Corners 31">
            <a:extLst>
              <a:ext uri="{FF2B5EF4-FFF2-40B4-BE49-F238E27FC236}">
                <a16:creationId xmlns:a16="http://schemas.microsoft.com/office/drawing/2014/main" id="{8441B8AE-FB5B-48B7-AED4-1D4A8D9D2942}"/>
              </a:ext>
            </a:extLst>
          </p:cNvPr>
          <p:cNvSpPr/>
          <p:nvPr/>
        </p:nvSpPr>
        <p:spPr>
          <a:xfrm>
            <a:off x="5226519" y="731520"/>
            <a:ext cx="6660680" cy="664143"/>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rPr>
              <a:t>Chức</a:t>
            </a:r>
            <a:r>
              <a:rPr lang="en-US" b="1" dirty="0">
                <a:solidFill>
                  <a:srgbClr val="002060"/>
                </a:solidFill>
              </a:rPr>
              <a:t> </a:t>
            </a:r>
            <a:r>
              <a:rPr lang="en-US" b="1" dirty="0" err="1">
                <a:solidFill>
                  <a:srgbClr val="002060"/>
                </a:solidFill>
              </a:rPr>
              <a:t>năng</a:t>
            </a:r>
            <a:r>
              <a:rPr lang="en-US" b="1" dirty="0">
                <a:solidFill>
                  <a:srgbClr val="002060"/>
                </a:solidFill>
              </a:rPr>
              <a:t>: </a:t>
            </a:r>
            <a:r>
              <a:rPr lang="en-US" b="1" dirty="0" err="1">
                <a:solidFill>
                  <a:srgbClr val="002060"/>
                </a:solidFill>
              </a:rPr>
              <a:t>biến</a:t>
            </a:r>
            <a:r>
              <a:rPr lang="en-US" b="1" dirty="0">
                <a:solidFill>
                  <a:srgbClr val="002060"/>
                </a:solidFill>
              </a:rPr>
              <a:t> </a:t>
            </a:r>
            <a:r>
              <a:rPr lang="en-US" b="1" dirty="0" err="1">
                <a:solidFill>
                  <a:srgbClr val="002060"/>
                </a:solidFill>
              </a:rPr>
              <a:t>đổi</a:t>
            </a:r>
            <a:r>
              <a:rPr lang="en-US" b="1" dirty="0">
                <a:solidFill>
                  <a:srgbClr val="002060"/>
                </a:solidFill>
              </a:rPr>
              <a:t> </a:t>
            </a:r>
            <a:r>
              <a:rPr lang="en-US" b="1" dirty="0" err="1">
                <a:solidFill>
                  <a:srgbClr val="002060"/>
                </a:solidFill>
              </a:rPr>
              <a:t>thức</a:t>
            </a:r>
            <a:r>
              <a:rPr lang="en-US" b="1" dirty="0">
                <a:solidFill>
                  <a:srgbClr val="002060"/>
                </a:solidFill>
              </a:rPr>
              <a:t> </a:t>
            </a:r>
            <a:r>
              <a:rPr lang="en-US" b="1" dirty="0" err="1">
                <a:solidFill>
                  <a:srgbClr val="002060"/>
                </a:solidFill>
              </a:rPr>
              <a:t>ăn</a:t>
            </a:r>
            <a:r>
              <a:rPr lang="en-US" b="1" dirty="0">
                <a:solidFill>
                  <a:srgbClr val="002060"/>
                </a:solidFill>
              </a:rPr>
              <a:t> </a:t>
            </a:r>
            <a:r>
              <a:rPr lang="en-US" b="1" dirty="0" err="1">
                <a:solidFill>
                  <a:srgbClr val="002060"/>
                </a:solidFill>
              </a:rPr>
              <a:t>thành</a:t>
            </a:r>
            <a:r>
              <a:rPr lang="en-US" b="1" dirty="0">
                <a:solidFill>
                  <a:srgbClr val="002060"/>
                </a:solidFill>
              </a:rPr>
              <a:t> </a:t>
            </a:r>
            <a:r>
              <a:rPr lang="en-US" b="1" dirty="0" err="1">
                <a:solidFill>
                  <a:srgbClr val="002060"/>
                </a:solidFill>
              </a:rPr>
              <a:t>các</a:t>
            </a:r>
            <a:r>
              <a:rPr lang="en-US" b="1"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dinh</a:t>
            </a:r>
            <a:r>
              <a:rPr lang="en-US" b="1" dirty="0">
                <a:solidFill>
                  <a:srgbClr val="002060"/>
                </a:solidFill>
              </a:rPr>
              <a:t> </a:t>
            </a:r>
            <a:r>
              <a:rPr lang="en-US" b="1" dirty="0" err="1">
                <a:solidFill>
                  <a:srgbClr val="002060"/>
                </a:solidFill>
              </a:rPr>
              <a:t>dưỡng</a:t>
            </a:r>
            <a:r>
              <a:rPr lang="en-US" b="1" dirty="0">
                <a:solidFill>
                  <a:srgbClr val="002060"/>
                </a:solidFill>
              </a:rPr>
              <a:t> </a:t>
            </a:r>
            <a:r>
              <a:rPr lang="en-US" b="1" dirty="0" err="1">
                <a:solidFill>
                  <a:srgbClr val="002060"/>
                </a:solidFill>
              </a:rPr>
              <a:t>cần</a:t>
            </a:r>
            <a:r>
              <a:rPr lang="en-US" b="1" dirty="0">
                <a:solidFill>
                  <a:srgbClr val="002060"/>
                </a:solidFill>
              </a:rPr>
              <a:t> </a:t>
            </a:r>
            <a:r>
              <a:rPr lang="en-US" b="1" dirty="0" err="1">
                <a:solidFill>
                  <a:srgbClr val="002060"/>
                </a:solidFill>
              </a:rPr>
              <a:t>thiết</a:t>
            </a:r>
            <a:r>
              <a:rPr lang="en-US" b="1" dirty="0">
                <a:solidFill>
                  <a:srgbClr val="002060"/>
                </a:solidFill>
              </a:rPr>
              <a:t> </a:t>
            </a:r>
            <a:r>
              <a:rPr lang="en-US" b="1" dirty="0" err="1">
                <a:solidFill>
                  <a:srgbClr val="002060"/>
                </a:solidFill>
              </a:rPr>
              <a:t>trong</a:t>
            </a:r>
            <a:r>
              <a:rPr lang="en-US" b="1" dirty="0">
                <a:solidFill>
                  <a:srgbClr val="002060"/>
                </a:solidFill>
              </a:rPr>
              <a:t> </a:t>
            </a:r>
            <a:r>
              <a:rPr lang="en-US" b="1" dirty="0" err="1">
                <a:solidFill>
                  <a:srgbClr val="002060"/>
                </a:solidFill>
              </a:rPr>
              <a:t>cơ</a:t>
            </a:r>
            <a:r>
              <a:rPr lang="en-US" b="1" dirty="0">
                <a:solidFill>
                  <a:srgbClr val="002060"/>
                </a:solidFill>
              </a:rPr>
              <a:t> </a:t>
            </a:r>
            <a:r>
              <a:rPr lang="en-US" b="1" dirty="0" err="1">
                <a:solidFill>
                  <a:srgbClr val="002060"/>
                </a:solidFill>
              </a:rPr>
              <a:t>thể</a:t>
            </a:r>
            <a:r>
              <a:rPr lang="en-US" b="1" dirty="0">
                <a:solidFill>
                  <a:srgbClr val="002060"/>
                </a:solidFill>
              </a:rPr>
              <a:t> </a:t>
            </a:r>
            <a:r>
              <a:rPr lang="en-US" b="1" dirty="0" err="1">
                <a:solidFill>
                  <a:srgbClr val="002060"/>
                </a:solidFill>
              </a:rPr>
              <a:t>và</a:t>
            </a:r>
            <a:r>
              <a:rPr lang="en-US" b="1" dirty="0">
                <a:solidFill>
                  <a:srgbClr val="002060"/>
                </a:solidFill>
              </a:rPr>
              <a:t> </a:t>
            </a:r>
            <a:r>
              <a:rPr lang="en-US" b="1" dirty="0" err="1">
                <a:solidFill>
                  <a:srgbClr val="002060"/>
                </a:solidFill>
              </a:rPr>
              <a:t>thải</a:t>
            </a:r>
            <a:r>
              <a:rPr lang="en-US" b="1" dirty="0">
                <a:solidFill>
                  <a:srgbClr val="002060"/>
                </a:solidFill>
              </a:rPr>
              <a:t> </a:t>
            </a:r>
            <a:r>
              <a:rPr lang="en-US" b="1" dirty="0" err="1">
                <a:solidFill>
                  <a:srgbClr val="002060"/>
                </a:solidFill>
              </a:rPr>
              <a:t>các</a:t>
            </a:r>
            <a:r>
              <a:rPr lang="en-US" b="1"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cặn</a:t>
            </a:r>
            <a:r>
              <a:rPr lang="en-US" b="1" dirty="0">
                <a:solidFill>
                  <a:srgbClr val="002060"/>
                </a:solidFill>
              </a:rPr>
              <a:t> </a:t>
            </a:r>
            <a:r>
              <a:rPr lang="en-US" b="1" dirty="0" err="1">
                <a:solidFill>
                  <a:srgbClr val="002060"/>
                </a:solidFill>
              </a:rPr>
              <a:t>bã</a:t>
            </a:r>
            <a:r>
              <a:rPr lang="en-US" b="1" dirty="0">
                <a:solidFill>
                  <a:srgbClr val="002060"/>
                </a:solidFill>
              </a:rPr>
              <a:t> </a:t>
            </a:r>
            <a:r>
              <a:rPr lang="en-US" b="1" dirty="0" err="1">
                <a:solidFill>
                  <a:srgbClr val="002060"/>
                </a:solidFill>
              </a:rPr>
              <a:t>ra</a:t>
            </a:r>
            <a:r>
              <a:rPr lang="en-US" b="1" dirty="0">
                <a:solidFill>
                  <a:srgbClr val="002060"/>
                </a:solidFill>
              </a:rPr>
              <a:t> </a:t>
            </a:r>
            <a:r>
              <a:rPr lang="en-US" b="1" dirty="0" err="1">
                <a:solidFill>
                  <a:srgbClr val="002060"/>
                </a:solidFill>
              </a:rPr>
              <a:t>ngoài</a:t>
            </a:r>
            <a:r>
              <a:rPr lang="en-US" b="1" dirty="0">
                <a:solidFill>
                  <a:srgbClr val="002060"/>
                </a:solidFill>
              </a:rPr>
              <a:t>.</a:t>
            </a:r>
          </a:p>
        </p:txBody>
      </p:sp>
      <p:sp>
        <p:nvSpPr>
          <p:cNvPr id="33" name="Rectangle: Rounded Corners 32">
            <a:extLst>
              <a:ext uri="{FF2B5EF4-FFF2-40B4-BE49-F238E27FC236}">
                <a16:creationId xmlns:a16="http://schemas.microsoft.com/office/drawing/2014/main" id="{439131E4-834C-4012-8DED-02155403863C}"/>
              </a:ext>
            </a:extLst>
          </p:cNvPr>
          <p:cNvSpPr/>
          <p:nvPr/>
        </p:nvSpPr>
        <p:spPr>
          <a:xfrm>
            <a:off x="5265020" y="1530417"/>
            <a:ext cx="6660680" cy="635267"/>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Cách</a:t>
            </a:r>
            <a:r>
              <a:rPr lang="en-US" sz="2000" b="1" dirty="0">
                <a:solidFill>
                  <a:srgbClr val="002060"/>
                </a:solidFill>
              </a:rPr>
              <a:t> </a:t>
            </a:r>
            <a:r>
              <a:rPr lang="en-US" sz="2000" b="1" dirty="0" err="1">
                <a:solidFill>
                  <a:srgbClr val="002060"/>
                </a:solidFill>
              </a:rPr>
              <a:t>chăm</a:t>
            </a:r>
            <a:r>
              <a:rPr lang="en-US" sz="2000" b="1" dirty="0">
                <a:solidFill>
                  <a:srgbClr val="002060"/>
                </a:solidFill>
              </a:rPr>
              <a:t> </a:t>
            </a:r>
            <a:r>
              <a:rPr lang="en-US" sz="2000" b="1" dirty="0" err="1">
                <a:solidFill>
                  <a:srgbClr val="002060"/>
                </a:solidFill>
              </a:rPr>
              <a:t>sóc</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uống</a:t>
            </a:r>
            <a:r>
              <a:rPr lang="en-US" sz="2000" b="1" dirty="0">
                <a:solidFill>
                  <a:srgbClr val="002060"/>
                </a:solidFill>
              </a:rPr>
              <a:t> </a:t>
            </a:r>
            <a:r>
              <a:rPr lang="en-US" sz="2000" b="1" dirty="0" err="1">
                <a:solidFill>
                  <a:srgbClr val="002060"/>
                </a:solidFill>
              </a:rPr>
              <a:t>đầy</a:t>
            </a:r>
            <a:r>
              <a:rPr lang="en-US" sz="2000" b="1" dirty="0">
                <a:solidFill>
                  <a:srgbClr val="002060"/>
                </a:solidFill>
              </a:rPr>
              <a:t> </a:t>
            </a:r>
            <a:r>
              <a:rPr lang="en-US" sz="2000" b="1" dirty="0" err="1">
                <a:solidFill>
                  <a:srgbClr val="002060"/>
                </a:solidFill>
              </a:rPr>
              <a:t>đủ</a:t>
            </a:r>
            <a:r>
              <a:rPr lang="en-US" sz="2000" b="1" dirty="0">
                <a:solidFill>
                  <a:srgbClr val="002060"/>
                </a:solidFill>
              </a:rPr>
              <a:t> </a:t>
            </a:r>
            <a:r>
              <a:rPr lang="en-US" sz="2000" b="1" dirty="0" err="1">
                <a:solidFill>
                  <a:srgbClr val="002060"/>
                </a:solidFill>
              </a:rPr>
              <a:t>chất</a:t>
            </a:r>
            <a:r>
              <a:rPr lang="en-US" sz="2000" b="1" dirty="0">
                <a:solidFill>
                  <a:srgbClr val="002060"/>
                </a:solidFill>
              </a:rPr>
              <a:t>; </a:t>
            </a:r>
            <a:r>
              <a:rPr lang="en-US" sz="2000" b="1" dirty="0" err="1">
                <a:solidFill>
                  <a:srgbClr val="002060"/>
                </a:solidFill>
              </a:rPr>
              <a:t>hợp</a:t>
            </a:r>
            <a:r>
              <a:rPr lang="en-US" sz="2000" b="1" dirty="0">
                <a:solidFill>
                  <a:srgbClr val="002060"/>
                </a:solidFill>
              </a:rPr>
              <a:t> </a:t>
            </a:r>
            <a:r>
              <a:rPr lang="en-US" sz="2000" b="1" dirty="0" err="1">
                <a:solidFill>
                  <a:srgbClr val="002060"/>
                </a:solidFill>
              </a:rPr>
              <a:t>vệ</a:t>
            </a:r>
            <a:r>
              <a:rPr lang="en-US" sz="2000" b="1" dirty="0">
                <a:solidFill>
                  <a:srgbClr val="002060"/>
                </a:solidFill>
              </a:rPr>
              <a:t> </a:t>
            </a:r>
            <a:r>
              <a:rPr lang="en-US" sz="2000" b="1" dirty="0" err="1">
                <a:solidFill>
                  <a:srgbClr val="002060"/>
                </a:solidFill>
              </a:rPr>
              <a:t>sinh</a:t>
            </a:r>
            <a:r>
              <a:rPr lang="en-US" sz="2000" b="1" dirty="0">
                <a:solidFill>
                  <a:srgbClr val="002060"/>
                </a:solidFill>
              </a:rPr>
              <a:t>; </a:t>
            </a:r>
            <a:r>
              <a:rPr lang="en-US" sz="2000" b="1" dirty="0" err="1">
                <a:solidFill>
                  <a:srgbClr val="002060"/>
                </a:solidFill>
              </a:rPr>
              <a:t>rửa</a:t>
            </a:r>
            <a:r>
              <a:rPr lang="en-US" sz="2000" b="1" dirty="0">
                <a:solidFill>
                  <a:srgbClr val="002060"/>
                </a:solidFill>
              </a:rPr>
              <a:t> </a:t>
            </a:r>
            <a:r>
              <a:rPr lang="en-US" sz="2000" b="1" dirty="0" err="1">
                <a:solidFill>
                  <a:srgbClr val="002060"/>
                </a:solidFill>
              </a:rPr>
              <a:t>tay</a:t>
            </a:r>
            <a:r>
              <a:rPr lang="en-US" sz="2000" b="1" dirty="0">
                <a:solidFill>
                  <a:srgbClr val="002060"/>
                </a:solidFill>
              </a:rPr>
              <a:t> </a:t>
            </a:r>
            <a:r>
              <a:rPr lang="en-US" sz="2000" b="1" dirty="0" err="1">
                <a:solidFill>
                  <a:srgbClr val="002060"/>
                </a:solidFill>
              </a:rPr>
              <a:t>trước</a:t>
            </a:r>
            <a:r>
              <a:rPr lang="en-US" sz="2000" b="1" dirty="0">
                <a:solidFill>
                  <a:srgbClr val="002060"/>
                </a:solidFill>
              </a:rPr>
              <a:t> </a:t>
            </a:r>
            <a:r>
              <a:rPr lang="en-US" sz="2000" b="1" dirty="0" err="1">
                <a:solidFill>
                  <a:srgbClr val="002060"/>
                </a:solidFill>
              </a:rPr>
              <a:t>khi</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sau</a:t>
            </a:r>
            <a:r>
              <a:rPr lang="en-US" sz="2000" b="1" dirty="0">
                <a:solidFill>
                  <a:srgbClr val="002060"/>
                </a:solidFill>
              </a:rPr>
              <a:t> </a:t>
            </a:r>
            <a:r>
              <a:rPr lang="en-US" sz="2000" b="1" dirty="0" err="1">
                <a:solidFill>
                  <a:srgbClr val="002060"/>
                </a:solidFill>
              </a:rPr>
              <a:t>khi</a:t>
            </a:r>
            <a:r>
              <a:rPr lang="en-US" sz="2000" b="1" dirty="0">
                <a:solidFill>
                  <a:srgbClr val="002060"/>
                </a:solidFill>
              </a:rPr>
              <a:t> </a:t>
            </a:r>
            <a:r>
              <a:rPr lang="en-US" sz="2000" b="1" dirty="0" err="1">
                <a:solidFill>
                  <a:srgbClr val="002060"/>
                </a:solidFill>
              </a:rPr>
              <a:t>đi</a:t>
            </a:r>
            <a:r>
              <a:rPr lang="en-US" sz="2000" b="1" dirty="0">
                <a:solidFill>
                  <a:srgbClr val="002060"/>
                </a:solidFill>
              </a:rPr>
              <a:t> </a:t>
            </a:r>
            <a:r>
              <a:rPr lang="en-US" sz="2000" b="1" dirty="0" err="1">
                <a:solidFill>
                  <a:srgbClr val="002060"/>
                </a:solidFill>
              </a:rPr>
              <a:t>vệ</a:t>
            </a:r>
            <a:r>
              <a:rPr lang="en-US" sz="2000" b="1" dirty="0">
                <a:solidFill>
                  <a:srgbClr val="002060"/>
                </a:solidFill>
              </a:rPr>
              <a:t> </a:t>
            </a:r>
            <a:r>
              <a:rPr lang="en-US" sz="2000" b="1" dirty="0" err="1">
                <a:solidFill>
                  <a:srgbClr val="002060"/>
                </a:solidFill>
              </a:rPr>
              <a:t>sinh</a:t>
            </a:r>
            <a:r>
              <a:rPr lang="en-US" sz="2000" b="1" dirty="0">
                <a:solidFill>
                  <a:srgbClr val="002060"/>
                </a:solidFill>
              </a:rPr>
              <a:t>.</a:t>
            </a:r>
          </a:p>
        </p:txBody>
      </p:sp>
      <p:sp>
        <p:nvSpPr>
          <p:cNvPr id="34" name="Left Bracket 33">
            <a:extLst>
              <a:ext uri="{FF2B5EF4-FFF2-40B4-BE49-F238E27FC236}">
                <a16:creationId xmlns:a16="http://schemas.microsoft.com/office/drawing/2014/main" id="{5A8A404A-3428-4AA7-909F-DFD6F9561A24}"/>
              </a:ext>
            </a:extLst>
          </p:cNvPr>
          <p:cNvSpPr/>
          <p:nvPr/>
        </p:nvSpPr>
        <p:spPr>
          <a:xfrm>
            <a:off x="4803007" y="2512196"/>
            <a:ext cx="481263" cy="1761421"/>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A03E1C4-A40E-47CE-9627-91B4739B1549}"/>
              </a:ext>
            </a:extLst>
          </p:cNvPr>
          <p:cNvCxnSpPr>
            <a:cxnSpLocks/>
          </p:cNvCxnSpPr>
          <p:nvPr/>
        </p:nvCxnSpPr>
        <p:spPr>
          <a:xfrm>
            <a:off x="4504624" y="3238903"/>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BE440825-AEC1-4AEE-BA83-153292EC8509}"/>
              </a:ext>
            </a:extLst>
          </p:cNvPr>
          <p:cNvSpPr/>
          <p:nvPr/>
        </p:nvSpPr>
        <p:spPr>
          <a:xfrm>
            <a:off x="5265020" y="2377440"/>
            <a:ext cx="6660680" cy="63526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tim</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gồm</a:t>
            </a:r>
            <a:r>
              <a:rPr lang="en-US" sz="2000" b="1" dirty="0">
                <a:solidFill>
                  <a:srgbClr val="002060"/>
                </a:solidFill>
              </a:rPr>
              <a:t>: </a:t>
            </a:r>
            <a:r>
              <a:rPr lang="en-US" sz="2000" b="1" dirty="0" err="1">
                <a:solidFill>
                  <a:srgbClr val="002060"/>
                </a:solidFill>
              </a:rPr>
              <a:t>động</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tĩnh</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mao</a:t>
            </a:r>
            <a:r>
              <a:rPr lang="en-US" sz="2000" b="1" dirty="0">
                <a:solidFill>
                  <a:srgbClr val="002060"/>
                </a:solidFill>
              </a:rPr>
              <a:t> </a:t>
            </a:r>
            <a:r>
              <a:rPr lang="en-US" sz="2000" b="1" dirty="0" err="1">
                <a:solidFill>
                  <a:srgbClr val="002060"/>
                </a:solidFill>
              </a:rPr>
              <a:t>mạch</a:t>
            </a:r>
            <a:r>
              <a:rPr lang="en-US" sz="2000" b="1" dirty="0">
                <a:solidFill>
                  <a:srgbClr val="002060"/>
                </a:solidFill>
              </a:rPr>
              <a:t>.</a:t>
            </a:r>
          </a:p>
        </p:txBody>
      </p:sp>
      <p:sp>
        <p:nvSpPr>
          <p:cNvPr id="37" name="Rectangle: Rounded Corners 36">
            <a:extLst>
              <a:ext uri="{FF2B5EF4-FFF2-40B4-BE49-F238E27FC236}">
                <a16:creationId xmlns:a16="http://schemas.microsoft.com/office/drawing/2014/main" id="{77E05FA2-B532-4324-9EE9-B8C8AB2CB93B}"/>
              </a:ext>
            </a:extLst>
          </p:cNvPr>
          <p:cNvSpPr/>
          <p:nvPr/>
        </p:nvSpPr>
        <p:spPr>
          <a:xfrm>
            <a:off x="5197643" y="3089710"/>
            <a:ext cx="6660680" cy="65451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Chức</a:t>
            </a:r>
            <a:r>
              <a:rPr lang="en-US" sz="2000" b="1" dirty="0">
                <a:solidFill>
                  <a:srgbClr val="002060"/>
                </a:solidFill>
              </a:rPr>
              <a:t> </a:t>
            </a:r>
            <a:r>
              <a:rPr lang="en-US" sz="2000" b="1" dirty="0" err="1">
                <a:solidFill>
                  <a:srgbClr val="002060"/>
                </a:solidFill>
              </a:rPr>
              <a:t>năng</a:t>
            </a:r>
            <a:r>
              <a:rPr lang="en-US" sz="2000" b="1" dirty="0">
                <a:solidFill>
                  <a:srgbClr val="002060"/>
                </a:solidFill>
              </a:rPr>
              <a:t>: </a:t>
            </a:r>
            <a:r>
              <a:rPr lang="en-US" sz="2000" b="1" dirty="0" err="1">
                <a:solidFill>
                  <a:srgbClr val="002060"/>
                </a:solidFill>
              </a:rPr>
              <a:t>Vận</a:t>
            </a:r>
            <a:r>
              <a:rPr lang="en-US" sz="2000" b="1" dirty="0">
                <a:solidFill>
                  <a:srgbClr val="002060"/>
                </a:solidFill>
              </a:rPr>
              <a:t> </a:t>
            </a:r>
            <a:r>
              <a:rPr lang="en-US" sz="2000" b="1" dirty="0" err="1">
                <a:solidFill>
                  <a:srgbClr val="002060"/>
                </a:solidFill>
              </a:rPr>
              <a:t>chuyển</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tim</a:t>
            </a:r>
            <a:r>
              <a:rPr lang="en-US" sz="2000" b="1" dirty="0">
                <a:solidFill>
                  <a:srgbClr val="002060"/>
                </a:solidFill>
              </a:rPr>
              <a:t> </a:t>
            </a:r>
            <a:r>
              <a:rPr lang="en-US" sz="2000" b="1" dirty="0" err="1">
                <a:solidFill>
                  <a:srgbClr val="002060"/>
                </a:solidFill>
              </a:rPr>
              <a:t>đến</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cơ</a:t>
            </a:r>
            <a:r>
              <a:rPr lang="en-US" sz="2000" b="1" dirty="0">
                <a:solidFill>
                  <a:srgbClr val="002060"/>
                </a:solidFill>
              </a:rPr>
              <a:t> </a:t>
            </a:r>
            <a:r>
              <a:rPr lang="en-US" sz="2000" b="1" dirty="0" err="1">
                <a:solidFill>
                  <a:srgbClr val="002060"/>
                </a:solidFill>
              </a:rPr>
              <a:t>thể</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cơ</a:t>
            </a:r>
            <a:r>
              <a:rPr lang="en-US" sz="2000" b="1" dirty="0">
                <a:solidFill>
                  <a:srgbClr val="002060"/>
                </a:solidFill>
              </a:rPr>
              <a:t> </a:t>
            </a:r>
            <a:r>
              <a:rPr lang="en-US" sz="2000" b="1" dirty="0" err="1">
                <a:solidFill>
                  <a:srgbClr val="002060"/>
                </a:solidFill>
              </a:rPr>
              <a:t>thể</a:t>
            </a:r>
            <a:r>
              <a:rPr lang="en-US" sz="2000" b="1" dirty="0">
                <a:solidFill>
                  <a:srgbClr val="002060"/>
                </a:solidFill>
              </a:rPr>
              <a:t> </a:t>
            </a:r>
            <a:r>
              <a:rPr lang="en-US" sz="2000" b="1" dirty="0" err="1">
                <a:solidFill>
                  <a:srgbClr val="002060"/>
                </a:solidFill>
              </a:rPr>
              <a:t>trở</a:t>
            </a:r>
            <a:r>
              <a:rPr lang="en-US" sz="2000" b="1" dirty="0">
                <a:solidFill>
                  <a:srgbClr val="002060"/>
                </a:solidFill>
              </a:rPr>
              <a:t> </a:t>
            </a:r>
            <a:r>
              <a:rPr lang="en-US" sz="2000" b="1" dirty="0" err="1">
                <a:solidFill>
                  <a:srgbClr val="002060"/>
                </a:solidFill>
              </a:rPr>
              <a:t>về</a:t>
            </a:r>
            <a:r>
              <a:rPr lang="en-US" sz="2000" b="1" dirty="0">
                <a:solidFill>
                  <a:srgbClr val="002060"/>
                </a:solidFill>
              </a:rPr>
              <a:t> </a:t>
            </a:r>
            <a:r>
              <a:rPr lang="en-US" sz="2000" b="1" dirty="0" err="1">
                <a:solidFill>
                  <a:srgbClr val="002060"/>
                </a:solidFill>
              </a:rPr>
              <a:t>tim.</a:t>
            </a:r>
            <a:endParaRPr lang="en-US" sz="2000" b="1" dirty="0">
              <a:solidFill>
                <a:srgbClr val="002060"/>
              </a:solidFill>
            </a:endParaRPr>
          </a:p>
        </p:txBody>
      </p:sp>
      <p:sp>
        <p:nvSpPr>
          <p:cNvPr id="38" name="Rectangle: Rounded Corners 37">
            <a:extLst>
              <a:ext uri="{FF2B5EF4-FFF2-40B4-BE49-F238E27FC236}">
                <a16:creationId xmlns:a16="http://schemas.microsoft.com/office/drawing/2014/main" id="{CC734652-1F0F-4152-B8E6-FA0746183AA1}"/>
              </a:ext>
            </a:extLst>
          </p:cNvPr>
          <p:cNvSpPr/>
          <p:nvPr/>
        </p:nvSpPr>
        <p:spPr>
          <a:xfrm>
            <a:off x="5159141" y="3821229"/>
            <a:ext cx="6833938" cy="79889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Cách</a:t>
            </a:r>
            <a:r>
              <a:rPr lang="en-US" sz="1600" b="1" dirty="0">
                <a:solidFill>
                  <a:srgbClr val="002060"/>
                </a:solidFill>
              </a:rPr>
              <a:t> </a:t>
            </a:r>
            <a:r>
              <a:rPr lang="en-US" sz="1600" b="1" dirty="0" err="1">
                <a:solidFill>
                  <a:srgbClr val="002060"/>
                </a:solidFill>
              </a:rPr>
              <a:t>chăm</a:t>
            </a:r>
            <a:r>
              <a:rPr lang="en-US" sz="1600" b="1" dirty="0">
                <a:solidFill>
                  <a:srgbClr val="002060"/>
                </a:solidFill>
              </a:rPr>
              <a:t> </a:t>
            </a:r>
            <a:r>
              <a:rPr lang="en-US" sz="1600" b="1" dirty="0" err="1">
                <a:solidFill>
                  <a:srgbClr val="002060"/>
                </a:solidFill>
              </a:rPr>
              <a:t>sóc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nghỉ</a:t>
            </a:r>
            <a:r>
              <a:rPr lang="en-US" sz="1600" b="1" dirty="0">
                <a:solidFill>
                  <a:srgbClr val="002060"/>
                </a:solidFill>
              </a:rPr>
              <a:t> </a:t>
            </a:r>
            <a:r>
              <a:rPr lang="en-US" sz="1600" b="1" dirty="0" err="1">
                <a:solidFill>
                  <a:srgbClr val="002060"/>
                </a:solidFill>
              </a:rPr>
              <a:t>ngơi</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lý</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thức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đồ</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có</a:t>
            </a:r>
            <a:r>
              <a:rPr lang="en-US" sz="1600" b="1" dirty="0">
                <a:solidFill>
                  <a:srgbClr val="002060"/>
                </a:solidFill>
              </a:rPr>
              <a:t> </a:t>
            </a:r>
            <a:r>
              <a:rPr lang="en-US" sz="1600" b="1" dirty="0" err="1">
                <a:solidFill>
                  <a:srgbClr val="002060"/>
                </a:solidFill>
              </a:rPr>
              <a:t>lợi</a:t>
            </a:r>
            <a:r>
              <a:rPr lang="en-US" sz="1600" b="1" dirty="0">
                <a:solidFill>
                  <a:srgbClr val="002060"/>
                </a:solidFill>
              </a:rPr>
              <a:t>; </a:t>
            </a:r>
            <a:r>
              <a:rPr lang="en-US" sz="1600" b="1" dirty="0" err="1">
                <a:solidFill>
                  <a:srgbClr val="002060"/>
                </a:solidFill>
              </a:rPr>
              <a:t>học</a:t>
            </a:r>
            <a:r>
              <a:rPr lang="en-US" sz="1600" b="1" dirty="0">
                <a:solidFill>
                  <a:srgbClr val="002060"/>
                </a:solidFill>
              </a:rPr>
              <a:t> </a:t>
            </a:r>
            <a:r>
              <a:rPr lang="en-US" sz="1600" b="1" dirty="0" err="1">
                <a:solidFill>
                  <a:srgbClr val="002060"/>
                </a:solidFill>
              </a:rPr>
              <a:t>tập</a:t>
            </a:r>
            <a:r>
              <a:rPr lang="en-US" sz="1600" b="1" dirty="0">
                <a:solidFill>
                  <a:srgbClr val="002060"/>
                </a:solidFill>
              </a:rPr>
              <a:t>, </a:t>
            </a:r>
            <a:r>
              <a:rPr lang="en-US" sz="1600" b="1" dirty="0" err="1">
                <a:solidFill>
                  <a:srgbClr val="002060"/>
                </a:solidFill>
              </a:rPr>
              <a:t>vận</a:t>
            </a:r>
            <a:r>
              <a:rPr lang="en-US" sz="1600" b="1" dirty="0">
                <a:solidFill>
                  <a:srgbClr val="002060"/>
                </a:solidFill>
              </a:rPr>
              <a:t> </a:t>
            </a:r>
            <a:r>
              <a:rPr lang="en-US" sz="1600" b="1" dirty="0" err="1">
                <a:solidFill>
                  <a:srgbClr val="002060"/>
                </a:solidFill>
              </a:rPr>
              <a:t>động</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vui</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vừa</a:t>
            </a:r>
            <a:r>
              <a:rPr lang="en-US" sz="1600" b="1" dirty="0">
                <a:solidFill>
                  <a:srgbClr val="002060"/>
                </a:solidFill>
              </a:rPr>
              <a:t> </a:t>
            </a:r>
            <a:r>
              <a:rPr lang="en-US" sz="1600" b="1" dirty="0" err="1">
                <a:solidFill>
                  <a:srgbClr val="002060"/>
                </a:solidFill>
              </a:rPr>
              <a:t>sức</a:t>
            </a:r>
            <a:r>
              <a:rPr lang="en-US" sz="1600" b="1" dirty="0">
                <a:solidFill>
                  <a:srgbClr val="002060"/>
                </a:solidFill>
              </a:rPr>
              <a:t>; </a:t>
            </a:r>
            <a:r>
              <a:rPr lang="en-US" sz="1600" b="1" dirty="0" err="1">
                <a:solidFill>
                  <a:srgbClr val="002060"/>
                </a:solidFill>
              </a:rPr>
              <a:t>không</a:t>
            </a:r>
            <a:r>
              <a:rPr lang="en-US" sz="1600" b="1" dirty="0">
                <a:solidFill>
                  <a:srgbClr val="002060"/>
                </a:solidFill>
              </a:rPr>
              <a:t> </a:t>
            </a:r>
            <a:r>
              <a:rPr lang="en-US" sz="1600" b="1" dirty="0" err="1">
                <a:solidFill>
                  <a:srgbClr val="002060"/>
                </a:solidFill>
              </a:rPr>
              <a:t>tiếp</a:t>
            </a:r>
            <a:r>
              <a:rPr lang="en-US" sz="1600" b="1" dirty="0">
                <a:solidFill>
                  <a:srgbClr val="002060"/>
                </a:solidFill>
              </a:rPr>
              <a:t> </a:t>
            </a:r>
            <a:r>
              <a:rPr lang="en-US" sz="1600" b="1" dirty="0" err="1">
                <a:solidFill>
                  <a:srgbClr val="002060"/>
                </a:solidFill>
              </a:rPr>
              <a:t>xúc</a:t>
            </a:r>
            <a:r>
              <a:rPr lang="en-US" sz="1600" b="1" dirty="0">
                <a:solidFill>
                  <a:srgbClr val="002060"/>
                </a:solidFill>
              </a:rPr>
              <a:t> </a:t>
            </a:r>
            <a:r>
              <a:rPr lang="en-US" sz="1600" b="1" dirty="0" err="1">
                <a:solidFill>
                  <a:srgbClr val="002060"/>
                </a:solidFill>
              </a:rPr>
              <a:t>gần</a:t>
            </a:r>
            <a:r>
              <a:rPr lang="en-US" sz="1600" b="1" dirty="0">
                <a:solidFill>
                  <a:srgbClr val="002060"/>
                </a:solidFill>
              </a:rPr>
              <a:t> </a:t>
            </a:r>
            <a:r>
              <a:rPr lang="en-US" sz="1600" b="1" dirty="0" err="1">
                <a:solidFill>
                  <a:srgbClr val="002060"/>
                </a:solidFill>
              </a:rPr>
              <a:t>hoặc</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như</a:t>
            </a:r>
            <a:r>
              <a:rPr lang="en-US" sz="1600" b="1" dirty="0">
                <a:solidFill>
                  <a:srgbClr val="002060"/>
                </a:solidFill>
              </a:rPr>
              <a:t> </a:t>
            </a:r>
            <a:r>
              <a:rPr lang="en-US" sz="1600" b="1" dirty="0" err="1">
                <a:solidFill>
                  <a:srgbClr val="002060"/>
                </a:solidFill>
              </a:rPr>
              <a:t>rượu</a:t>
            </a:r>
            <a:r>
              <a:rPr lang="en-US" sz="1600" b="1" dirty="0">
                <a:solidFill>
                  <a:srgbClr val="002060"/>
                </a:solidFill>
              </a:rPr>
              <a:t>, </a:t>
            </a:r>
            <a:r>
              <a:rPr lang="en-US" sz="1600" b="1" dirty="0" err="1">
                <a:solidFill>
                  <a:srgbClr val="002060"/>
                </a:solidFill>
              </a:rPr>
              <a:t>bia</a:t>
            </a:r>
            <a:r>
              <a:rPr lang="en-US" sz="1600" b="1" dirty="0">
                <a:solidFill>
                  <a:srgbClr val="002060"/>
                </a:solidFill>
              </a:rPr>
              <a:t>, </a:t>
            </a:r>
            <a:r>
              <a:rPr lang="en-US" sz="1600" b="1" dirty="0" err="1">
                <a:solidFill>
                  <a:srgbClr val="002060"/>
                </a:solidFill>
              </a:rPr>
              <a:t>thuốc</a:t>
            </a:r>
            <a:r>
              <a:rPr lang="en-US" sz="1600" b="1" dirty="0">
                <a:solidFill>
                  <a:srgbClr val="002060"/>
                </a:solidFill>
              </a:rPr>
              <a:t> </a:t>
            </a:r>
            <a:r>
              <a:rPr lang="en-US" sz="1600" b="1" dirty="0" err="1">
                <a:solidFill>
                  <a:srgbClr val="002060"/>
                </a:solidFill>
              </a:rPr>
              <a:t>lá</a:t>
            </a:r>
            <a:r>
              <a:rPr lang="en-US" sz="1600" b="1" dirty="0">
                <a:solidFill>
                  <a:srgbClr val="002060"/>
                </a:solidFill>
              </a:rPr>
              <a:t>…</a:t>
            </a:r>
          </a:p>
        </p:txBody>
      </p:sp>
      <p:sp>
        <p:nvSpPr>
          <p:cNvPr id="39" name="Left Bracket 38">
            <a:extLst>
              <a:ext uri="{FF2B5EF4-FFF2-40B4-BE49-F238E27FC236}">
                <a16:creationId xmlns:a16="http://schemas.microsoft.com/office/drawing/2014/main" id="{8576F430-626F-459C-A361-97601301C0A9}"/>
              </a:ext>
            </a:extLst>
          </p:cNvPr>
          <p:cNvSpPr/>
          <p:nvPr/>
        </p:nvSpPr>
        <p:spPr>
          <a:xfrm>
            <a:off x="4793382" y="5034014"/>
            <a:ext cx="481263" cy="1713296"/>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9BFAB2CD-2F51-4E9F-B4E3-6695958EA481}"/>
              </a:ext>
            </a:extLst>
          </p:cNvPr>
          <p:cNvCxnSpPr>
            <a:cxnSpLocks/>
          </p:cNvCxnSpPr>
          <p:nvPr/>
        </p:nvCxnSpPr>
        <p:spPr>
          <a:xfrm>
            <a:off x="4494999" y="5837724"/>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081D6291-2EF9-49C0-98BC-072FA83CC638}"/>
              </a:ext>
            </a:extLst>
          </p:cNvPr>
          <p:cNvSpPr/>
          <p:nvPr/>
        </p:nvSpPr>
        <p:spPr>
          <a:xfrm>
            <a:off x="5274645" y="4764505"/>
            <a:ext cx="6660680" cy="490889"/>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não</a:t>
            </a:r>
            <a:r>
              <a:rPr lang="en-US" sz="2000" b="1" dirty="0">
                <a:solidFill>
                  <a:srgbClr val="002060"/>
                </a:solidFill>
              </a:rPr>
              <a:t>, </a:t>
            </a:r>
            <a:r>
              <a:rPr lang="en-US" sz="2000" b="1" dirty="0" err="1">
                <a:solidFill>
                  <a:srgbClr val="002060"/>
                </a:solidFill>
              </a:rPr>
              <a:t>tủy</a:t>
            </a:r>
            <a:r>
              <a:rPr lang="en-US" sz="2000" b="1" dirty="0">
                <a:solidFill>
                  <a:srgbClr val="002060"/>
                </a:solidFill>
              </a:rPr>
              <a:t> </a:t>
            </a:r>
            <a:r>
              <a:rPr lang="en-US" sz="2000" b="1" dirty="0" err="1">
                <a:solidFill>
                  <a:srgbClr val="002060"/>
                </a:solidFill>
              </a:rPr>
              <a:t>sống</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dây</a:t>
            </a:r>
            <a:r>
              <a:rPr lang="en-US" sz="2000" b="1" dirty="0">
                <a:solidFill>
                  <a:srgbClr val="002060"/>
                </a:solidFill>
              </a:rPr>
              <a:t> </a:t>
            </a:r>
            <a:r>
              <a:rPr lang="en-US" sz="2000" b="1" dirty="0" err="1">
                <a:solidFill>
                  <a:srgbClr val="002060"/>
                </a:solidFill>
              </a:rPr>
              <a:t>thần</a:t>
            </a:r>
            <a:r>
              <a:rPr lang="en-US" sz="2000" b="1" dirty="0">
                <a:solidFill>
                  <a:srgbClr val="002060"/>
                </a:solidFill>
              </a:rPr>
              <a:t> </a:t>
            </a:r>
            <a:r>
              <a:rPr lang="en-US" sz="2000" b="1" dirty="0" err="1">
                <a:solidFill>
                  <a:srgbClr val="002060"/>
                </a:solidFill>
              </a:rPr>
              <a:t>kinh</a:t>
            </a:r>
            <a:endParaRPr lang="en-US" sz="2000" b="1" dirty="0">
              <a:solidFill>
                <a:srgbClr val="002060"/>
              </a:solidFill>
            </a:endParaRPr>
          </a:p>
        </p:txBody>
      </p:sp>
      <p:sp>
        <p:nvSpPr>
          <p:cNvPr id="42" name="Rectangle: Rounded Corners 41">
            <a:extLst>
              <a:ext uri="{FF2B5EF4-FFF2-40B4-BE49-F238E27FC236}">
                <a16:creationId xmlns:a16="http://schemas.microsoft.com/office/drawing/2014/main" id="{BA1AD2A0-053D-4F39-8057-55F2160B796F}"/>
              </a:ext>
            </a:extLst>
          </p:cNvPr>
          <p:cNvSpPr/>
          <p:nvPr/>
        </p:nvSpPr>
        <p:spPr>
          <a:xfrm>
            <a:off x="5216893" y="5322770"/>
            <a:ext cx="6747308" cy="712270"/>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Chức</a:t>
            </a:r>
            <a:r>
              <a:rPr lang="en-US" sz="1600" b="1" dirty="0">
                <a:solidFill>
                  <a:srgbClr val="002060"/>
                </a:solidFill>
              </a:rPr>
              <a:t> </a:t>
            </a:r>
            <a:r>
              <a:rPr lang="en-US" sz="1600" b="1" dirty="0" err="1">
                <a:solidFill>
                  <a:srgbClr val="002060"/>
                </a:solidFill>
              </a:rPr>
              <a:t>năng</a:t>
            </a:r>
            <a:r>
              <a:rPr lang="en-US" sz="1600" b="1" dirty="0">
                <a:solidFill>
                  <a:srgbClr val="002060"/>
                </a:solidFill>
              </a:rPr>
              <a:t>: </a:t>
            </a:r>
            <a:r>
              <a:rPr lang="en-US" sz="1600" b="1" dirty="0" err="1">
                <a:solidFill>
                  <a:srgbClr val="002060"/>
                </a:solidFill>
              </a:rPr>
              <a:t>Tiếp</a:t>
            </a:r>
            <a:r>
              <a:rPr lang="en-US" sz="1600" b="1" dirty="0">
                <a:solidFill>
                  <a:srgbClr val="002060"/>
                </a:solidFill>
              </a:rPr>
              <a:t> </a:t>
            </a:r>
            <a:r>
              <a:rPr lang="en-US" sz="1600" b="1" dirty="0" err="1">
                <a:solidFill>
                  <a:srgbClr val="002060"/>
                </a:solidFill>
              </a:rPr>
              <a:t>nhận</a:t>
            </a:r>
            <a:r>
              <a:rPr lang="en-US" sz="1600" b="1" dirty="0">
                <a:solidFill>
                  <a:srgbClr val="002060"/>
                </a:solidFill>
              </a:rPr>
              <a:t>, </a:t>
            </a:r>
            <a:r>
              <a:rPr lang="en-US" sz="1600" b="1" dirty="0" err="1">
                <a:solidFill>
                  <a:srgbClr val="002060"/>
                </a:solidFill>
              </a:rPr>
              <a:t>trả</a:t>
            </a:r>
            <a:r>
              <a:rPr lang="en-US" sz="1600" b="1" dirty="0">
                <a:solidFill>
                  <a:srgbClr val="002060"/>
                </a:solidFill>
              </a:rPr>
              <a:t> </a:t>
            </a:r>
            <a:r>
              <a:rPr lang="en-US" sz="1600" b="1" dirty="0" err="1">
                <a:solidFill>
                  <a:srgbClr val="002060"/>
                </a:solidFill>
              </a:rPr>
              <a:t>lời</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từ</a:t>
            </a:r>
            <a:r>
              <a:rPr lang="en-US" sz="1600" b="1" dirty="0">
                <a:solidFill>
                  <a:srgbClr val="002060"/>
                </a:solidFill>
              </a:rPr>
              <a:t> </a:t>
            </a:r>
            <a:r>
              <a:rPr lang="en-US" sz="1600" b="1" dirty="0" err="1">
                <a:solidFill>
                  <a:srgbClr val="002060"/>
                </a:solidFill>
              </a:rPr>
              <a:t>bên</a:t>
            </a:r>
            <a:r>
              <a:rPr lang="en-US" sz="1600" b="1" dirty="0">
                <a:solidFill>
                  <a:srgbClr val="002060"/>
                </a:solidFill>
              </a:rPr>
              <a:t> </a:t>
            </a:r>
            <a:r>
              <a:rPr lang="en-US" sz="1600" b="1" dirty="0" err="1">
                <a:solidFill>
                  <a:srgbClr val="002060"/>
                </a:solidFill>
              </a:rPr>
              <a:t>trong</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bên</a:t>
            </a:r>
            <a:r>
              <a:rPr lang="en-US" sz="1600" b="1" dirty="0">
                <a:solidFill>
                  <a:srgbClr val="002060"/>
                </a:solidFill>
              </a:rPr>
              <a:t> </a:t>
            </a:r>
            <a:r>
              <a:rPr lang="en-US" sz="1600" b="1" dirty="0" err="1">
                <a:solidFill>
                  <a:srgbClr val="002060"/>
                </a:solidFill>
              </a:rPr>
              <a:t>ngoài</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thể</a:t>
            </a:r>
            <a:r>
              <a:rPr lang="en-US" sz="1600" b="1" dirty="0">
                <a:solidFill>
                  <a:srgbClr val="002060"/>
                </a:solidFill>
              </a:rPr>
              <a:t>; </a:t>
            </a:r>
            <a:r>
              <a:rPr lang="en-US" sz="1600" b="1" dirty="0" err="1">
                <a:solidFill>
                  <a:srgbClr val="002060"/>
                </a:solidFill>
              </a:rPr>
              <a:t>điều</a:t>
            </a:r>
            <a:r>
              <a:rPr lang="en-US" sz="1600" b="1" dirty="0">
                <a:solidFill>
                  <a:srgbClr val="002060"/>
                </a:solidFill>
              </a:rPr>
              <a:t> </a:t>
            </a:r>
            <a:r>
              <a:rPr lang="en-US" sz="1600" b="1" dirty="0" err="1">
                <a:solidFill>
                  <a:srgbClr val="002060"/>
                </a:solidFill>
              </a:rPr>
              <a:t>khiển</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phối</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quan</a:t>
            </a:r>
            <a:r>
              <a:rPr lang="en-US" sz="1600" b="1" dirty="0">
                <a:solidFill>
                  <a:srgbClr val="002060"/>
                </a:solidFill>
              </a:rPr>
              <a:t> </a:t>
            </a:r>
            <a:r>
              <a:rPr lang="en-US" sz="1600" b="1" dirty="0" err="1">
                <a:solidFill>
                  <a:srgbClr val="002060"/>
                </a:solidFill>
              </a:rPr>
              <a:t>để</a:t>
            </a:r>
            <a:r>
              <a:rPr lang="en-US" sz="1600" b="1" dirty="0">
                <a:solidFill>
                  <a:srgbClr val="002060"/>
                </a:solidFill>
              </a:rPr>
              <a:t> </a:t>
            </a:r>
            <a:r>
              <a:rPr lang="en-US" sz="1600" b="1" dirty="0" err="1">
                <a:solidFill>
                  <a:srgbClr val="002060"/>
                </a:solidFill>
              </a:rPr>
              <a:t>thực</a:t>
            </a:r>
            <a:r>
              <a:rPr lang="en-US" sz="1600" b="1" dirty="0">
                <a:solidFill>
                  <a:srgbClr val="002060"/>
                </a:solidFill>
              </a:rPr>
              <a:t> </a:t>
            </a:r>
            <a:r>
              <a:rPr lang="en-US" sz="1600" b="1" dirty="0" err="1">
                <a:solidFill>
                  <a:srgbClr val="002060"/>
                </a:solidFill>
              </a:rPr>
              <a:t>hiện</a:t>
            </a:r>
            <a:r>
              <a:rPr lang="en-US" sz="1600" b="1" dirty="0">
                <a:solidFill>
                  <a:srgbClr val="002060"/>
                </a:solidFill>
              </a:rPr>
              <a:t> </a:t>
            </a:r>
            <a:r>
              <a:rPr lang="en-US" sz="1600" b="1" dirty="0" err="1">
                <a:solidFill>
                  <a:srgbClr val="002060"/>
                </a:solidFill>
              </a:rPr>
              <a:t>mọi</a:t>
            </a:r>
            <a:r>
              <a:rPr lang="en-US" sz="1600" b="1" dirty="0">
                <a:solidFill>
                  <a:srgbClr val="002060"/>
                </a:solidFill>
              </a:rPr>
              <a:t> </a:t>
            </a:r>
            <a:r>
              <a:rPr lang="en-US" sz="1600" b="1" dirty="0" err="1">
                <a:solidFill>
                  <a:srgbClr val="002060"/>
                </a:solidFill>
              </a:rPr>
              <a:t>hoạt</a:t>
            </a:r>
            <a:r>
              <a:rPr lang="en-US" sz="1600" b="1" dirty="0">
                <a:solidFill>
                  <a:srgbClr val="002060"/>
                </a:solidFill>
              </a:rPr>
              <a:t> </a:t>
            </a:r>
            <a:r>
              <a:rPr lang="en-US" sz="1600" b="1" dirty="0" err="1">
                <a:solidFill>
                  <a:srgbClr val="002060"/>
                </a:solidFill>
              </a:rPr>
              <a:t>động</a:t>
            </a:r>
            <a:r>
              <a:rPr lang="en-US" sz="1600" b="1" dirty="0">
                <a:solidFill>
                  <a:srgbClr val="002060"/>
                </a:solidFill>
              </a:rPr>
              <a:t> </a:t>
            </a:r>
            <a:r>
              <a:rPr lang="en-US" sz="1600" b="1" dirty="0" err="1">
                <a:solidFill>
                  <a:srgbClr val="002060"/>
                </a:solidFill>
              </a:rPr>
              <a:t>của</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thể</a:t>
            </a:r>
            <a:r>
              <a:rPr lang="en-US" sz="1600" b="1" dirty="0">
                <a:solidFill>
                  <a:srgbClr val="002060"/>
                </a:solidFill>
              </a:rPr>
              <a:t>.</a:t>
            </a:r>
          </a:p>
        </p:txBody>
      </p:sp>
      <p:sp>
        <p:nvSpPr>
          <p:cNvPr id="43" name="Rectangle: Rounded Corners 42">
            <a:extLst>
              <a:ext uri="{FF2B5EF4-FFF2-40B4-BE49-F238E27FC236}">
                <a16:creationId xmlns:a16="http://schemas.microsoft.com/office/drawing/2014/main" id="{EC0680D6-0D7B-4500-A480-A7D245184DB6}"/>
              </a:ext>
            </a:extLst>
          </p:cNvPr>
          <p:cNvSpPr/>
          <p:nvPr/>
        </p:nvSpPr>
        <p:spPr>
          <a:xfrm>
            <a:off x="5255394" y="6145730"/>
            <a:ext cx="6747308" cy="712270"/>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Cách</a:t>
            </a:r>
            <a:r>
              <a:rPr lang="en-US" sz="1600" b="1" dirty="0">
                <a:solidFill>
                  <a:srgbClr val="002060"/>
                </a:solidFill>
              </a:rPr>
              <a:t> </a:t>
            </a:r>
            <a:r>
              <a:rPr lang="en-US" sz="1600" b="1" dirty="0" err="1">
                <a:solidFill>
                  <a:srgbClr val="002060"/>
                </a:solidFill>
              </a:rPr>
              <a:t>chăm</a:t>
            </a:r>
            <a:r>
              <a:rPr lang="en-US" sz="1600" b="1" dirty="0">
                <a:solidFill>
                  <a:srgbClr val="002060"/>
                </a:solidFill>
              </a:rPr>
              <a:t> </a:t>
            </a:r>
            <a:r>
              <a:rPr lang="en-US" sz="1600" b="1" dirty="0" err="1">
                <a:solidFill>
                  <a:srgbClr val="002060"/>
                </a:solidFill>
              </a:rPr>
              <a:t>sóc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đủ</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ngủ</a:t>
            </a:r>
            <a:r>
              <a:rPr lang="en-US" sz="1600" b="1" dirty="0">
                <a:solidFill>
                  <a:srgbClr val="002060"/>
                </a:solidFill>
              </a:rPr>
              <a:t> </a:t>
            </a:r>
            <a:r>
              <a:rPr lang="en-US" sz="1600" b="1" dirty="0" err="1">
                <a:solidFill>
                  <a:srgbClr val="002060"/>
                </a:solidFill>
              </a:rPr>
              <a:t>đủ</a:t>
            </a:r>
            <a:r>
              <a:rPr lang="en-US" sz="1600" b="1" dirty="0">
                <a:solidFill>
                  <a:srgbClr val="002060"/>
                </a:solidFill>
              </a:rPr>
              <a:t> </a:t>
            </a:r>
            <a:r>
              <a:rPr lang="en-US" sz="1600" b="1" dirty="0" err="1">
                <a:solidFill>
                  <a:srgbClr val="002060"/>
                </a:solidFill>
              </a:rPr>
              <a:t>giấc</a:t>
            </a:r>
            <a:r>
              <a:rPr lang="en-US" sz="1600" b="1" dirty="0">
                <a:solidFill>
                  <a:srgbClr val="002060"/>
                </a:solidFill>
              </a:rPr>
              <a:t>, </a:t>
            </a:r>
            <a:r>
              <a:rPr lang="en-US" sz="1600" b="1" dirty="0" err="1">
                <a:solidFill>
                  <a:srgbClr val="002060"/>
                </a:solidFill>
              </a:rPr>
              <a:t>nghỉ</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vui</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điều</a:t>
            </a:r>
            <a:r>
              <a:rPr lang="en-US" sz="1600" b="1" dirty="0">
                <a:solidFill>
                  <a:srgbClr val="002060"/>
                </a:solidFill>
              </a:rPr>
              <a:t> </a:t>
            </a:r>
            <a:r>
              <a:rPr lang="en-US" sz="1600" b="1" dirty="0" err="1">
                <a:solidFill>
                  <a:srgbClr val="002060"/>
                </a:solidFill>
              </a:rPr>
              <a:t>độ</a:t>
            </a:r>
            <a:r>
              <a:rPr lang="en-US" sz="1600" b="1" dirty="0">
                <a:solidFill>
                  <a:srgbClr val="002060"/>
                </a:solidFill>
              </a:rPr>
              <a:t>; </a:t>
            </a:r>
            <a:r>
              <a:rPr lang="en-US" sz="1600" b="1" dirty="0" err="1">
                <a:solidFill>
                  <a:srgbClr val="002060"/>
                </a:solidFill>
              </a:rPr>
              <a:t>không</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như</a:t>
            </a:r>
            <a:r>
              <a:rPr lang="en-US" sz="1600" b="1" dirty="0">
                <a:solidFill>
                  <a:srgbClr val="002060"/>
                </a:solidFill>
              </a:rPr>
              <a:t>: </a:t>
            </a:r>
            <a:r>
              <a:rPr lang="en-US" sz="1600" b="1" dirty="0" err="1">
                <a:solidFill>
                  <a:srgbClr val="002060"/>
                </a:solidFill>
              </a:rPr>
              <a:t>rượu</a:t>
            </a:r>
            <a:r>
              <a:rPr lang="en-US" sz="1600" b="1" dirty="0">
                <a:solidFill>
                  <a:srgbClr val="002060"/>
                </a:solidFill>
              </a:rPr>
              <a:t>, </a:t>
            </a:r>
            <a:r>
              <a:rPr lang="en-US" sz="1600" b="1" dirty="0" err="1">
                <a:solidFill>
                  <a:srgbClr val="002060"/>
                </a:solidFill>
              </a:rPr>
              <a:t>bia</a:t>
            </a:r>
            <a:r>
              <a:rPr lang="en-US" sz="1600" b="1" dirty="0">
                <a:solidFill>
                  <a:srgbClr val="002060"/>
                </a:solidFill>
              </a:rPr>
              <a:t>, </a:t>
            </a:r>
            <a:r>
              <a:rPr lang="en-US" sz="1600" b="1" dirty="0" err="1">
                <a:solidFill>
                  <a:srgbClr val="002060"/>
                </a:solidFill>
              </a:rPr>
              <a:t>thuốc</a:t>
            </a:r>
            <a:r>
              <a:rPr lang="en-US" sz="1600" b="1" dirty="0">
                <a:solidFill>
                  <a:srgbClr val="002060"/>
                </a:solidFill>
              </a:rPr>
              <a:t> </a:t>
            </a:r>
            <a:r>
              <a:rPr lang="en-US" sz="1600" b="1" dirty="0" err="1">
                <a:solidFill>
                  <a:srgbClr val="002060"/>
                </a:solidFill>
              </a:rPr>
              <a:t>lá</a:t>
            </a:r>
            <a:r>
              <a:rPr lang="en-US" sz="1600" b="1" dirty="0">
                <a:solidFill>
                  <a:srgbClr val="002060"/>
                </a:solidFill>
              </a:rPr>
              <a:t>; </a:t>
            </a:r>
            <a:r>
              <a:rPr lang="en-US" sz="1600" b="1" dirty="0" err="1">
                <a:solidFill>
                  <a:srgbClr val="002060"/>
                </a:solidFill>
              </a:rPr>
              <a:t>giữ</a:t>
            </a:r>
            <a:r>
              <a:rPr lang="en-US" sz="1600" b="1" dirty="0">
                <a:solidFill>
                  <a:srgbClr val="002060"/>
                </a:solidFill>
              </a:rPr>
              <a:t> </a:t>
            </a:r>
            <a:r>
              <a:rPr lang="en-US" sz="1600" b="1" dirty="0" err="1">
                <a:solidFill>
                  <a:srgbClr val="002060"/>
                </a:solidFill>
              </a:rPr>
              <a:t>gìn</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bảo</a:t>
            </a:r>
            <a:r>
              <a:rPr lang="en-US" sz="1600" b="1" dirty="0">
                <a:solidFill>
                  <a:srgbClr val="002060"/>
                </a:solidFill>
              </a:rPr>
              <a:t> </a:t>
            </a:r>
            <a:r>
              <a:rPr lang="en-US" sz="1600" b="1" dirty="0" err="1">
                <a:solidFill>
                  <a:srgbClr val="002060"/>
                </a:solidFill>
              </a:rPr>
              <a:t>vệ</a:t>
            </a:r>
            <a:r>
              <a:rPr lang="en-US" sz="1600" b="1" dirty="0">
                <a:solidFill>
                  <a:srgbClr val="002060"/>
                </a:solidFill>
              </a:rPr>
              <a:t> </a:t>
            </a:r>
            <a:r>
              <a:rPr lang="en-US" sz="1600" b="1" dirty="0" err="1">
                <a:solidFill>
                  <a:srgbClr val="002060"/>
                </a:solidFill>
              </a:rPr>
              <a:t>não</a:t>
            </a:r>
            <a:r>
              <a:rPr lang="en-US" sz="1600" b="1" dirty="0">
                <a:solidFill>
                  <a:srgbClr val="002060"/>
                </a:solidFill>
              </a:rPr>
              <a:t> </a:t>
            </a:r>
            <a:r>
              <a:rPr lang="en-US" sz="1600" b="1" dirty="0" err="1">
                <a:solidFill>
                  <a:srgbClr val="002060"/>
                </a:solidFill>
              </a:rPr>
              <a:t>bộ</a:t>
            </a:r>
            <a:r>
              <a:rPr lang="en-US" sz="1600" b="1" dirty="0">
                <a:solidFill>
                  <a:srgbClr val="002060"/>
                </a:solidFill>
              </a:rPr>
              <a:t>.</a:t>
            </a:r>
          </a:p>
        </p:txBody>
      </p:sp>
    </p:spTree>
    <p:extLst>
      <p:ext uri="{BB962C8B-B14F-4D97-AF65-F5344CB8AC3E}">
        <p14:creationId xmlns:p14="http://schemas.microsoft.com/office/powerpoint/2010/main" val="33615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par>
                                <p:cTn id="59" presetID="22" presetClass="entr" presetSubtype="4"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down)">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down)">
                                      <p:cBhvr>
                                        <p:cTn id="81" dur="500"/>
                                        <p:tgtEl>
                                          <p:spTgt spid="39"/>
                                        </p:tgtEl>
                                      </p:cBhvr>
                                    </p:animEffect>
                                  </p:childTnLst>
                                </p:cTn>
                              </p:par>
                              <p:par>
                                <p:cTn id="82" presetID="22" presetClass="entr" presetSubtype="4" fill="hold" nodeType="with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wipe(down)">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down)">
                                      <p:cBhvr>
                                        <p:cTn id="89" dur="500"/>
                                        <p:tgtEl>
                                          <p:spTgt spid="4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down)">
                                      <p:cBhvr>
                                        <p:cTn id="94" dur="500"/>
                                        <p:tgtEl>
                                          <p:spTgt spid="4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1" grpId="0" animBg="1"/>
      <p:bldP spid="26" grpId="0" animBg="1"/>
      <p:bldP spid="27" grpId="0" animBg="1"/>
      <p:bldP spid="31" grpId="0" animBg="1"/>
      <p:bldP spid="32" grpId="0" animBg="1"/>
      <p:bldP spid="33" grpId="0" animBg="1"/>
      <p:bldP spid="34" grpId="0" animBg="1"/>
      <p:bldP spid="36" grpId="0" animBg="1"/>
      <p:bldP spid="37" grpId="0" animBg="1"/>
      <p:bldP spid="38" grpId="0" animBg="1"/>
      <p:bldP spid="39"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75297" y="279366"/>
            <a:ext cx="11440778" cy="954107"/>
            <a:chOff x="458343" y="239686"/>
            <a:chExt cx="4723819" cy="2092782"/>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1953358"/>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3200" b="1" kern="0" dirty="0">
                <a:solidFill>
                  <a:srgbClr val="D17D92">
                    <a:lumMod val="50000"/>
                  </a:srgbClr>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58343" y="239686"/>
              <a:ext cx="4628439" cy="2092782"/>
            </a:xfrm>
            <a:prstGeom prst="rect">
              <a:avLst/>
            </a:prstGeom>
            <a:noFill/>
          </p:spPr>
          <p:txBody>
            <a:bodyPr wrap="square">
              <a:spAutoFit/>
            </a:bodyPr>
            <a:lstStyle/>
            <a:p>
              <a:pPr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2</a:t>
              </a:r>
              <a:r>
                <a:rPr lang="en-US" sz="2800" b="1" dirty="0">
                  <a:solidFill>
                    <a:srgbClr val="FF0000"/>
                  </a:solidFill>
                  <a:latin typeface="Calibri" panose="020F0502020204030204" pitchFamily="34" charset="0"/>
                  <a:cs typeface="Calibri" panose="020F0502020204030204" pitchFamily="34" charset="0"/>
                </a:rPr>
                <a:t>.</a:t>
              </a:r>
              <a:r>
                <a:rPr lang="vi-VN" sz="2800" b="1" dirty="0">
                  <a:solidFill>
                    <a:srgbClr val="FF0000"/>
                  </a:solidFill>
                  <a:latin typeface="Calibri" panose="020F0502020204030204" pitchFamily="34" charset="0"/>
                  <a:cs typeface="Calibri" panose="020F0502020204030204" pitchFamily="34" charset="0"/>
                </a:rPr>
                <a:t> Lựa chọn, sắp xếp những thức ăn, đồ uống ở bảng dưới đây vào hai nhóm có lợi và không có lợi cho cơ thể. Vì sao em lại sắp xếp như vậy?</a:t>
              </a:r>
              <a:endParaRPr lang="en-US" sz="2800" b="1" kern="0" dirty="0">
                <a:solidFill>
                  <a:srgbClr val="FF0000"/>
                </a:solidFill>
                <a:latin typeface="Calibri" panose="020F0502020204030204" pitchFamily="34" charset="0"/>
                <a:cs typeface="Calibri" panose="020F0502020204030204" pitchFamily="34" charset="0"/>
                <a:sym typeface="Vibur"/>
              </a:endParaRPr>
            </a:p>
          </p:txBody>
        </p:sp>
      </p:grpSp>
      <p:pic>
        <p:nvPicPr>
          <p:cNvPr id="3" name="Picture 2">
            <a:extLst>
              <a:ext uri="{FF2B5EF4-FFF2-40B4-BE49-F238E27FC236}">
                <a16:creationId xmlns:a16="http://schemas.microsoft.com/office/drawing/2014/main" id="{CD27EFEB-58A7-406E-944B-03F1AA949484}"/>
              </a:ext>
            </a:extLst>
          </p:cNvPr>
          <p:cNvPicPr>
            <a:picLocks noChangeAspect="1"/>
          </p:cNvPicPr>
          <p:nvPr/>
        </p:nvPicPr>
        <p:blipFill>
          <a:blip r:embed="rId3"/>
          <a:stretch>
            <a:fillRect/>
          </a:stretch>
        </p:blipFill>
        <p:spPr>
          <a:xfrm>
            <a:off x="1914625" y="1928711"/>
            <a:ext cx="8729852" cy="3971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018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图片 6" descr="图片包含 室内, 物体&#10;&#10;描述已自动生成">
            <a:extLst>
              <a:ext uri="{FF2B5EF4-FFF2-40B4-BE49-F238E27FC236}">
                <a16:creationId xmlns:a16="http://schemas.microsoft.com/office/drawing/2014/main" id="{9260E864-79A5-371E-21FE-7BB333DEA8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445" y="-90628"/>
            <a:ext cx="10821316" cy="6787581"/>
          </a:xfrm>
          <a:prstGeom prst="rect">
            <a:avLst/>
          </a:prstGeom>
        </p:spPr>
      </p:pic>
      <p:sp>
        <p:nvSpPr>
          <p:cNvPr id="3" name="矩形 1">
            <a:extLst>
              <a:ext uri="{FF2B5EF4-FFF2-40B4-BE49-F238E27FC236}">
                <a16:creationId xmlns:a16="http://schemas.microsoft.com/office/drawing/2014/main" id="{A1DC9031-F45F-D902-8AAF-2D7C01189391}"/>
              </a:ext>
            </a:extLst>
          </p:cNvPr>
          <p:cNvSpPr/>
          <p:nvPr/>
        </p:nvSpPr>
        <p:spPr>
          <a:xfrm>
            <a:off x="2704699" y="1538684"/>
            <a:ext cx="6962908" cy="1446550"/>
          </a:xfrm>
          <a:prstGeom prst="rect">
            <a:avLst/>
          </a:prstGeom>
        </p:spPr>
        <p:txBody>
          <a:bodyPr wrap="square">
            <a:spAutoFit/>
          </a:bodyPr>
          <a:lstStyle/>
          <a:p>
            <a:pPr algn="ctr" defTabSz="1219170">
              <a:buClr>
                <a:srgbClr val="000000"/>
              </a:buClr>
            </a:pP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Lựa</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chọn</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các</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thẻ</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chữ</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và</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sắp</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xếp</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vào</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nhóm</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thích</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hợp</a:t>
            </a:r>
            <a:endParaRPr lang="zh-CN" altLang="en-US"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endParaRPr>
          </a:p>
        </p:txBody>
      </p:sp>
      <p:grpSp>
        <p:nvGrpSpPr>
          <p:cNvPr id="80" name="Group 79">
            <a:extLst>
              <a:ext uri="{FF2B5EF4-FFF2-40B4-BE49-F238E27FC236}">
                <a16:creationId xmlns:a16="http://schemas.microsoft.com/office/drawing/2014/main" id="{056BF51A-19DD-491E-92EF-889F78E4B0CF}"/>
              </a:ext>
            </a:extLst>
          </p:cNvPr>
          <p:cNvGrpSpPr/>
          <p:nvPr/>
        </p:nvGrpSpPr>
        <p:grpSpPr>
          <a:xfrm>
            <a:off x="3822934" y="3567624"/>
            <a:ext cx="5366688" cy="3290376"/>
            <a:chOff x="7008896" y="3419475"/>
            <a:chExt cx="5366688" cy="3290376"/>
          </a:xfrm>
        </p:grpSpPr>
        <p:grpSp>
          <p:nvGrpSpPr>
            <p:cNvPr id="81" name="Group 80">
              <a:extLst>
                <a:ext uri="{FF2B5EF4-FFF2-40B4-BE49-F238E27FC236}">
                  <a16:creationId xmlns:a16="http://schemas.microsoft.com/office/drawing/2014/main" id="{19DD7691-B0CF-47EB-98D2-FEE02570829C}"/>
                </a:ext>
              </a:extLst>
            </p:cNvPr>
            <p:cNvGrpSpPr/>
            <p:nvPr/>
          </p:nvGrpSpPr>
          <p:grpSpPr>
            <a:xfrm>
              <a:off x="7008896" y="3419475"/>
              <a:ext cx="5366688" cy="974422"/>
              <a:chOff x="7023272" y="4871901"/>
              <a:chExt cx="5577805" cy="974422"/>
            </a:xfrm>
          </p:grpSpPr>
          <p:sp>
            <p:nvSpPr>
              <p:cNvPr id="84" name="Rectangle: Diagonal Corners Snipped 83">
                <a:extLst>
                  <a:ext uri="{FF2B5EF4-FFF2-40B4-BE49-F238E27FC236}">
                    <a16:creationId xmlns:a16="http://schemas.microsoft.com/office/drawing/2014/main" id="{12132F66-D3A7-4F4C-8BFC-49EA67119A73}"/>
                  </a:ext>
                </a:extLst>
              </p:cNvPr>
              <p:cNvSpPr/>
              <p:nvPr/>
            </p:nvSpPr>
            <p:spPr>
              <a:xfrm>
                <a:off x="7351525" y="4871901"/>
                <a:ext cx="4749684" cy="974422"/>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TextBox 84">
                <a:extLst>
                  <a:ext uri="{FF2B5EF4-FFF2-40B4-BE49-F238E27FC236}">
                    <a16:creationId xmlns:a16="http://schemas.microsoft.com/office/drawing/2014/main" id="{63684263-3D9E-49D1-9B60-821FA5E1609A}"/>
                  </a:ext>
                </a:extLst>
              </p:cNvPr>
              <p:cNvSpPr txBox="1"/>
              <p:nvPr/>
            </p:nvSpPr>
            <p:spPr>
              <a:xfrm>
                <a:off x="7023272" y="5095413"/>
                <a:ext cx="55778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rPr>
                  <a:t>Thảo</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luận</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nhóm</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đôi</a:t>
                </a:r>
                <a:endParaRPr kumimoji="0" lang="vi-VN" sz="3200" b="1" i="0" u="none" strike="noStrike" kern="1200" cap="none" spc="0" normalizeH="0" baseline="0" noProof="0" dirty="0">
                  <a:ln>
                    <a:noFill/>
                  </a:ln>
                  <a:solidFill>
                    <a:srgbClr val="0070C0"/>
                  </a:solidFill>
                  <a:effectLst/>
                  <a:uLnTx/>
                  <a:uFillTx/>
                </a:endParaRPr>
              </a:p>
            </p:txBody>
          </p:sp>
        </p:grpSp>
        <p:pic>
          <p:nvPicPr>
            <p:cNvPr id="82" name="Picture 81">
              <a:extLst>
                <a:ext uri="{FF2B5EF4-FFF2-40B4-BE49-F238E27FC236}">
                  <a16:creationId xmlns:a16="http://schemas.microsoft.com/office/drawing/2014/main" id="{EA7D2553-E140-406E-8278-22F4BE363C17}"/>
                </a:ext>
              </a:extLst>
            </p:cNvPr>
            <p:cNvPicPr>
              <a:picLocks noChangeAspect="1"/>
            </p:cNvPicPr>
            <p:nvPr/>
          </p:nvPicPr>
          <p:blipFill>
            <a:blip r:embed="rId6"/>
            <a:stretch>
              <a:fillRect/>
            </a:stretch>
          </p:blipFill>
          <p:spPr>
            <a:xfrm>
              <a:off x="9317333" y="4677841"/>
              <a:ext cx="1554121" cy="2032010"/>
            </a:xfrm>
            <a:prstGeom prst="rect">
              <a:avLst/>
            </a:prstGeom>
          </p:spPr>
        </p:pic>
        <p:pic>
          <p:nvPicPr>
            <p:cNvPr id="83" name="Picture 82">
              <a:extLst>
                <a:ext uri="{FF2B5EF4-FFF2-40B4-BE49-F238E27FC236}">
                  <a16:creationId xmlns:a16="http://schemas.microsoft.com/office/drawing/2014/main" id="{34C46405-889C-4F50-B2ED-478E21EC8439}"/>
                </a:ext>
              </a:extLst>
            </p:cNvPr>
            <p:cNvPicPr>
              <a:picLocks noChangeAspect="1"/>
            </p:cNvPicPr>
            <p:nvPr/>
          </p:nvPicPr>
          <p:blipFill>
            <a:blip r:embed="rId7"/>
            <a:stretch>
              <a:fillRect/>
            </a:stretch>
          </p:blipFill>
          <p:spPr>
            <a:xfrm>
              <a:off x="7684008" y="4665864"/>
              <a:ext cx="1374531" cy="2032010"/>
            </a:xfrm>
            <a:prstGeom prst="rect">
              <a:avLst/>
            </a:prstGeom>
          </p:spPr>
        </p:pic>
      </p:grpSp>
    </p:spTree>
    <p:extLst>
      <p:ext uri="{BB962C8B-B14F-4D97-AF65-F5344CB8AC3E}">
        <p14:creationId xmlns:p14="http://schemas.microsoft.com/office/powerpoint/2010/main" val="397556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grpId="0" nodeType="afterEffect">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8BCA4E6-2080-4382-8B85-30A179C0C91A}"/>
              </a:ext>
            </a:extLst>
          </p:cNvPr>
          <p:cNvGraphicFramePr>
            <a:graphicFrameLocks noGrp="1"/>
          </p:cNvGraphicFramePr>
          <p:nvPr>
            <p:extLst>
              <p:ext uri="{D42A27DB-BD31-4B8C-83A1-F6EECF244321}">
                <p14:modId xmlns:p14="http://schemas.microsoft.com/office/powerpoint/2010/main" val="4199335002"/>
              </p:ext>
            </p:extLst>
          </p:nvPr>
        </p:nvGraphicFramePr>
        <p:xfrm>
          <a:off x="1068404" y="943276"/>
          <a:ext cx="11123596" cy="4706753"/>
        </p:xfrm>
        <a:graphic>
          <a:graphicData uri="http://schemas.openxmlformats.org/drawingml/2006/table">
            <a:tbl>
              <a:tblPr>
                <a:tableStyleId>{ED083AE6-46FA-4A59-8FB0-9F97EB10719F}</a:tableStyleId>
              </a:tblPr>
              <a:tblGrid>
                <a:gridCol w="5561798">
                  <a:extLst>
                    <a:ext uri="{9D8B030D-6E8A-4147-A177-3AD203B41FA5}">
                      <a16:colId xmlns:a16="http://schemas.microsoft.com/office/drawing/2014/main" val="912697728"/>
                    </a:ext>
                  </a:extLst>
                </a:gridCol>
                <a:gridCol w="5561798">
                  <a:extLst>
                    <a:ext uri="{9D8B030D-6E8A-4147-A177-3AD203B41FA5}">
                      <a16:colId xmlns:a16="http://schemas.microsoft.com/office/drawing/2014/main" val="2638016763"/>
                    </a:ext>
                  </a:extLst>
                </a:gridCol>
              </a:tblGrid>
              <a:tr h="951332">
                <a:tc>
                  <a:txBody>
                    <a:bodyPr/>
                    <a:lstStyle/>
                    <a:p>
                      <a:pPr algn="ctr" fontAlgn="t"/>
                      <a:r>
                        <a:rPr lang="en-US" sz="4000" b="1" dirty="0" err="1">
                          <a:solidFill>
                            <a:srgbClr val="000000"/>
                          </a:solidFill>
                          <a:effectLst/>
                          <a:latin typeface="Calibri" panose="020F0502020204030204" pitchFamily="34" charset="0"/>
                          <a:cs typeface="Calibri" panose="020F0502020204030204" pitchFamily="34" charset="0"/>
                        </a:rPr>
                        <a:t>Có</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lợi</a:t>
                      </a:r>
                      <a:endParaRPr lang="en-US" sz="4000" dirty="0">
                        <a:solidFill>
                          <a:srgbClr val="000000"/>
                        </a:solidFill>
                        <a:effectLst/>
                        <a:latin typeface="Calibri" panose="020F0502020204030204" pitchFamily="34" charset="0"/>
                        <a:cs typeface="Calibri" panose="020F0502020204030204" pitchFamily="34" charset="0"/>
                      </a:endParaRPr>
                    </a:p>
                  </a:txBody>
                  <a:tcPr marL="50800" marR="50800" marT="50800" marB="50800">
                    <a:solidFill>
                      <a:srgbClr val="FFFF00"/>
                    </a:solidFill>
                  </a:tcPr>
                </a:tc>
                <a:tc>
                  <a:txBody>
                    <a:bodyPr/>
                    <a:lstStyle/>
                    <a:p>
                      <a:pPr algn="ctr" fontAlgn="t"/>
                      <a:r>
                        <a:rPr lang="en-US" sz="4000" b="1" dirty="0" err="1">
                          <a:solidFill>
                            <a:srgbClr val="000000"/>
                          </a:solidFill>
                          <a:effectLst/>
                          <a:latin typeface="Calibri" panose="020F0502020204030204" pitchFamily="34" charset="0"/>
                          <a:cs typeface="Calibri" panose="020F0502020204030204" pitchFamily="34" charset="0"/>
                        </a:rPr>
                        <a:t>Không</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có</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lợi</a:t>
                      </a:r>
                      <a:endParaRPr lang="en-US" sz="4000" dirty="0">
                        <a:solidFill>
                          <a:srgbClr val="000000"/>
                        </a:solidFill>
                        <a:effectLst/>
                        <a:latin typeface="Calibri" panose="020F0502020204030204" pitchFamily="34" charset="0"/>
                        <a:cs typeface="Calibri" panose="020F0502020204030204" pitchFamily="34" charset="0"/>
                      </a:endParaRPr>
                    </a:p>
                  </a:txBody>
                  <a:tcPr marL="50800" marR="50800" marT="50800" marB="50800">
                    <a:solidFill>
                      <a:srgbClr val="FFFF00"/>
                    </a:solidFill>
                  </a:tcPr>
                </a:tc>
                <a:extLst>
                  <a:ext uri="{0D108BD9-81ED-4DB2-BD59-A6C34878D82A}">
                    <a16:rowId xmlns:a16="http://schemas.microsoft.com/office/drawing/2014/main" val="4149193229"/>
                  </a:ext>
                </a:extLst>
              </a:tr>
              <a:tr h="3755421">
                <a:tc>
                  <a:txBody>
                    <a:bodyPr/>
                    <a:lstStyle/>
                    <a:p>
                      <a:pPr algn="just" fontAlgn="t"/>
                      <a:r>
                        <a:rPr lang="vi-VN" sz="3200" dirty="0">
                          <a:solidFill>
                            <a:srgbClr val="000000"/>
                          </a:solidFill>
                          <a:effectLst/>
                          <a:latin typeface="Calibri" panose="020F0502020204030204" pitchFamily="34" charset="0"/>
                          <a:cs typeface="Calibri" panose="020F0502020204030204" pitchFamily="34" charset="0"/>
                        </a:rPr>
                        <a:t>Cơm trắng, bánh mì, phở, canh cua, sữa, pho mát, nước hoa quả tươi, rau củ quả luộc, đậu sốt cà chua, tôm rang thịt, canh cá, cá kho, nước đã đun sôi, chè hạt sen, súp bí đỏ, thịt bò xào, lạc rang.</a:t>
                      </a:r>
                    </a:p>
                  </a:txBody>
                  <a:tcPr marL="50800" marR="50800" marT="50800" marB="50800"/>
                </a:tc>
                <a:tc>
                  <a:txBody>
                    <a:bodyPr/>
                    <a:lstStyle/>
                    <a:p>
                      <a:pPr algn="just" fontAlgn="t"/>
                      <a:r>
                        <a:rPr lang="vi-VN" sz="3200" dirty="0">
                          <a:solidFill>
                            <a:srgbClr val="000000"/>
                          </a:solidFill>
                          <a:effectLst/>
                          <a:latin typeface="Calibri" panose="020F0502020204030204" pitchFamily="34" charset="0"/>
                          <a:cs typeface="Calibri" panose="020F0502020204030204" pitchFamily="34" charset="0"/>
                        </a:rPr>
                        <a:t>Nộm dưa chuột cà chua, bim bim, khoai tây chiên, gà rán, nước ngọt có ga, cà phê, xúc xích, kem.</a:t>
                      </a:r>
                    </a:p>
                  </a:txBody>
                  <a:tcPr marL="50800" marR="50800" marT="50800" marB="50800"/>
                </a:tc>
                <a:extLst>
                  <a:ext uri="{0D108BD9-81ED-4DB2-BD59-A6C34878D82A}">
                    <a16:rowId xmlns:a16="http://schemas.microsoft.com/office/drawing/2014/main" val="3792026343"/>
                  </a:ext>
                </a:extLst>
              </a:tr>
            </a:tbl>
          </a:graphicData>
        </a:graphic>
      </p:graphicFrame>
    </p:spTree>
    <p:extLst>
      <p:ext uri="{BB962C8B-B14F-4D97-AF65-F5344CB8AC3E}">
        <p14:creationId xmlns:p14="http://schemas.microsoft.com/office/powerpoint/2010/main" val="175746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TotalTime>
  <Words>663</Words>
  <Application>Microsoft Office PowerPoint</Application>
  <PresentationFormat>Widescreen</PresentationFormat>
  <Paragraphs>53</Paragraphs>
  <Slides>16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inpin heiti</vt:lpstr>
      <vt:lpstr>Times New Roman</vt:lpstr>
      <vt:lpstr>Vibur</vt:lpstr>
      <vt:lpstr>字魂52号-阿开漫画体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19</cp:revision>
  <dcterms:created xsi:type="dcterms:W3CDTF">2023-01-21T03:19:13Z</dcterms:created>
  <dcterms:modified xsi:type="dcterms:W3CDTF">2025-04-15T11:22:15Z</dcterms:modified>
</cp:coreProperties>
</file>