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85" r:id="rId2"/>
    <p:sldId id="294" r:id="rId3"/>
    <p:sldId id="293" r:id="rId4"/>
    <p:sldId id="312" r:id="rId5"/>
    <p:sldId id="313" r:id="rId6"/>
    <p:sldId id="291" r:id="rId7"/>
    <p:sldId id="309" r:id="rId8"/>
    <p:sldId id="295" r:id="rId9"/>
    <p:sldId id="30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01570-D6B9-4668-B6EB-9735E0FC6D0B}"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E5FD9-297C-41DC-A830-7FC6AE69E8A3}" type="slidenum">
              <a:rPr lang="en-US" smtClean="0"/>
              <a:t>‹#›</a:t>
            </a:fld>
            <a:endParaRPr lang="en-US"/>
          </a:p>
        </p:txBody>
      </p:sp>
    </p:spTree>
    <p:extLst>
      <p:ext uri="{BB962C8B-B14F-4D97-AF65-F5344CB8AC3E}">
        <p14:creationId xmlns:p14="http://schemas.microsoft.com/office/powerpoint/2010/main" val="186842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3A6E5FD9-297C-41DC-A830-7FC6AE69E8A3}" type="slidenum">
              <a:rPr lang="en-US" smtClean="0"/>
              <a:t>6</a:t>
            </a:fld>
            <a:endParaRPr lang="en-US"/>
          </a:p>
        </p:txBody>
      </p:sp>
    </p:spTree>
    <p:extLst>
      <p:ext uri="{BB962C8B-B14F-4D97-AF65-F5344CB8AC3E}">
        <p14:creationId xmlns:p14="http://schemas.microsoft.com/office/powerpoint/2010/main" val="4054392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229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598972"/>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F1134F-68A6-46DA-AA10-C327ACE954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id="{74F17991-CFA6-4E8E-A724-9846AC08B61F}"/>
              </a:ext>
            </a:extLst>
          </p:cNvPr>
          <p:cNvPicPr>
            <a:picLocks noChangeAspect="1"/>
          </p:cNvPicPr>
          <p:nvPr/>
        </p:nvPicPr>
        <p:blipFill rotWithShape="1">
          <a:blip r:embed="rId3">
            <a:extLst>
              <a:ext uri="{28A0092B-C50C-407E-A947-70E740481C1C}">
                <a14:useLocalDpi xmlns:a14="http://schemas.microsoft.com/office/drawing/2010/main" val="0"/>
              </a:ext>
            </a:extLst>
          </a:blip>
          <a:srcRect l="11382" t="65334" r="64270" b="-1"/>
          <a:stretch/>
        </p:blipFill>
        <p:spPr>
          <a:xfrm>
            <a:off x="9886950" y="3226789"/>
            <a:ext cx="2019297" cy="2028688"/>
          </a:xfrm>
          <a:prstGeom prst="rect">
            <a:avLst/>
          </a:prstGeom>
        </p:spPr>
      </p:pic>
      <p:pic>
        <p:nvPicPr>
          <p:cNvPr id="5" name="图片 4">
            <a:extLst>
              <a:ext uri="{FF2B5EF4-FFF2-40B4-BE49-F238E27FC236}">
                <a16:creationId xmlns:a16="http://schemas.microsoft.com/office/drawing/2014/main" id="{BF7012FD-D768-4CBB-B701-17DD569AE167}"/>
              </a:ext>
            </a:extLst>
          </p:cNvPr>
          <p:cNvPicPr>
            <a:picLocks noChangeAspect="1"/>
          </p:cNvPicPr>
          <p:nvPr/>
        </p:nvPicPr>
        <p:blipFill rotWithShape="1">
          <a:blip r:embed="rId3">
            <a:extLst>
              <a:ext uri="{28A0092B-C50C-407E-A947-70E740481C1C}">
                <a14:useLocalDpi xmlns:a14="http://schemas.microsoft.com/office/drawing/2010/main" val="0"/>
              </a:ext>
            </a:extLst>
          </a:blip>
          <a:srcRect l="40373" t="30025" r="35279" b="35308"/>
          <a:stretch/>
        </p:blipFill>
        <p:spPr>
          <a:xfrm>
            <a:off x="882015" y="4419600"/>
            <a:ext cx="2427112" cy="2438400"/>
          </a:xfrm>
          <a:prstGeom prst="rect">
            <a:avLst/>
          </a:prstGeom>
        </p:spPr>
      </p:pic>
      <p:pic>
        <p:nvPicPr>
          <p:cNvPr id="6" name="图片 5">
            <a:extLst>
              <a:ext uri="{FF2B5EF4-FFF2-40B4-BE49-F238E27FC236}">
                <a16:creationId xmlns:a16="http://schemas.microsoft.com/office/drawing/2014/main" id="{98C63F03-F1D4-461F-8685-005F72CB1A47}"/>
              </a:ext>
            </a:extLst>
          </p:cNvPr>
          <p:cNvPicPr>
            <a:picLocks noChangeAspect="1"/>
          </p:cNvPicPr>
          <p:nvPr/>
        </p:nvPicPr>
        <p:blipFill rotWithShape="1">
          <a:blip r:embed="rId3">
            <a:extLst>
              <a:ext uri="{28A0092B-C50C-407E-A947-70E740481C1C}">
                <a14:useLocalDpi xmlns:a14="http://schemas.microsoft.com/office/drawing/2010/main" val="0"/>
              </a:ext>
            </a:extLst>
          </a:blip>
          <a:srcRect l="68345" t="32667" r="7307" b="32667"/>
          <a:stretch/>
        </p:blipFill>
        <p:spPr>
          <a:xfrm>
            <a:off x="5676420" y="150331"/>
            <a:ext cx="1838806" cy="1847358"/>
          </a:xfrm>
          <a:prstGeom prst="rect">
            <a:avLst/>
          </a:prstGeom>
        </p:spPr>
      </p:pic>
      <p:sp>
        <p:nvSpPr>
          <p:cNvPr id="10" name="TextBox 9">
            <a:extLst>
              <a:ext uri="{FF2B5EF4-FFF2-40B4-BE49-F238E27FC236}">
                <a16:creationId xmlns:a16="http://schemas.microsoft.com/office/drawing/2014/main" id="{BB782CF4-5EAC-4291-9109-D7B1D327120E}"/>
              </a:ext>
            </a:extLst>
          </p:cNvPr>
          <p:cNvSpPr txBox="1"/>
          <p:nvPr/>
        </p:nvSpPr>
        <p:spPr>
          <a:xfrm>
            <a:off x="3009900" y="1809750"/>
            <a:ext cx="66960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Calibri"/>
                <a:ea typeface="+mn-ea"/>
                <a:cs typeface="+mn-cs"/>
              </a:rPr>
              <a:t>Thứ</a:t>
            </a:r>
            <a:r>
              <a:rPr kumimoji="0" lang="en-US" sz="2800" b="1" i="0" u="none" strike="noStrike" kern="1200" cap="none" spc="0" normalizeH="0" baseline="0" noProof="0" dirty="0">
                <a:ln>
                  <a:noFill/>
                </a:ln>
                <a:solidFill>
                  <a:srgbClr val="0070C0"/>
                </a:solidFill>
                <a:effectLst/>
                <a:uLnTx/>
                <a:uFillTx/>
                <a:latin typeface="Calibri"/>
                <a:ea typeface="+mn-ea"/>
                <a:cs typeface="+mn-cs"/>
              </a:rPr>
              <a:t>…..</a:t>
            </a:r>
            <a:r>
              <a:rPr kumimoji="0" lang="en-US" sz="2800" b="1" i="0" u="none" strike="noStrike" kern="1200" cap="none" spc="0" normalizeH="0" baseline="0" noProof="0" dirty="0" err="1">
                <a:ln>
                  <a:noFill/>
                </a:ln>
                <a:solidFill>
                  <a:srgbClr val="0070C0"/>
                </a:solidFill>
                <a:effectLst/>
                <a:uLnTx/>
                <a:uFillTx/>
                <a:latin typeface="Calibri"/>
                <a:ea typeface="+mn-ea"/>
                <a:cs typeface="+mn-cs"/>
              </a:rPr>
              <a:t>ngày</a:t>
            </a:r>
            <a:r>
              <a:rPr kumimoji="0" lang="en-US" sz="2800" b="1" i="0" u="none" strike="noStrike" kern="1200" cap="none" spc="0" normalizeH="0" baseline="0" noProof="0" dirty="0">
                <a:ln>
                  <a:noFill/>
                </a:ln>
                <a:solidFill>
                  <a:srgbClr val="0070C0"/>
                </a:solidFill>
                <a:effectLst/>
                <a:uLnTx/>
                <a:uFillTx/>
                <a:latin typeface="Calibri"/>
                <a:ea typeface="+mn-ea"/>
                <a:cs typeface="+mn-cs"/>
              </a:rPr>
              <a:t>…..</a:t>
            </a:r>
            <a:r>
              <a:rPr kumimoji="0" lang="en-US" sz="2800" b="1" i="0" u="none" strike="noStrike" kern="1200" cap="none" spc="0" normalizeH="0" baseline="0" noProof="0" dirty="0" err="1">
                <a:ln>
                  <a:noFill/>
                </a:ln>
                <a:solidFill>
                  <a:srgbClr val="0070C0"/>
                </a:solidFill>
                <a:effectLst/>
                <a:uLnTx/>
                <a:uFillTx/>
                <a:latin typeface="Calibri"/>
                <a:ea typeface="+mn-ea"/>
                <a:cs typeface="+mn-cs"/>
              </a:rPr>
              <a:t>tháng</a:t>
            </a:r>
            <a:r>
              <a:rPr kumimoji="0" lang="en-US" sz="2800" b="1" i="0" u="none" strike="noStrike" kern="1200" cap="none" spc="0" normalizeH="0" baseline="0" noProof="0" dirty="0">
                <a:ln>
                  <a:noFill/>
                </a:ln>
                <a:solidFill>
                  <a:srgbClr val="0070C0"/>
                </a:solidFill>
                <a:effectLst/>
                <a:uLnTx/>
                <a:uFillTx/>
                <a:latin typeface="Calibri"/>
                <a:ea typeface="+mn-ea"/>
                <a:cs typeface="+mn-cs"/>
              </a:rPr>
              <a:t>…..</a:t>
            </a:r>
            <a:r>
              <a:rPr kumimoji="0" lang="en-US" sz="2800" b="1" i="0" u="none" strike="noStrike" kern="1200" cap="none" spc="0" normalizeH="0" baseline="0" noProof="0" dirty="0" err="1">
                <a:ln>
                  <a:noFill/>
                </a:ln>
                <a:solidFill>
                  <a:srgbClr val="0070C0"/>
                </a:solidFill>
                <a:effectLst/>
                <a:uLnTx/>
                <a:uFillTx/>
                <a:latin typeface="Calibri"/>
                <a:ea typeface="+mn-ea"/>
                <a:cs typeface="+mn-cs"/>
              </a:rPr>
              <a:t>năm</a:t>
            </a:r>
            <a:r>
              <a:rPr kumimoji="0" lang="en-US" sz="2800" b="1" i="0" u="none" strike="noStrike" kern="1200" cap="none" spc="0" normalizeH="0" baseline="0" noProof="0" dirty="0">
                <a:ln>
                  <a:noFill/>
                </a:ln>
                <a:solidFill>
                  <a:srgbClr val="0070C0"/>
                </a:solidFill>
                <a:effectLst/>
                <a:uLnTx/>
                <a:uFillTx/>
                <a:latin typeface="Calibri"/>
                <a:ea typeface="+mn-ea"/>
                <a:cs typeface="+mn-cs"/>
              </a:rPr>
              <a:t>…….</a:t>
            </a:r>
          </a:p>
        </p:txBody>
      </p:sp>
      <p:pic>
        <p:nvPicPr>
          <p:cNvPr id="11" name="Picture 10">
            <a:extLst>
              <a:ext uri="{FF2B5EF4-FFF2-40B4-BE49-F238E27FC236}">
                <a16:creationId xmlns:a16="http://schemas.microsoft.com/office/drawing/2014/main" id="{ABA06ECB-1CA7-4B82-8682-9F8E6DA42245}"/>
              </a:ext>
            </a:extLst>
          </p:cNvPr>
          <p:cNvPicPr>
            <a:picLocks noChangeAspect="1"/>
          </p:cNvPicPr>
          <p:nvPr/>
        </p:nvPicPr>
        <p:blipFill>
          <a:blip r:embed="rId4"/>
          <a:stretch>
            <a:fillRect/>
          </a:stretch>
        </p:blipFill>
        <p:spPr>
          <a:xfrm>
            <a:off x="1832612" y="2472618"/>
            <a:ext cx="8736325" cy="1646063"/>
          </a:xfrm>
          <a:prstGeom prst="rect">
            <a:avLst/>
          </a:prstGeom>
        </p:spPr>
      </p:pic>
      <p:sp>
        <p:nvSpPr>
          <p:cNvPr id="2" name="TextBox 1">
            <a:extLst>
              <a:ext uri="{FF2B5EF4-FFF2-40B4-BE49-F238E27FC236}">
                <a16:creationId xmlns:a16="http://schemas.microsoft.com/office/drawing/2014/main" id="{6690BC2C-5F57-4D98-956F-84DBA072C6EF}"/>
              </a:ext>
            </a:extLst>
          </p:cNvPr>
          <p:cNvSpPr txBox="1"/>
          <p:nvPr/>
        </p:nvSpPr>
        <p:spPr>
          <a:xfrm>
            <a:off x="5467350" y="4086225"/>
            <a:ext cx="2133600" cy="707886"/>
          </a:xfrm>
          <a:prstGeom prst="rect">
            <a:avLst/>
          </a:prstGeom>
          <a:noFill/>
        </p:spPr>
        <p:txBody>
          <a:bodyPr wrap="square" rtlCol="0">
            <a:spAutoFit/>
          </a:bodyPr>
          <a:lstStyle/>
          <a:p>
            <a:r>
              <a:rPr lang="en-US" sz="4000" b="1" dirty="0"/>
              <a:t>(</a:t>
            </a:r>
            <a:r>
              <a:rPr lang="en-US" sz="4000" b="1" dirty="0" err="1"/>
              <a:t>Tiết</a:t>
            </a:r>
            <a:r>
              <a:rPr lang="en-US" sz="4000" b="1" dirty="0"/>
              <a:t> 3)</a:t>
            </a:r>
          </a:p>
        </p:txBody>
      </p:sp>
    </p:spTree>
    <p:extLst>
      <p:ext uri="{BB962C8B-B14F-4D97-AF65-F5344CB8AC3E}">
        <p14:creationId xmlns:p14="http://schemas.microsoft.com/office/powerpoint/2010/main" val="3785627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sp>
        <p:nvSpPr>
          <p:cNvPr id="5" name="矩形 4">
            <a:extLst>
              <a:ext uri="{FF2B5EF4-FFF2-40B4-BE49-F238E27FC236}">
                <a16:creationId xmlns:a16="http://schemas.microsoft.com/office/drawing/2014/main" id="{BBDF4662-C7FE-4007-9075-326F3E3B6770}"/>
              </a:ext>
            </a:extLst>
          </p:cNvPr>
          <p:cNvSpPr/>
          <p:nvPr/>
        </p:nvSpPr>
        <p:spPr>
          <a:xfrm>
            <a:off x="2550206" y="2492205"/>
            <a:ext cx="4174444" cy="2123658"/>
          </a:xfrm>
          <a:prstGeom prst="rect">
            <a:avLst/>
          </a:prstGeom>
        </p:spPr>
        <p:txBody>
          <a:bodyPr wrap="square">
            <a:spAutoFit/>
          </a:bodyPr>
          <a:lstStyle/>
          <a:p>
            <a:pPr marL="0" marR="0" lvl="0" indent="0" algn="ctr" defTabSz="412750" rtl="0" eaLnBrk="1" fontAlgn="auto" latinLnBrk="0" hangingPunct="0">
              <a:spcBef>
                <a:spcPts val="0"/>
              </a:spcBef>
              <a:spcAft>
                <a:spcPts val="0"/>
              </a:spcAft>
              <a:buClrTx/>
              <a:buSzTx/>
              <a:buFontTx/>
              <a:buNone/>
              <a:tabLst/>
              <a:defRPr sz="2600" cap="none">
                <a:solidFill>
                  <a:srgbClr val="717172"/>
                </a:solidFill>
                <a:latin typeface="Lato Regular"/>
                <a:ea typeface="Lato Regular"/>
                <a:cs typeface="Lato Regular"/>
                <a:sym typeface="Lato Regular"/>
              </a:defRPr>
            </a:pPr>
            <a:r>
              <a:rPr kumimoji="0" lang="vi-VN" altLang="zh-CN" sz="4400" b="1" i="0" u="none" strike="noStrike" kern="0" cap="none" spc="0" normalizeH="0" baseline="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Sưu</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tầm</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tranh</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ảnh</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về</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một</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số</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con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vật</a:t>
            </a:r>
            <a:endParaRPr kumimoji="0" lang="zh-CN" altLang="en-US" sz="4400" b="1" i="0" u="none" strike="noStrike" kern="0" cap="none" spc="0" normalizeH="0" baseline="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endParaRPr>
          </a:p>
        </p:txBody>
      </p:sp>
      <p:pic>
        <p:nvPicPr>
          <p:cNvPr id="6" name="图片 5">
            <a:extLst>
              <a:ext uri="{FF2B5EF4-FFF2-40B4-BE49-F238E27FC236}">
                <a16:creationId xmlns:a16="http://schemas.microsoft.com/office/drawing/2014/main" id="{264264CA-DD1A-42C4-ADCD-DE6B057E6D62}"/>
              </a:ext>
            </a:extLst>
          </p:cNvPr>
          <p:cNvPicPr>
            <a:picLocks noChangeAspect="1"/>
          </p:cNvPicPr>
          <p:nvPr/>
        </p:nvPicPr>
        <p:blipFill rotWithShape="1">
          <a:blip r:embed="rId3">
            <a:extLst>
              <a:ext uri="{28A0092B-C50C-407E-A947-70E740481C1C}">
                <a14:useLocalDpi xmlns:a14="http://schemas.microsoft.com/office/drawing/2010/main" val="0"/>
              </a:ext>
            </a:extLst>
          </a:blip>
          <a:srcRect l="38660" t="64301" r="35611" b="1638"/>
          <a:stretch/>
        </p:blipFill>
        <p:spPr>
          <a:xfrm>
            <a:off x="6595171" y="1178865"/>
            <a:ext cx="4817599" cy="4500270"/>
          </a:xfrm>
          <a:prstGeom prst="rect">
            <a:avLst/>
          </a:prstGeom>
        </p:spPr>
      </p:pic>
    </p:spTree>
    <p:extLst>
      <p:ext uri="{BB962C8B-B14F-4D97-AF65-F5344CB8AC3E}">
        <p14:creationId xmlns:p14="http://schemas.microsoft.com/office/powerpoint/2010/main" val="127984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arn(inVertical)">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B96FC576-AE30-4C09-A12C-0582F2A6A0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Những hình ảnh động vật dễ thương, ngộ nghĩnh nhất thế giới">
            <a:extLst>
              <a:ext uri="{FF2B5EF4-FFF2-40B4-BE49-F238E27FC236}">
                <a16:creationId xmlns:a16="http://schemas.microsoft.com/office/drawing/2014/main" id="{2E8BA90D-2E40-42C9-A78A-8F3C6ACAC1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34" r="2" b="9041"/>
          <a:stretch/>
        </p:blipFill>
        <p:spPr bwMode="auto">
          <a:xfrm>
            <a:off x="1" y="10"/>
            <a:ext cx="609904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ổng hợp những hình ảnh hài hước của các con vật cực dễ thương |  Photographer">
            <a:extLst>
              <a:ext uri="{FF2B5EF4-FFF2-40B4-BE49-F238E27FC236}">
                <a16:creationId xmlns:a16="http://schemas.microsoft.com/office/drawing/2014/main" id="{70CF402A-6DE2-4690-975D-E3B16CA32F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0047"/>
          <a:stretch/>
        </p:blipFill>
        <p:spPr bwMode="auto">
          <a:xfrm>
            <a:off x="6092952" y="10"/>
            <a:ext cx="609904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5+ ảnh động vật dễ thương, những khoảnh khắc độc đáo nhất">
            <a:extLst>
              <a:ext uri="{FF2B5EF4-FFF2-40B4-BE49-F238E27FC236}">
                <a16:creationId xmlns:a16="http://schemas.microsoft.com/office/drawing/2014/main" id="{B6DDB65D-3E1B-42D4-B088-0E219476DF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16" r="2" b="7231"/>
          <a:stretch/>
        </p:blipFill>
        <p:spPr bwMode="auto">
          <a:xfrm>
            <a:off x="1"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ập làm văn lớp 2: Tả con mèo (10 mẫu) - Tin Tức Giáo Dục Học Tập Tiny">
            <a:extLst>
              <a:ext uri="{FF2B5EF4-FFF2-40B4-BE49-F238E27FC236}">
                <a16:creationId xmlns:a16="http://schemas.microsoft.com/office/drawing/2014/main" id="{BDE325A5-9E0B-46E6-8E73-0E09507488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01" r="5321" b="3"/>
          <a:stretch/>
        </p:blipFill>
        <p:spPr bwMode="auto">
          <a:xfrm>
            <a:off x="6092952"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49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8" name="Picture 10" descr="Nằm mơ thấy con tôm đánh con gì? Có điềm báo gì? (Lành hay Dữ) - Tâm Phát  Blog">
            <a:extLst>
              <a:ext uri="{FF2B5EF4-FFF2-40B4-BE49-F238E27FC236}">
                <a16:creationId xmlns:a16="http://schemas.microsoft.com/office/drawing/2014/main" id="{8FEB36F5-8A11-475B-8F5B-39EC174272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30" r="-2" b="6225"/>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13 Sự thật thú vị nhất về loài thiên nga - TOKYOMETRO">
            <a:extLst>
              <a:ext uri="{FF2B5EF4-FFF2-40B4-BE49-F238E27FC236}">
                <a16:creationId xmlns:a16="http://schemas.microsoft.com/office/drawing/2014/main" id="{23632665-B31D-4B94-9F9F-72D5C94FC2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4113"/>
          <a:stretch/>
        </p:blipFill>
        <p:spPr bwMode="auto">
          <a:xfrm>
            <a:off x="0" y="253"/>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Top 1000 hình ảnh con vịt đẹp, dễ thương nhất thế giới">
            <a:extLst>
              <a:ext uri="{FF2B5EF4-FFF2-40B4-BE49-F238E27FC236}">
                <a16:creationId xmlns:a16="http://schemas.microsoft.com/office/drawing/2014/main" id="{FA47B8EA-187D-4BEF-93EA-92C2269151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76"/>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CÁ VÀNG BƠI - Bé Mon - Liên Khúc Nhạc Thiếu Nhi Vui Nhộn Sôi Động Hay Nhất  Cho Bé - YouTube">
            <a:extLst>
              <a:ext uri="{FF2B5EF4-FFF2-40B4-BE49-F238E27FC236}">
                <a16:creationId xmlns:a16="http://schemas.microsoft.com/office/drawing/2014/main" id="{85A7F96A-8D47-460A-9C98-A720423AA2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640" r="-2" b="10075"/>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767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B96FC576-AE30-4C09-A12C-0582F2A6A0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8" name="Picture 6" descr="38+Hình ảnh con dê đẹp, dễ thương hiền lành và sống động nhất">
            <a:extLst>
              <a:ext uri="{FF2B5EF4-FFF2-40B4-BE49-F238E27FC236}">
                <a16:creationId xmlns:a16="http://schemas.microsoft.com/office/drawing/2014/main" id="{A692036C-ABD7-4B14-8333-30C38B755E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72" r="2" b="2"/>
          <a:stretch/>
        </p:blipFill>
        <p:spPr bwMode="auto">
          <a:xfrm>
            <a:off x="1" y="10"/>
            <a:ext cx="609904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ính cách người tuổi Dần có thực giống con hổ?">
            <a:extLst>
              <a:ext uri="{FF2B5EF4-FFF2-40B4-BE49-F238E27FC236}">
                <a16:creationId xmlns:a16="http://schemas.microsoft.com/office/drawing/2014/main" id="{5657DE44-6713-45C1-8381-D4CA70028C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0" r="2" b="8944"/>
          <a:stretch/>
        </p:blipFill>
        <p:spPr bwMode="auto">
          <a:xfrm>
            <a:off x="6092952" y="10"/>
            <a:ext cx="609904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ọc của ngựa vằn có tác dụng gì, sao con người không bao giờ cưỡi ngựa vằn">
            <a:extLst>
              <a:ext uri="{FF2B5EF4-FFF2-40B4-BE49-F238E27FC236}">
                <a16:creationId xmlns:a16="http://schemas.microsoft.com/office/drawing/2014/main" id="{B03ADECA-898D-4E39-941B-E0AC418476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4" r="2" b="15394"/>
          <a:stretch/>
        </p:blipFill>
        <p:spPr bwMode="auto">
          <a:xfrm>
            <a:off x="1"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n Khỉ Đầu Chó - Ảnh miễn phí trên Pixabay">
            <a:extLst>
              <a:ext uri="{FF2B5EF4-FFF2-40B4-BE49-F238E27FC236}">
                <a16:creationId xmlns:a16="http://schemas.microsoft.com/office/drawing/2014/main" id="{562B7E13-6B14-46A2-90BE-68A1D7603C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396" r="2" b="8005"/>
          <a:stretch/>
        </p:blipFill>
        <p:spPr bwMode="auto">
          <a:xfrm>
            <a:off x="6092952"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98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9DA6947-00FC-4090-8B13-9240D48213FB}"/>
              </a:ext>
            </a:extLst>
          </p:cNvPr>
          <p:cNvPicPr>
            <a:picLocks noChangeAspect="1"/>
          </p:cNvPicPr>
          <p:nvPr/>
        </p:nvPicPr>
        <p:blipFill rotWithShape="1">
          <a:blip r:embed="rId3">
            <a:extLst>
              <a:ext uri="{28A0092B-C50C-407E-A947-70E740481C1C}">
                <a14:useLocalDpi xmlns:a14="http://schemas.microsoft.com/office/drawing/2010/main" val="0"/>
              </a:ext>
            </a:extLst>
          </a:blip>
          <a:srcRect l="16992" t="-937" r="50159" b="17087"/>
          <a:stretch/>
        </p:blipFill>
        <p:spPr>
          <a:xfrm>
            <a:off x="533400" y="144239"/>
            <a:ext cx="8416531" cy="6713761"/>
          </a:xfrm>
          <a:prstGeom prst="rect">
            <a:avLst/>
          </a:prstGeom>
        </p:spPr>
      </p:pic>
      <p:pic>
        <p:nvPicPr>
          <p:cNvPr id="5" name="图片 4">
            <a:extLst>
              <a:ext uri="{FF2B5EF4-FFF2-40B4-BE49-F238E27FC236}">
                <a16:creationId xmlns:a16="http://schemas.microsoft.com/office/drawing/2014/main" id="{CD9B5E88-7A08-4533-9001-9C548B3D5B75}"/>
              </a:ext>
            </a:extLst>
          </p:cNvPr>
          <p:cNvPicPr>
            <a:picLocks noChangeAspect="1"/>
          </p:cNvPicPr>
          <p:nvPr/>
        </p:nvPicPr>
        <p:blipFill rotWithShape="1">
          <a:blip r:embed="rId3">
            <a:extLst>
              <a:ext uri="{28A0092B-C50C-407E-A947-70E740481C1C}">
                <a14:useLocalDpi xmlns:a14="http://schemas.microsoft.com/office/drawing/2010/main" val="0"/>
              </a:ext>
            </a:extLst>
          </a:blip>
          <a:srcRect l="55253" b="27899"/>
          <a:stretch/>
        </p:blipFill>
        <p:spPr>
          <a:xfrm>
            <a:off x="6203066" y="144239"/>
            <a:ext cx="5455534" cy="2747058"/>
          </a:xfrm>
          <a:prstGeom prst="rect">
            <a:avLst/>
          </a:prstGeom>
        </p:spPr>
      </p:pic>
      <p:pic>
        <p:nvPicPr>
          <p:cNvPr id="6" name="图片 5">
            <a:extLst>
              <a:ext uri="{FF2B5EF4-FFF2-40B4-BE49-F238E27FC236}">
                <a16:creationId xmlns:a16="http://schemas.microsoft.com/office/drawing/2014/main" id="{9CAA9462-3A6E-4266-93BE-29ABA47220C9}"/>
              </a:ext>
            </a:extLst>
          </p:cNvPr>
          <p:cNvPicPr>
            <a:picLocks noChangeAspect="1"/>
          </p:cNvPicPr>
          <p:nvPr/>
        </p:nvPicPr>
        <p:blipFill rotWithShape="1">
          <a:blip r:embed="rId4">
            <a:extLst>
              <a:ext uri="{28A0092B-C50C-407E-A947-70E740481C1C}">
                <a14:useLocalDpi xmlns:a14="http://schemas.microsoft.com/office/drawing/2010/main" val="0"/>
              </a:ext>
            </a:extLst>
          </a:blip>
          <a:srcRect l="12497" t="33149" r="63155" b="32185"/>
          <a:stretch/>
        </p:blipFill>
        <p:spPr>
          <a:xfrm>
            <a:off x="7548089" y="1908939"/>
            <a:ext cx="4643911" cy="4665509"/>
          </a:xfrm>
          <a:prstGeom prst="rect">
            <a:avLst/>
          </a:prstGeom>
        </p:spPr>
      </p:pic>
      <p:sp>
        <p:nvSpPr>
          <p:cNvPr id="11" name="文本框 10">
            <a:extLst>
              <a:ext uri="{FF2B5EF4-FFF2-40B4-BE49-F238E27FC236}">
                <a16:creationId xmlns:a16="http://schemas.microsoft.com/office/drawing/2014/main" id="{0B380F49-3C84-4E64-B501-85287C34C721}"/>
              </a:ext>
            </a:extLst>
          </p:cNvPr>
          <p:cNvSpPr txBox="1"/>
          <p:nvPr/>
        </p:nvSpPr>
        <p:spPr>
          <a:xfrm>
            <a:off x="1543884" y="2800504"/>
            <a:ext cx="6438066" cy="1569660"/>
          </a:xfrm>
          <a:prstGeom prst="rect">
            <a:avLst/>
          </a:prstGeom>
          <a:noFill/>
        </p:spPr>
        <p:txBody>
          <a:bodyPr wrap="square" rtlCol="0">
            <a:spAutoFit/>
          </a:bodyPr>
          <a:lstStyle/>
          <a:p>
            <a:pPr lvl="0" algn="ctr" defTabSz="457200"/>
            <a:r>
              <a:rPr lang="en-US" altLang="zh-CN" sz="4800" b="1" dirty="0">
                <a:solidFill>
                  <a:srgbClr val="D27C15"/>
                </a:solidFill>
                <a:ea typeface="字魂17号-萌趣果冻体" panose="02000000000000000000"/>
              </a:rPr>
              <a:t>2. </a:t>
            </a:r>
            <a:r>
              <a:rPr lang="en-US" altLang="zh-CN" sz="4800" b="1" dirty="0" err="1">
                <a:solidFill>
                  <a:srgbClr val="D27C15"/>
                </a:solidFill>
                <a:ea typeface="字魂17号-萌趣果冻体" panose="02000000000000000000"/>
              </a:rPr>
              <a:t>Giới</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thiệu</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tên</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và</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đặc</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điểm</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của</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các</a:t>
            </a:r>
            <a:r>
              <a:rPr lang="en-US" altLang="zh-CN" sz="4800" b="1" dirty="0">
                <a:solidFill>
                  <a:srgbClr val="D27C15"/>
                </a:solidFill>
                <a:ea typeface="字魂17号-萌趣果冻体" panose="02000000000000000000"/>
              </a:rPr>
              <a:t> con </a:t>
            </a:r>
            <a:r>
              <a:rPr lang="en-US" altLang="zh-CN" sz="4800" b="1" dirty="0" err="1">
                <a:solidFill>
                  <a:srgbClr val="D27C15"/>
                </a:solidFill>
                <a:ea typeface="字魂17号-萌趣果冻体" panose="02000000000000000000"/>
              </a:rPr>
              <a:t>vật</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đó</a:t>
            </a:r>
            <a:r>
              <a:rPr lang="en-US" altLang="zh-CN" sz="4800" b="1" dirty="0">
                <a:solidFill>
                  <a:srgbClr val="D27C15"/>
                </a:solidFill>
                <a:ea typeface="字魂17号-萌趣果冻体" panose="02000000000000000000"/>
              </a:rPr>
              <a:t>.</a:t>
            </a:r>
            <a:endParaRPr kumimoji="0" lang="zh-CN" altLang="en-US" sz="4800" b="1" i="0" u="none" strike="noStrike" kern="1200" cap="none" spc="0" normalizeH="0" baseline="0" noProof="0" dirty="0">
              <a:ln>
                <a:noFill/>
              </a:ln>
              <a:solidFill>
                <a:srgbClr val="D27C15"/>
              </a:solidFill>
              <a:effectLst/>
              <a:uLnTx/>
              <a:uFillTx/>
              <a:ea typeface="字魂17号-萌趣果冻体" panose="02000000000000000000"/>
            </a:endParaRPr>
          </a:p>
        </p:txBody>
      </p:sp>
    </p:spTree>
    <p:extLst>
      <p:ext uri="{BB962C8B-B14F-4D97-AF65-F5344CB8AC3E}">
        <p14:creationId xmlns:p14="http://schemas.microsoft.com/office/powerpoint/2010/main" val="3505908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id="{FCAC8DD8-1EE6-4214-A347-CF19DDA1F746}"/>
              </a:ext>
            </a:extLst>
          </p:cNvPr>
          <p:cNvPicPr>
            <a:picLocks noChangeAspect="1"/>
          </p:cNvPicPr>
          <p:nvPr/>
        </p:nvPicPr>
        <p:blipFill>
          <a:blip r:embed="rId3"/>
          <a:stretch>
            <a:fillRect/>
          </a:stretch>
        </p:blipFill>
        <p:spPr>
          <a:xfrm flipH="1">
            <a:off x="1337409" y="1163253"/>
            <a:ext cx="3696985" cy="3023503"/>
          </a:xfrm>
          <a:prstGeom prst="rect">
            <a:avLst/>
          </a:prstGeom>
        </p:spPr>
      </p:pic>
      <p:sp>
        <p:nvSpPr>
          <p:cNvPr id="5" name="Shape 233">
            <a:extLst>
              <a:ext uri="{FF2B5EF4-FFF2-40B4-BE49-F238E27FC236}">
                <a16:creationId xmlns:a16="http://schemas.microsoft.com/office/drawing/2014/main" id="{3B73CFCA-288E-45E6-967D-4796AF1501AE}"/>
              </a:ext>
            </a:extLst>
          </p:cNvPr>
          <p:cNvSpPr/>
          <p:nvPr/>
        </p:nvSpPr>
        <p:spPr>
          <a:xfrm>
            <a:off x="1923660" y="1624715"/>
            <a:ext cx="2739150" cy="1774845"/>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algn="ctr"/>
            <a:r>
              <a:rPr lang="nl-NL" sz="2800" b="1" dirty="0">
                <a:solidFill>
                  <a:srgbClr val="002060"/>
                </a:solidFill>
              </a:rPr>
              <a:t>Thảo luận, giới thiệu tên và đặc điểm của động vật.</a:t>
            </a:r>
            <a:endParaRPr lang="en-US" sz="2800" b="1" dirty="0">
              <a:solidFill>
                <a:srgbClr val="002060"/>
              </a:solidFill>
            </a:endParaRPr>
          </a:p>
        </p:txBody>
      </p:sp>
      <p:pic>
        <p:nvPicPr>
          <p:cNvPr id="6" name="图片 5">
            <a:extLst>
              <a:ext uri="{FF2B5EF4-FFF2-40B4-BE49-F238E27FC236}">
                <a16:creationId xmlns:a16="http://schemas.microsoft.com/office/drawing/2014/main" id="{16C1D499-813C-4582-9565-F8964FF94EAE}"/>
              </a:ext>
            </a:extLst>
          </p:cNvPr>
          <p:cNvPicPr>
            <a:picLocks noChangeAspect="1"/>
          </p:cNvPicPr>
          <p:nvPr/>
        </p:nvPicPr>
        <p:blipFill>
          <a:blip r:embed="rId3"/>
          <a:stretch>
            <a:fillRect/>
          </a:stretch>
        </p:blipFill>
        <p:spPr>
          <a:xfrm flipH="1">
            <a:off x="7038667" y="1514690"/>
            <a:ext cx="3696985" cy="3023503"/>
          </a:xfrm>
          <a:prstGeom prst="rect">
            <a:avLst/>
          </a:prstGeom>
        </p:spPr>
      </p:pic>
      <p:sp>
        <p:nvSpPr>
          <p:cNvPr id="7" name="Shape 233">
            <a:extLst>
              <a:ext uri="{FF2B5EF4-FFF2-40B4-BE49-F238E27FC236}">
                <a16:creationId xmlns:a16="http://schemas.microsoft.com/office/drawing/2014/main" id="{102EC2E1-FCE5-40DA-B923-7F11FA820452}"/>
              </a:ext>
            </a:extLst>
          </p:cNvPr>
          <p:cNvSpPr/>
          <p:nvPr/>
        </p:nvSpPr>
        <p:spPr>
          <a:xfrm>
            <a:off x="7624918" y="1911006"/>
            <a:ext cx="2739150" cy="1905137"/>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600" cap="none">
                <a:solidFill>
                  <a:srgbClr val="717172"/>
                </a:solidFill>
                <a:latin typeface="Lato Regular"/>
                <a:ea typeface="Lato Regular"/>
                <a:cs typeface="Lato Regular"/>
                <a:sym typeface="Lato Regular"/>
              </a:defRPr>
            </a:pP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Thống</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nhất</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kết</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quả</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và</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chia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sẻ</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trước</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lớp</a:t>
            </a:r>
            <a:endParaRPr kumimoji="0" lang="zh-CN" altLang="en-US" sz="2800" b="1" i="0" u="none" strike="noStrike" kern="0" cap="none" spc="0" normalizeH="0" baseline="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endParaRPr>
          </a:p>
        </p:txBody>
      </p:sp>
      <p:pic>
        <p:nvPicPr>
          <p:cNvPr id="9" name="Picture 8" descr="A picture containing doll, toy, vector graphics&#10;&#10;Description automatically generated">
            <a:extLst>
              <a:ext uri="{FF2B5EF4-FFF2-40B4-BE49-F238E27FC236}">
                <a16:creationId xmlns:a16="http://schemas.microsoft.com/office/drawing/2014/main" id="{22E1D2E6-F0C7-49D5-A545-734B80D0D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650" y="3981124"/>
            <a:ext cx="3785980" cy="2200601"/>
          </a:xfrm>
          <a:prstGeom prst="rect">
            <a:avLst/>
          </a:prstGeom>
        </p:spPr>
      </p:pic>
    </p:spTree>
    <p:extLst>
      <p:ext uri="{BB962C8B-B14F-4D97-AF65-F5344CB8AC3E}">
        <p14:creationId xmlns:p14="http://schemas.microsoft.com/office/powerpoint/2010/main" val="4000207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098" name="Picture 2" descr="Giải bài 15 Một số bộ phận của động vật và chức năng của chúng">
            <a:extLst>
              <a:ext uri="{FF2B5EF4-FFF2-40B4-BE49-F238E27FC236}">
                <a16:creationId xmlns:a16="http://schemas.microsoft.com/office/drawing/2014/main" id="{2DFD6EFE-5DA0-44BD-8925-A47F5930A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01" y="1987826"/>
            <a:ext cx="4619625" cy="28765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97C740E9-E018-452C-91DD-5E85C7B2785F}"/>
              </a:ext>
            </a:extLst>
          </p:cNvPr>
          <p:cNvGrpSpPr/>
          <p:nvPr/>
        </p:nvGrpSpPr>
        <p:grpSpPr>
          <a:xfrm>
            <a:off x="5269230" y="966559"/>
            <a:ext cx="6579870" cy="2138591"/>
            <a:chOff x="5173980" y="1404709"/>
            <a:chExt cx="6579870" cy="2138591"/>
          </a:xfrm>
        </p:grpSpPr>
        <p:pic>
          <p:nvPicPr>
            <p:cNvPr id="14" name="图片 3">
              <a:extLst>
                <a:ext uri="{FF2B5EF4-FFF2-40B4-BE49-F238E27FC236}">
                  <a16:creationId xmlns:a16="http://schemas.microsoft.com/office/drawing/2014/main" id="{0A1E7C10-6B98-4AFB-8034-EF557A538A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065" b="22198"/>
            <a:stretch/>
          </p:blipFill>
          <p:spPr>
            <a:xfrm>
              <a:off x="5173980" y="1404709"/>
              <a:ext cx="6579870" cy="2138591"/>
            </a:xfrm>
            <a:prstGeom prst="rect">
              <a:avLst/>
            </a:prstGeom>
          </p:spPr>
        </p:pic>
        <p:sp>
          <p:nvSpPr>
            <p:cNvPr id="15" name="Shape 887">
              <a:extLst>
                <a:ext uri="{FF2B5EF4-FFF2-40B4-BE49-F238E27FC236}">
                  <a16:creationId xmlns:a16="http://schemas.microsoft.com/office/drawing/2014/main" id="{E7802ED6-54F1-49EA-837D-F4774017E6CB}"/>
                </a:ext>
              </a:extLst>
            </p:cNvPr>
            <p:cNvSpPr/>
            <p:nvPr/>
          </p:nvSpPr>
          <p:spPr>
            <a:xfrm>
              <a:off x="6638925" y="2209622"/>
              <a:ext cx="4244191" cy="789960"/>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r>
                <a:rPr lang="en-US" sz="4800" b="1" dirty="0" err="1">
                  <a:solidFill>
                    <a:srgbClr val="FF0000"/>
                  </a:solidFill>
                </a:rPr>
                <a:t>Tên</a:t>
              </a:r>
              <a:r>
                <a:rPr lang="en-US" sz="4800" b="1" dirty="0">
                  <a:solidFill>
                    <a:srgbClr val="FF0000"/>
                  </a:solidFill>
                </a:rPr>
                <a:t>: con </a:t>
              </a:r>
              <a:r>
                <a:rPr lang="en-US" sz="4800" b="1" dirty="0" err="1">
                  <a:solidFill>
                    <a:srgbClr val="FF0000"/>
                  </a:solidFill>
                </a:rPr>
                <a:t>trâu</a:t>
              </a:r>
              <a:r>
                <a:rPr lang="en-US" sz="4800" b="1" dirty="0">
                  <a:solidFill>
                    <a:srgbClr val="FF0000"/>
                  </a:solidFill>
                </a:rPr>
                <a:t>.</a:t>
              </a:r>
            </a:p>
          </p:txBody>
        </p:sp>
      </p:grpSp>
      <p:grpSp>
        <p:nvGrpSpPr>
          <p:cNvPr id="16" name="Group 15">
            <a:extLst>
              <a:ext uri="{FF2B5EF4-FFF2-40B4-BE49-F238E27FC236}">
                <a16:creationId xmlns:a16="http://schemas.microsoft.com/office/drawing/2014/main" id="{CBA31CEE-F5BD-4F31-97D9-09B2946A65E1}"/>
              </a:ext>
            </a:extLst>
          </p:cNvPr>
          <p:cNvGrpSpPr/>
          <p:nvPr/>
        </p:nvGrpSpPr>
        <p:grpSpPr>
          <a:xfrm>
            <a:off x="5362575" y="1933575"/>
            <a:ext cx="6657975" cy="4629150"/>
            <a:chOff x="5173980" y="1347504"/>
            <a:chExt cx="6579870" cy="2138591"/>
          </a:xfrm>
        </p:grpSpPr>
        <p:pic>
          <p:nvPicPr>
            <p:cNvPr id="17" name="图片 3">
              <a:extLst>
                <a:ext uri="{FF2B5EF4-FFF2-40B4-BE49-F238E27FC236}">
                  <a16:creationId xmlns:a16="http://schemas.microsoft.com/office/drawing/2014/main" id="{B745892F-601F-4D03-A656-C6CE1794E9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065" b="22198"/>
            <a:stretch/>
          </p:blipFill>
          <p:spPr>
            <a:xfrm>
              <a:off x="5173980" y="1347504"/>
              <a:ext cx="6579870" cy="2138591"/>
            </a:xfrm>
            <a:prstGeom prst="rect">
              <a:avLst/>
            </a:prstGeom>
          </p:spPr>
        </p:pic>
        <p:sp>
          <p:nvSpPr>
            <p:cNvPr id="18" name="Shape 887">
              <a:extLst>
                <a:ext uri="{FF2B5EF4-FFF2-40B4-BE49-F238E27FC236}">
                  <a16:creationId xmlns:a16="http://schemas.microsoft.com/office/drawing/2014/main" id="{C95CB4E7-580D-4D52-B256-78BE154DC90D}"/>
                </a:ext>
              </a:extLst>
            </p:cNvPr>
            <p:cNvSpPr/>
            <p:nvPr/>
          </p:nvSpPr>
          <p:spPr>
            <a:xfrm>
              <a:off x="6229351" y="2145403"/>
              <a:ext cx="4653766" cy="91839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algn="just"/>
              <a:r>
                <a:rPr lang="vi-VN" sz="2400" b="1" i="0" dirty="0">
                  <a:solidFill>
                    <a:srgbClr val="002060"/>
                  </a:solidFill>
                  <a:effectLst/>
                  <a:latin typeface="Calibri" panose="020F0502020204030204" pitchFamily="34" charset="0"/>
                  <a:cs typeface="Calibri" panose="020F0502020204030204" pitchFamily="34" charset="0"/>
                </a:rPr>
                <a:t>Đặc điểm: có lớp lông mao màu đen xám, có sừng cong như cái lưỡi liềm. Con trâu thường giúp người nông dân cày cấy ruộng đất và trở thành bạn với người nông dân.</a:t>
              </a:r>
            </a:p>
          </p:txBody>
        </p:sp>
      </p:grpSp>
    </p:spTree>
    <p:extLst>
      <p:ext uri="{BB962C8B-B14F-4D97-AF65-F5344CB8AC3E}">
        <p14:creationId xmlns:p14="http://schemas.microsoft.com/office/powerpoint/2010/main" val="3364655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1E637D75-C96D-49DA-8A4F-B8957616680D}"/>
              </a:ext>
            </a:extLst>
          </p:cNvPr>
          <p:cNvPicPr>
            <a:picLocks noChangeAspect="1"/>
          </p:cNvPicPr>
          <p:nvPr/>
        </p:nvPicPr>
        <p:blipFill>
          <a:blip r:embed="rId3"/>
          <a:stretch>
            <a:fillRect/>
          </a:stretch>
        </p:blipFill>
        <p:spPr>
          <a:xfrm>
            <a:off x="1652587" y="1285874"/>
            <a:ext cx="9223830" cy="4391025"/>
          </a:xfrm>
          <a:prstGeom prst="rect">
            <a:avLst/>
          </a:prstGeom>
        </p:spPr>
      </p:pic>
    </p:spTree>
    <p:extLst>
      <p:ext uri="{BB962C8B-B14F-4D97-AF65-F5344CB8AC3E}">
        <p14:creationId xmlns:p14="http://schemas.microsoft.com/office/powerpoint/2010/main" val="553775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107</Words>
  <Application>Microsoft Office PowerPoint</Application>
  <PresentationFormat>Widescreen</PresentationFormat>
  <Paragraphs>10</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Lato Regular</vt:lpstr>
      <vt:lpstr>字魂17号-萌趣果冻体</vt:lpstr>
      <vt:lpstr>字魂7号-温暖童稚体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27</cp:revision>
  <dcterms:created xsi:type="dcterms:W3CDTF">2022-10-16T02:13:31Z</dcterms:created>
  <dcterms:modified xsi:type="dcterms:W3CDTF">2025-02-03T03:39:39Z</dcterms:modified>
</cp:coreProperties>
</file>