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68" r:id="rId2"/>
    <p:sldId id="269" r:id="rId3"/>
    <p:sldId id="256" r:id="rId4"/>
    <p:sldId id="283" r:id="rId5"/>
    <p:sldId id="259" r:id="rId6"/>
    <p:sldId id="285" r:id="rId7"/>
    <p:sldId id="271" r:id="rId8"/>
    <p:sldId id="272" r:id="rId9"/>
    <p:sldId id="288" r:id="rId10"/>
  </p:sldIdLst>
  <p:sldSz cx="18288000" cy="10287000"/>
  <p:notesSz cx="6858000" cy="9144000"/>
  <p:embeddedFontLst>
    <p:embeddedFont>
      <p:font typeface="#9Slide05 SVNKitten" panose="020B0604020202020204" charset="0"/>
      <p:regular r:id="rId12"/>
    </p:embeddedFont>
    <p:embeddedFont>
      <p:font typeface="#9Slide06 SVNSlow Attack 2" charset="0"/>
      <p:regular r:id="rId13"/>
    </p:embeddedFont>
    <p:embeddedFont>
      <p:font typeface="#9Slide07 HoneyCream" panose="020B0604020202020204" charset="0"/>
      <p:regular r:id="rId14"/>
    </p:embeddedFont>
    <p:embeddedFont>
      <p:font typeface="Bobby Jones" panose="020B0604020202020204" charset="0"/>
      <p:regular r:id="rId15"/>
    </p:embeddedFont>
    <p:embeddedFont>
      <p:font typeface="Cambria" panose="02040503050406030204" pitchFamily="18" charset="0"/>
      <p:regular r:id="rId16"/>
      <p:bold r:id="rId17"/>
      <p:italic r:id="rId18"/>
      <p:boldItalic r:id="rId19"/>
    </p:embeddedFont>
    <p:embeddedFont>
      <p:font typeface="Roboto" panose="02000000000000000000" pitchFamily="2" charset="0"/>
      <p:regular r:id="rId20"/>
      <p:bold r:id="rId21"/>
      <p:italic r:id="rId22"/>
      <p:boldItalic r:id="rId23"/>
    </p:embeddedFont>
    <p:embeddedFont>
      <p:font typeface="SVN-Newton"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925" autoAdjust="0"/>
  </p:normalViewPr>
  <p:slideViewPr>
    <p:cSldViewPr>
      <p:cViewPr varScale="1">
        <p:scale>
          <a:sx n="44" d="100"/>
          <a:sy n="44" d="100"/>
        </p:scale>
        <p:origin x="87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8D46C-2B24-4D45-8E19-2B82C35BF9E5}"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A2381-A5FD-41B4-A713-F20C7808426B}" type="slidenum">
              <a:rPr lang="en-US" smtClean="0"/>
              <a:t>‹#›</a:t>
            </a:fld>
            <a:endParaRPr lang="en-US"/>
          </a:p>
        </p:txBody>
      </p:sp>
    </p:spTree>
    <p:extLst>
      <p:ext uri="{BB962C8B-B14F-4D97-AF65-F5344CB8AC3E}">
        <p14:creationId xmlns:p14="http://schemas.microsoft.com/office/powerpoint/2010/main" val="429181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3189666" y="3144498"/>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chemeClr val="accent2">
                    <a:lumMod val="75000"/>
                  </a:schemeClr>
                </a:solidFill>
                <a:effectLst/>
                <a:uLnTx/>
                <a:uFillTx/>
                <a:latin typeface="#9Slide06 SVNSlow Attack 2" pitchFamily="2" charset="0"/>
                <a:ea typeface="+mj-ea"/>
                <a:cs typeface="+mj-cs"/>
              </a:rPr>
              <a:t>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4.gif"/><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5.pn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609601" y="693537"/>
            <a:ext cx="13213628" cy="3266926"/>
            <a:chOff x="533400" y="390674"/>
            <a:chExt cx="13213628" cy="3266926"/>
          </a:xfrm>
        </p:grpSpPr>
        <p:grpSp>
          <p:nvGrpSpPr>
            <p:cNvPr id="34" name="Group 34"/>
            <p:cNvGrpSpPr/>
            <p:nvPr/>
          </p:nvGrpSpPr>
          <p:grpSpPr>
            <a:xfrm>
              <a:off x="533400" y="390674"/>
              <a:ext cx="13213628" cy="3266926"/>
              <a:chOff x="0" y="-47625"/>
              <a:chExt cx="2385792" cy="860425"/>
            </a:xfrm>
          </p:grpSpPr>
          <p:sp>
            <p:nvSpPr>
              <p:cNvPr id="35" name="Freeform 35"/>
              <p:cNvSpPr/>
              <p:nvPr/>
            </p:nvSpPr>
            <p:spPr>
              <a:xfrm>
                <a:off x="0" y="0"/>
                <a:ext cx="2385792" cy="720108"/>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4">
                  <a:lumMod val="20000"/>
                  <a:lumOff val="80000"/>
                </a:schemeClr>
              </a:solidFill>
              <a:ln w="76200">
                <a:solidFill>
                  <a:schemeClr val="tx1"/>
                </a:solidFill>
              </a:ln>
            </p:spPr>
            <p:txBody>
              <a:bodyPr/>
              <a:lstStyle/>
              <a:p>
                <a:endParaRPr lang="en-US"/>
              </a:p>
            </p:txBody>
          </p:sp>
          <p:sp>
            <p:nvSpPr>
              <p:cNvPr id="36"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1015110" y="1168228"/>
              <a:ext cx="12250207" cy="1477328"/>
            </a:xfrm>
            <a:prstGeom prst="rect">
              <a:avLst/>
            </a:prstGeom>
          </p:spPr>
          <p:txBody>
            <a:bodyPr wrap="square" lIns="0" tIns="0" rIns="0" bIns="0" rtlCol="0" anchor="t">
              <a:spAutoFit/>
            </a:bodyPr>
            <a:lstStyle/>
            <a:p>
              <a:pPr algn="ctr">
                <a:spcBef>
                  <a:spcPct val="0"/>
                </a:spcBef>
              </a:pPr>
              <a:r>
                <a:rPr lang="en-US" sz="9600" b="1" dirty="0" err="1">
                  <a:solidFill>
                    <a:sysClr val="windowText" lastClr="000000"/>
                  </a:solidFill>
                </a:rPr>
                <a:t>Nối</a:t>
              </a:r>
              <a:r>
                <a:rPr lang="en-US" sz="9600" b="1" dirty="0">
                  <a:solidFill>
                    <a:sysClr val="windowText" lastClr="000000"/>
                  </a:solidFill>
                </a:rPr>
                <a:t> </a:t>
              </a:r>
              <a:r>
                <a:rPr lang="en-US" sz="9600" b="1" dirty="0" err="1">
                  <a:solidFill>
                    <a:sysClr val="windowText" lastClr="000000"/>
                  </a:solidFill>
                </a:rPr>
                <a:t>sao</a:t>
              </a:r>
              <a:r>
                <a:rPr lang="en-US" sz="9600" b="1" dirty="0">
                  <a:solidFill>
                    <a:sysClr val="windowText" lastClr="000000"/>
                  </a:solidFill>
                </a:rPr>
                <a:t> </a:t>
              </a:r>
              <a:r>
                <a:rPr lang="en-US" sz="9600" b="1" dirty="0" err="1">
                  <a:solidFill>
                    <a:sysClr val="windowText" lastClr="000000"/>
                  </a:solidFill>
                </a:rPr>
                <a:t>cho</a:t>
              </a:r>
              <a:r>
                <a:rPr lang="en-US" sz="9600" b="1" dirty="0">
                  <a:solidFill>
                    <a:sysClr val="windowText" lastClr="000000"/>
                  </a:solidFill>
                </a:rPr>
                <a:t> </a:t>
              </a:r>
              <a:r>
                <a:rPr lang="en-US" sz="9600" b="1" dirty="0" err="1">
                  <a:solidFill>
                    <a:sysClr val="windowText" lastClr="000000"/>
                  </a:solidFill>
                </a:rPr>
                <a:t>phù</a:t>
              </a:r>
              <a:r>
                <a:rPr lang="en-US" sz="9600" b="1" dirty="0">
                  <a:solidFill>
                    <a:sysClr val="windowText" lastClr="000000"/>
                  </a:solidFill>
                </a:rPr>
                <a:t> </a:t>
              </a:r>
              <a:r>
                <a:rPr lang="en-US" sz="9600" b="1" dirty="0" err="1">
                  <a:solidFill>
                    <a:sysClr val="windowText" lastClr="000000"/>
                  </a:solidFill>
                </a:rPr>
                <a:t>hợp</a:t>
              </a:r>
              <a:endParaRPr lang="en-US" sz="9600" b="1" dirty="0">
                <a:solidFill>
                  <a:sysClr val="windowText" lastClr="000000"/>
                </a:solidFill>
              </a:endParaRPr>
            </a:p>
          </p:txBody>
        </p:sp>
      </p:grpSp>
      <p:grpSp>
        <p:nvGrpSpPr>
          <p:cNvPr id="84" name="Group 83"/>
          <p:cNvGrpSpPr/>
          <p:nvPr/>
        </p:nvGrpSpPr>
        <p:grpSpPr>
          <a:xfrm>
            <a:off x="7179842" y="4360409"/>
            <a:ext cx="9903632" cy="2106454"/>
            <a:chOff x="533400" y="421308"/>
            <a:chExt cx="13213628" cy="2540955"/>
          </a:xfrm>
        </p:grpSpPr>
        <p:grpSp>
          <p:nvGrpSpPr>
            <p:cNvPr id="85" name="Group 34"/>
            <p:cNvGrpSpPr/>
            <p:nvPr/>
          </p:nvGrpSpPr>
          <p:grpSpPr>
            <a:xfrm>
              <a:off x="533400" y="571500"/>
              <a:ext cx="13213628" cy="2390763"/>
              <a:chOff x="0" y="0"/>
              <a:chExt cx="2385792" cy="629666"/>
            </a:xfrm>
          </p:grpSpPr>
          <p:sp>
            <p:nvSpPr>
              <p:cNvPr id="8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40000"/>
                  <a:lumOff val="60000"/>
                </a:schemeClr>
              </a:solidFill>
              <a:ln w="76200">
                <a:solidFill>
                  <a:schemeClr val="tx1"/>
                </a:solidFill>
              </a:ln>
            </p:spPr>
            <p:txBody>
              <a:bodyPr/>
              <a:lstStyle/>
              <a:p>
                <a:endParaRPr lang="en-US"/>
              </a:p>
            </p:txBody>
          </p:sp>
          <p:sp>
            <p:nvSpPr>
              <p:cNvPr id="8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86" name="TextBox 72"/>
            <p:cNvSpPr txBox="1"/>
            <p:nvPr/>
          </p:nvSpPr>
          <p:spPr>
            <a:xfrm>
              <a:off x="935493" y="421308"/>
              <a:ext cx="12250207" cy="2261372"/>
            </a:xfrm>
            <a:prstGeom prst="rect">
              <a:avLst/>
            </a:prstGeom>
          </p:spPr>
          <p:txBody>
            <a:bodyPr wrap="square" lIns="0" tIns="0" rIns="0" bIns="0" rtlCol="0" anchor="t">
              <a:spAutoFit/>
            </a:bodyPr>
            <a:lstStyle/>
            <a:p>
              <a:pPr algn="ctr">
                <a:lnSpc>
                  <a:spcPts val="15679"/>
                </a:lnSpc>
                <a:spcBef>
                  <a:spcPct val="0"/>
                </a:spcBef>
              </a:pPr>
              <a:r>
                <a:rPr lang="en-US" sz="9600" dirty="0">
                  <a:solidFill>
                    <a:schemeClr val="bg1"/>
                  </a:solidFill>
                  <a:latin typeface="#9Slide05 SVNKitten" pitchFamily="2" charset="0"/>
                </a:rPr>
                <a:t>( </a:t>
              </a:r>
              <a:r>
                <a:rPr lang="en-US" sz="9600" dirty="0" err="1">
                  <a:solidFill>
                    <a:schemeClr val="bg1"/>
                  </a:solidFill>
                  <a:latin typeface="#9Slide05 SVNKitten" pitchFamily="2" charset="0"/>
                </a:rPr>
                <a:t>Tổng</a:t>
              </a:r>
              <a:r>
                <a:rPr lang="en-US" sz="9600" dirty="0">
                  <a:solidFill>
                    <a:schemeClr val="bg1"/>
                  </a:solidFill>
                  <a:latin typeface="#9Slide05 SVNKitten" pitchFamily="2" charset="0"/>
                </a:rPr>
                <a:t> – </a:t>
              </a:r>
              <a:r>
                <a:rPr lang="en-US" sz="9600" dirty="0" err="1">
                  <a:solidFill>
                    <a:schemeClr val="bg1"/>
                  </a:solidFill>
                  <a:latin typeface="#9Slide05 SVNKitten" pitchFamily="2" charset="0"/>
                </a:rPr>
                <a:t>hiệu</a:t>
              </a:r>
              <a:r>
                <a:rPr lang="en-US" sz="9600" dirty="0">
                  <a:solidFill>
                    <a:schemeClr val="bg1"/>
                  </a:solidFill>
                  <a:latin typeface="#9Slide05 SVNKitten" pitchFamily="2" charset="0"/>
                </a:rPr>
                <a:t>) : 2</a:t>
              </a:r>
            </a:p>
          </p:txBody>
        </p:sp>
      </p:grpSp>
      <p:grpSp>
        <p:nvGrpSpPr>
          <p:cNvPr id="89" name="Group 88"/>
          <p:cNvGrpSpPr/>
          <p:nvPr/>
        </p:nvGrpSpPr>
        <p:grpSpPr>
          <a:xfrm>
            <a:off x="7179841" y="7404128"/>
            <a:ext cx="9903632" cy="2031801"/>
            <a:chOff x="533400" y="511360"/>
            <a:chExt cx="13213628" cy="2450903"/>
          </a:xfrm>
        </p:grpSpPr>
        <p:grpSp>
          <p:nvGrpSpPr>
            <p:cNvPr id="90" name="Group 34"/>
            <p:cNvGrpSpPr/>
            <p:nvPr/>
          </p:nvGrpSpPr>
          <p:grpSpPr>
            <a:xfrm>
              <a:off x="533400" y="571500"/>
              <a:ext cx="13213628" cy="2390763"/>
              <a:chOff x="0" y="0"/>
              <a:chExt cx="2385792" cy="629666"/>
            </a:xfrm>
          </p:grpSpPr>
          <p:sp>
            <p:nvSpPr>
              <p:cNvPr id="9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40000"/>
                  <a:lumOff val="60000"/>
                </a:schemeClr>
              </a:solidFill>
              <a:ln w="76200">
                <a:solidFill>
                  <a:schemeClr val="tx1"/>
                </a:solidFill>
              </a:ln>
            </p:spPr>
            <p:txBody>
              <a:bodyPr/>
              <a:lstStyle/>
              <a:p>
                <a:endParaRPr lang="en-US"/>
              </a:p>
            </p:txBody>
          </p:sp>
          <p:sp>
            <p:nvSpPr>
              <p:cNvPr id="9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91" name="TextBox 72"/>
            <p:cNvSpPr txBox="1"/>
            <p:nvPr/>
          </p:nvSpPr>
          <p:spPr>
            <a:xfrm>
              <a:off x="983827" y="511360"/>
              <a:ext cx="12250207" cy="2261374"/>
            </a:xfrm>
            <a:prstGeom prst="rect">
              <a:avLst/>
            </a:prstGeom>
          </p:spPr>
          <p:txBody>
            <a:bodyPr wrap="square" lIns="0" tIns="0" rIns="0" bIns="0" rtlCol="0" anchor="t">
              <a:spAutoFit/>
            </a:bodyPr>
            <a:lstStyle/>
            <a:p>
              <a:pPr algn="ctr">
                <a:lnSpc>
                  <a:spcPts val="15679"/>
                </a:lnSpc>
                <a:spcBef>
                  <a:spcPct val="0"/>
                </a:spcBef>
              </a:pPr>
              <a:r>
                <a:rPr lang="en-US" sz="9600" dirty="0">
                  <a:solidFill>
                    <a:schemeClr val="bg1"/>
                  </a:solidFill>
                  <a:latin typeface="#9Slide05 SVNKitten" pitchFamily="2" charset="0"/>
                </a:rPr>
                <a:t>( </a:t>
              </a:r>
              <a:r>
                <a:rPr lang="en-US" sz="9600" dirty="0" err="1">
                  <a:solidFill>
                    <a:schemeClr val="bg1"/>
                  </a:solidFill>
                  <a:latin typeface="#9Slide05 SVNKitten" pitchFamily="2" charset="0"/>
                </a:rPr>
                <a:t>Tổng</a:t>
              </a:r>
              <a:r>
                <a:rPr lang="en-US" sz="9600" dirty="0">
                  <a:solidFill>
                    <a:schemeClr val="bg1"/>
                  </a:solidFill>
                  <a:latin typeface="#9Slide05 SVNKitten" pitchFamily="2" charset="0"/>
                </a:rPr>
                <a:t> +  </a:t>
              </a:r>
              <a:r>
                <a:rPr lang="en-US" sz="9600" dirty="0" err="1">
                  <a:solidFill>
                    <a:schemeClr val="bg1"/>
                  </a:solidFill>
                  <a:latin typeface="#9Slide05 SVNKitten" pitchFamily="2" charset="0"/>
                </a:rPr>
                <a:t>hiệu</a:t>
              </a:r>
              <a:r>
                <a:rPr lang="en-US" sz="9600" dirty="0">
                  <a:solidFill>
                    <a:schemeClr val="bg1"/>
                  </a:solidFill>
                  <a:latin typeface="#9Slide05 SVNKitten" pitchFamily="2" charset="0"/>
                </a:rPr>
                <a:t>) : 2</a:t>
              </a:r>
            </a:p>
          </p:txBody>
        </p:sp>
      </p:grpSp>
      <p:cxnSp>
        <p:nvCxnSpPr>
          <p:cNvPr id="5" name="Straight Connector 4"/>
          <p:cNvCxnSpPr/>
          <p:nvPr/>
        </p:nvCxnSpPr>
        <p:spPr>
          <a:xfrm>
            <a:off x="4953000" y="5448300"/>
            <a:ext cx="2194560" cy="0"/>
          </a:xfrm>
          <a:prstGeom prst="line">
            <a:avLst/>
          </a:prstGeom>
          <a:ln w="1238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35065" y="8420100"/>
            <a:ext cx="2194560" cy="0"/>
          </a:xfrm>
          <a:prstGeom prst="line">
            <a:avLst/>
          </a:prstGeom>
          <a:ln w="12382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562708" y="4442687"/>
            <a:ext cx="4425464" cy="2030345"/>
            <a:chOff x="533400" y="571500"/>
            <a:chExt cx="13213628" cy="2449146"/>
          </a:xfrm>
        </p:grpSpPr>
        <p:grpSp>
          <p:nvGrpSpPr>
            <p:cNvPr id="75" name="Group 34"/>
            <p:cNvGrpSpPr/>
            <p:nvPr/>
          </p:nvGrpSpPr>
          <p:grpSpPr>
            <a:xfrm>
              <a:off x="533400" y="571500"/>
              <a:ext cx="13213628" cy="2390763"/>
              <a:chOff x="0" y="0"/>
              <a:chExt cx="2385792" cy="629666"/>
            </a:xfrm>
          </p:grpSpPr>
          <p:sp>
            <p:nvSpPr>
              <p:cNvPr id="7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FFFFFF"/>
              </a:solidFill>
            </p:spPr>
            <p:txBody>
              <a:bodyPr/>
              <a:lstStyle/>
              <a:p>
                <a:endParaRPr lang="en-US"/>
              </a:p>
            </p:txBody>
          </p:sp>
          <p:sp>
            <p:nvSpPr>
              <p:cNvPr id="7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76" name="TextBox 72"/>
            <p:cNvSpPr txBox="1"/>
            <p:nvPr/>
          </p:nvSpPr>
          <p:spPr>
            <a:xfrm>
              <a:off x="1015110" y="591974"/>
              <a:ext cx="12250208" cy="2428672"/>
            </a:xfrm>
            <a:prstGeom prst="rect">
              <a:avLst/>
            </a:prstGeom>
          </p:spPr>
          <p:txBody>
            <a:bodyPr wrap="square" lIns="0" tIns="0" rIns="0" bIns="0" rtlCol="0" anchor="t">
              <a:spAutoFit/>
            </a:bodyPr>
            <a:lstStyle/>
            <a:p>
              <a:pPr algn="ctr">
                <a:lnSpc>
                  <a:spcPts val="15679"/>
                </a:lnSpc>
                <a:spcBef>
                  <a:spcPct val="0"/>
                </a:spcBef>
              </a:pPr>
              <a:r>
                <a:rPr lang="en-US" sz="9600" dirty="0" err="1">
                  <a:solidFill>
                    <a:srgbClr val="03989E"/>
                  </a:solidFill>
                  <a:latin typeface="#9Slide05 SVNKitten" pitchFamily="2" charset="0"/>
                </a:rPr>
                <a:t>Số</a:t>
              </a:r>
              <a:r>
                <a:rPr lang="en-US" sz="9600" dirty="0">
                  <a:solidFill>
                    <a:srgbClr val="03989E"/>
                  </a:solidFill>
                  <a:latin typeface="#9Slide05 SVNKitten" pitchFamily="2" charset="0"/>
                </a:rPr>
                <a:t> </a:t>
              </a:r>
              <a:r>
                <a:rPr lang="en-US" sz="9600" dirty="0" err="1">
                  <a:solidFill>
                    <a:srgbClr val="03989E"/>
                  </a:solidFill>
                  <a:latin typeface="#9Slide05 SVNKitten" pitchFamily="2" charset="0"/>
                </a:rPr>
                <a:t>bé</a:t>
              </a:r>
              <a:endParaRPr lang="en-US" sz="9600" dirty="0">
                <a:solidFill>
                  <a:srgbClr val="03989E"/>
                </a:solidFill>
                <a:latin typeface="#9Slide05 SVNKitten" pitchFamily="2" charset="0"/>
              </a:endParaRPr>
            </a:p>
          </p:txBody>
        </p:sp>
      </p:grpSp>
      <p:grpSp>
        <p:nvGrpSpPr>
          <p:cNvPr id="79" name="Group 78"/>
          <p:cNvGrpSpPr/>
          <p:nvPr/>
        </p:nvGrpSpPr>
        <p:grpSpPr>
          <a:xfrm>
            <a:off x="609601" y="7350497"/>
            <a:ext cx="4425464" cy="2030345"/>
            <a:chOff x="533400" y="571500"/>
            <a:chExt cx="13213628" cy="2449146"/>
          </a:xfrm>
        </p:grpSpPr>
        <p:grpSp>
          <p:nvGrpSpPr>
            <p:cNvPr id="80" name="Group 34"/>
            <p:cNvGrpSpPr/>
            <p:nvPr/>
          </p:nvGrpSpPr>
          <p:grpSpPr>
            <a:xfrm>
              <a:off x="533400" y="571500"/>
              <a:ext cx="13213628" cy="2390763"/>
              <a:chOff x="0" y="0"/>
              <a:chExt cx="2385792" cy="629666"/>
            </a:xfrm>
          </p:grpSpPr>
          <p:sp>
            <p:nvSpPr>
              <p:cNvPr id="8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FFFFFF"/>
              </a:solidFill>
            </p:spPr>
            <p:txBody>
              <a:bodyPr/>
              <a:lstStyle/>
              <a:p>
                <a:endParaRPr lang="en-US"/>
              </a:p>
            </p:txBody>
          </p:sp>
          <p:sp>
            <p:nvSpPr>
              <p:cNvPr id="8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81" name="TextBox 72"/>
            <p:cNvSpPr txBox="1"/>
            <p:nvPr/>
          </p:nvSpPr>
          <p:spPr>
            <a:xfrm>
              <a:off x="1015110" y="591974"/>
              <a:ext cx="12250208" cy="2428672"/>
            </a:xfrm>
            <a:prstGeom prst="rect">
              <a:avLst/>
            </a:prstGeom>
          </p:spPr>
          <p:txBody>
            <a:bodyPr wrap="square" lIns="0" tIns="0" rIns="0" bIns="0" rtlCol="0" anchor="t">
              <a:spAutoFit/>
            </a:bodyPr>
            <a:lstStyle/>
            <a:p>
              <a:pPr algn="ctr">
                <a:lnSpc>
                  <a:spcPts val="15679"/>
                </a:lnSpc>
                <a:spcBef>
                  <a:spcPct val="0"/>
                </a:spcBef>
              </a:pPr>
              <a:r>
                <a:rPr lang="en-US" sz="9600" dirty="0" err="1">
                  <a:solidFill>
                    <a:srgbClr val="03989E"/>
                  </a:solidFill>
                  <a:latin typeface="#9Slide05 SVNKitten" pitchFamily="2" charset="0"/>
                </a:rPr>
                <a:t>Số</a:t>
              </a:r>
              <a:r>
                <a:rPr lang="en-US" sz="9600" dirty="0">
                  <a:solidFill>
                    <a:srgbClr val="03989E"/>
                  </a:solidFill>
                  <a:latin typeface="#9Slide05 SVNKitten" pitchFamily="2" charset="0"/>
                </a:rPr>
                <a:t> </a:t>
              </a:r>
              <a:r>
                <a:rPr lang="en-US" sz="9600" dirty="0" err="1">
                  <a:solidFill>
                    <a:srgbClr val="03989E"/>
                  </a:solidFill>
                  <a:latin typeface="#9Slide05 SVNKitten" pitchFamily="2" charset="0"/>
                </a:rPr>
                <a:t>lớn</a:t>
              </a:r>
              <a:endParaRPr lang="en-US" sz="9600" dirty="0">
                <a:solidFill>
                  <a:srgbClr val="03989E"/>
                </a:solidFill>
                <a:latin typeface="#9Slide05 SVNKitten" pitchFamily="2" charset="0"/>
              </a:endParaRPr>
            </a:p>
          </p:txBody>
        </p:sp>
      </p:grpSp>
    </p:spTree>
    <p:extLst>
      <p:ext uri="{BB962C8B-B14F-4D97-AF65-F5344CB8AC3E}">
        <p14:creationId xmlns:p14="http://schemas.microsoft.com/office/powerpoint/2010/main" val="287162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ppt_x"/>
                                          </p:val>
                                        </p:tav>
                                        <p:tav tm="100000">
                                          <p:val>
                                            <p:strVal val="#ppt_x"/>
                                          </p:val>
                                        </p:tav>
                                      </p:tavLst>
                                    </p:anim>
                                    <p:anim calcmode="lin" valueType="num">
                                      <p:cBhvr additive="base">
                                        <p:cTn id="1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subTnLst>
                                    <p:audio>
                                      <p:cMediaNode>
                                        <p:cTn display="0" masterRel="sameClick">
                                          <p:stCondLst>
                                            <p:cond evt="begin" delay="0">
                                              <p:tn val="2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609601" y="693537"/>
            <a:ext cx="13213628" cy="3266926"/>
            <a:chOff x="533400" y="390674"/>
            <a:chExt cx="13213628" cy="3266926"/>
          </a:xfrm>
        </p:grpSpPr>
        <p:grpSp>
          <p:nvGrpSpPr>
            <p:cNvPr id="34" name="Group 34"/>
            <p:cNvGrpSpPr/>
            <p:nvPr/>
          </p:nvGrpSpPr>
          <p:grpSpPr>
            <a:xfrm>
              <a:off x="533400" y="390674"/>
              <a:ext cx="13213628" cy="3266926"/>
              <a:chOff x="0" y="-47625"/>
              <a:chExt cx="2385792" cy="860425"/>
            </a:xfrm>
          </p:grpSpPr>
          <p:sp>
            <p:nvSpPr>
              <p:cNvPr id="35" name="Freeform 35"/>
              <p:cNvSpPr/>
              <p:nvPr/>
            </p:nvSpPr>
            <p:spPr>
              <a:xfrm>
                <a:off x="0" y="0"/>
                <a:ext cx="2385792" cy="720108"/>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bg1"/>
              </a:solidFill>
              <a:ln w="76200">
                <a:solidFill>
                  <a:schemeClr val="tx1"/>
                </a:solidFill>
              </a:ln>
            </p:spPr>
            <p:txBody>
              <a:bodyPr/>
              <a:lstStyle/>
              <a:p>
                <a:endParaRPr lang="en-US"/>
              </a:p>
            </p:txBody>
          </p:sp>
          <p:sp>
            <p:nvSpPr>
              <p:cNvPr id="36"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978536" y="769022"/>
              <a:ext cx="12250207" cy="2462213"/>
            </a:xfrm>
            <a:prstGeom prst="rect">
              <a:avLst/>
            </a:prstGeom>
          </p:spPr>
          <p:txBody>
            <a:bodyPr wrap="square" lIns="0" tIns="0" rIns="0" bIns="0" rtlCol="0" anchor="t">
              <a:spAutoFit/>
            </a:bodyPr>
            <a:lstStyle/>
            <a:p>
              <a:pPr algn="ctr">
                <a:spcBef>
                  <a:spcPct val="0"/>
                </a:spcBef>
              </a:pPr>
              <a:r>
                <a:rPr lang="en-US" sz="8000" b="1" dirty="0" err="1"/>
                <a:t>Tổng</a:t>
              </a:r>
              <a:r>
                <a:rPr lang="en-US" sz="8000" b="1" dirty="0"/>
                <a:t> </a:t>
              </a:r>
              <a:r>
                <a:rPr lang="en-US" sz="8000" b="1" dirty="0" err="1"/>
                <a:t>của</a:t>
              </a:r>
              <a:r>
                <a:rPr lang="en-US" sz="8000" b="1" dirty="0"/>
                <a:t> </a:t>
              </a:r>
              <a:r>
                <a:rPr lang="en-US" sz="8000" b="1" dirty="0" err="1"/>
                <a:t>hai</a:t>
              </a:r>
              <a:r>
                <a:rPr lang="en-US" sz="8000" b="1" dirty="0"/>
                <a:t> </a:t>
              </a:r>
              <a:r>
                <a:rPr lang="en-US" sz="8000" b="1" dirty="0" err="1"/>
                <a:t>số</a:t>
              </a:r>
              <a:r>
                <a:rPr lang="en-US" sz="8000" b="1" dirty="0"/>
                <a:t> </a:t>
              </a:r>
              <a:r>
                <a:rPr lang="en-US" sz="8000" b="1" dirty="0" err="1"/>
                <a:t>là</a:t>
              </a:r>
              <a:r>
                <a:rPr lang="en-US" sz="8000" b="1" dirty="0"/>
                <a:t> 1045, </a:t>
              </a:r>
            </a:p>
            <a:p>
              <a:pPr algn="ctr">
                <a:spcBef>
                  <a:spcPct val="0"/>
                </a:spcBef>
              </a:pPr>
              <a:r>
                <a:rPr lang="en-US" sz="8000" b="1" dirty="0" err="1"/>
                <a:t>hiệu</a:t>
              </a:r>
              <a:r>
                <a:rPr lang="en-US" sz="8000" b="1" dirty="0"/>
                <a:t> </a:t>
              </a:r>
              <a:r>
                <a:rPr lang="en-US" sz="8000" b="1" dirty="0" err="1"/>
                <a:t>hai</a:t>
              </a:r>
              <a:r>
                <a:rPr lang="en-US" sz="8000" b="1" dirty="0"/>
                <a:t> </a:t>
              </a:r>
              <a:r>
                <a:rPr lang="en-US" sz="8000" b="1" dirty="0" err="1"/>
                <a:t>số</a:t>
              </a:r>
              <a:r>
                <a:rPr lang="en-US" sz="8000" b="1" dirty="0"/>
                <a:t> </a:t>
              </a:r>
              <a:r>
                <a:rPr lang="en-US" sz="8000" b="1" dirty="0" err="1"/>
                <a:t>là</a:t>
              </a:r>
              <a:r>
                <a:rPr lang="en-US" sz="8000" b="1" dirty="0"/>
                <a:t> 257. </a:t>
              </a:r>
              <a:endParaRPr lang="en-US" sz="102800" b="1" dirty="0">
                <a:solidFill>
                  <a:schemeClr val="bg1"/>
                </a:solidFill>
              </a:endParaRPr>
            </a:p>
          </p:txBody>
        </p:sp>
      </p:grpSp>
      <p:grpSp>
        <p:nvGrpSpPr>
          <p:cNvPr id="84" name="Group 83"/>
          <p:cNvGrpSpPr/>
          <p:nvPr/>
        </p:nvGrpSpPr>
        <p:grpSpPr>
          <a:xfrm>
            <a:off x="1945614" y="3794168"/>
            <a:ext cx="9903632" cy="2063457"/>
            <a:chOff x="533400" y="473174"/>
            <a:chExt cx="13213628" cy="2489089"/>
          </a:xfrm>
        </p:grpSpPr>
        <p:grpSp>
          <p:nvGrpSpPr>
            <p:cNvPr id="85" name="Group 34"/>
            <p:cNvGrpSpPr/>
            <p:nvPr/>
          </p:nvGrpSpPr>
          <p:grpSpPr>
            <a:xfrm>
              <a:off x="533400" y="571500"/>
              <a:ext cx="13213628" cy="2390763"/>
              <a:chOff x="0" y="0"/>
              <a:chExt cx="2385792" cy="629666"/>
            </a:xfrm>
          </p:grpSpPr>
          <p:sp>
            <p:nvSpPr>
              <p:cNvPr id="8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75000"/>
                </a:schemeClr>
              </a:solidFill>
              <a:ln w="76200">
                <a:solidFill>
                  <a:schemeClr val="tx1"/>
                </a:solidFill>
              </a:ln>
            </p:spPr>
            <p:txBody>
              <a:bodyPr/>
              <a:lstStyle/>
              <a:p>
                <a:endParaRPr lang="en-US"/>
              </a:p>
            </p:txBody>
          </p:sp>
          <p:sp>
            <p:nvSpPr>
              <p:cNvPr id="8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86" name="TextBox 72"/>
            <p:cNvSpPr txBox="1"/>
            <p:nvPr/>
          </p:nvSpPr>
          <p:spPr>
            <a:xfrm>
              <a:off x="1015108" y="473174"/>
              <a:ext cx="12250207" cy="2180933"/>
            </a:xfrm>
            <a:prstGeom prst="rect">
              <a:avLst/>
            </a:prstGeom>
          </p:spPr>
          <p:txBody>
            <a:bodyPr wrap="square" lIns="0" tIns="0" rIns="0" bIns="0" rtlCol="0" anchor="t">
              <a:spAutoFit/>
            </a:bodyPr>
            <a:lstStyle/>
            <a:p>
              <a:pPr algn="ctr">
                <a:lnSpc>
                  <a:spcPts val="15679"/>
                </a:lnSpc>
                <a:spcBef>
                  <a:spcPct val="0"/>
                </a:spcBef>
              </a:pPr>
              <a:r>
                <a:rPr lang="en-US" sz="8800" b="1" dirty="0" err="1">
                  <a:solidFill>
                    <a:schemeClr val="bg1"/>
                  </a:solidFill>
                </a:rPr>
                <a:t>Em</a:t>
              </a:r>
              <a:r>
                <a:rPr lang="en-US" sz="8800" b="1" dirty="0">
                  <a:solidFill>
                    <a:schemeClr val="bg1"/>
                  </a:solidFill>
                </a:rPr>
                <a:t> </a:t>
              </a:r>
              <a:r>
                <a:rPr lang="en-US" sz="8800" b="1" dirty="0" err="1">
                  <a:solidFill>
                    <a:schemeClr val="bg1"/>
                  </a:solidFill>
                </a:rPr>
                <a:t>hãy</a:t>
              </a:r>
              <a:r>
                <a:rPr lang="en-US" sz="8800" b="1" dirty="0">
                  <a:solidFill>
                    <a:schemeClr val="bg1"/>
                  </a:solidFill>
                </a:rPr>
                <a:t> </a:t>
              </a:r>
              <a:r>
                <a:rPr lang="en-US" sz="8800" b="1" dirty="0" err="1">
                  <a:solidFill>
                    <a:schemeClr val="bg1"/>
                  </a:solidFill>
                </a:rPr>
                <a:t>tìm</a:t>
              </a:r>
              <a:r>
                <a:rPr lang="en-US" sz="8800" b="1" dirty="0">
                  <a:solidFill>
                    <a:schemeClr val="bg1"/>
                  </a:solidFill>
                </a:rPr>
                <a:t> 2 </a:t>
              </a:r>
              <a:r>
                <a:rPr lang="en-US" sz="8800" b="1" dirty="0" err="1">
                  <a:solidFill>
                    <a:schemeClr val="bg1"/>
                  </a:solidFill>
                </a:rPr>
                <a:t>số</a:t>
              </a:r>
              <a:r>
                <a:rPr lang="en-US" sz="8800" b="1" dirty="0">
                  <a:solidFill>
                    <a:schemeClr val="bg1"/>
                  </a:solidFill>
                </a:rPr>
                <a:t> </a:t>
              </a:r>
              <a:r>
                <a:rPr lang="en-US" sz="8800" b="1" dirty="0" err="1">
                  <a:solidFill>
                    <a:schemeClr val="bg1"/>
                  </a:solidFill>
                </a:rPr>
                <a:t>đó</a:t>
              </a:r>
              <a:endParaRPr lang="en-US" sz="8800" b="1" dirty="0">
                <a:solidFill>
                  <a:schemeClr val="bg1"/>
                </a:solidFill>
              </a:endParaRPr>
            </a:p>
          </p:txBody>
        </p:sp>
      </p:grpSp>
      <p:grpSp>
        <p:nvGrpSpPr>
          <p:cNvPr id="89" name="Group 88"/>
          <p:cNvGrpSpPr/>
          <p:nvPr/>
        </p:nvGrpSpPr>
        <p:grpSpPr>
          <a:xfrm>
            <a:off x="1945614" y="7054797"/>
            <a:ext cx="9903632" cy="2035030"/>
            <a:chOff x="533400" y="507465"/>
            <a:chExt cx="13213628" cy="2454798"/>
          </a:xfrm>
        </p:grpSpPr>
        <p:grpSp>
          <p:nvGrpSpPr>
            <p:cNvPr id="90" name="Group 34"/>
            <p:cNvGrpSpPr/>
            <p:nvPr/>
          </p:nvGrpSpPr>
          <p:grpSpPr>
            <a:xfrm>
              <a:off x="533400" y="571500"/>
              <a:ext cx="13213628" cy="2390763"/>
              <a:chOff x="0" y="0"/>
              <a:chExt cx="2385792" cy="629666"/>
            </a:xfrm>
          </p:grpSpPr>
          <p:sp>
            <p:nvSpPr>
              <p:cNvPr id="9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C00000"/>
              </a:solidFill>
              <a:ln w="76200">
                <a:solidFill>
                  <a:schemeClr val="tx1"/>
                </a:solidFill>
              </a:ln>
            </p:spPr>
            <p:txBody>
              <a:bodyPr/>
              <a:lstStyle/>
              <a:p>
                <a:endParaRPr lang="en-US"/>
              </a:p>
            </p:txBody>
          </p:sp>
          <p:sp>
            <p:nvSpPr>
              <p:cNvPr id="9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9Slide05 SVNKitten" pitchFamily="2" charset="0"/>
                </a:endParaRPr>
              </a:p>
            </p:txBody>
          </p:sp>
        </p:grpSp>
        <p:sp>
          <p:nvSpPr>
            <p:cNvPr id="91" name="TextBox 72"/>
            <p:cNvSpPr txBox="1"/>
            <p:nvPr/>
          </p:nvSpPr>
          <p:spPr>
            <a:xfrm>
              <a:off x="1011004" y="507465"/>
              <a:ext cx="12250207" cy="2213573"/>
            </a:xfrm>
            <a:prstGeom prst="rect">
              <a:avLst/>
            </a:prstGeom>
          </p:spPr>
          <p:txBody>
            <a:bodyPr wrap="square" lIns="0" tIns="0" rIns="0" bIns="0" rtlCol="0" anchor="t">
              <a:spAutoFit/>
            </a:bodyPr>
            <a:lstStyle/>
            <a:p>
              <a:pPr algn="ctr">
                <a:lnSpc>
                  <a:spcPts val="15679"/>
                </a:lnSpc>
                <a:spcBef>
                  <a:spcPct val="0"/>
                </a:spcBef>
              </a:pPr>
              <a:r>
                <a:rPr lang="en-US" sz="9600" b="1" dirty="0">
                  <a:solidFill>
                    <a:schemeClr val="bg1"/>
                  </a:solidFill>
                </a:rPr>
                <a:t>394 </a:t>
              </a:r>
              <a:r>
                <a:rPr lang="en-US" sz="9600" b="1" dirty="0" err="1">
                  <a:solidFill>
                    <a:schemeClr val="bg1"/>
                  </a:solidFill>
                </a:rPr>
                <a:t>và</a:t>
              </a:r>
              <a:r>
                <a:rPr lang="en-US" sz="9600" b="1" dirty="0">
                  <a:solidFill>
                    <a:schemeClr val="bg1"/>
                  </a:solidFill>
                </a:rPr>
                <a:t> 651</a:t>
              </a:r>
            </a:p>
          </p:txBody>
        </p:sp>
      </p:grpSp>
      <p:pic>
        <p:nvPicPr>
          <p:cNvPr id="21" name="Picture 20">
            <a:extLst>
              <a:ext uri="{FF2B5EF4-FFF2-40B4-BE49-F238E27FC236}">
                <a16:creationId xmlns:a16="http://schemas.microsoft.com/office/drawing/2014/main" id="{98A36776-0AB6-4821-9462-05AE36AEA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22" name="Picture 21">
            <a:extLst>
              <a:ext uri="{FF2B5EF4-FFF2-40B4-BE49-F238E27FC236}">
                <a16:creationId xmlns:a16="http://schemas.microsoft.com/office/drawing/2014/main" id="{2883B65D-08D4-450D-B147-DA925CA82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24" name="Picture 23">
            <a:extLst>
              <a:ext uri="{FF2B5EF4-FFF2-40B4-BE49-F238E27FC236}">
                <a16:creationId xmlns:a16="http://schemas.microsoft.com/office/drawing/2014/main" id="{FA213518-0D6C-4D37-BBC1-EEFCAA6FC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313" y="4618643"/>
            <a:ext cx="531974" cy="4989551"/>
          </a:xfrm>
          <a:prstGeom prst="rect">
            <a:avLst/>
          </a:prstGeom>
        </p:spPr>
      </p:pic>
      <p:pic>
        <p:nvPicPr>
          <p:cNvPr id="25" name="Picture 24">
            <a:extLst>
              <a:ext uri="{FF2B5EF4-FFF2-40B4-BE49-F238E27FC236}">
                <a16:creationId xmlns:a16="http://schemas.microsoft.com/office/drawing/2014/main" id="{C895D4DE-7AF9-49CC-9920-B94C953B1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4941" y="4463201"/>
            <a:ext cx="531974" cy="4989551"/>
          </a:xfrm>
          <a:prstGeom prst="rect">
            <a:avLst/>
          </a:prstGeom>
        </p:spPr>
      </p:pic>
    </p:spTree>
    <p:extLst>
      <p:ext uri="{BB962C8B-B14F-4D97-AF65-F5344CB8AC3E}">
        <p14:creationId xmlns:p14="http://schemas.microsoft.com/office/powerpoint/2010/main" val="23540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randombar(horizontal)">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down)">
                                      <p:cBhvr>
                                        <p:cTn id="15" dur="500"/>
                                        <p:tgtEl>
                                          <p:spTgt spid="89"/>
                                        </p:tgtEl>
                                      </p:cBhvr>
                                    </p:animEffect>
                                  </p:childTnLst>
                                  <p:subTnLst>
                                    <p:audio>
                                      <p:cMediaNode>
                                        <p:cTn display="0" masterRel="sameClick">
                                          <p:stCondLst>
                                            <p:cond evt="begin" delay="0">
                                              <p:tn val="13"/>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txBody>
          <a:bodyPr/>
          <a:lstStyle/>
          <a:p>
            <a:endParaRPr lang="en-US"/>
          </a:p>
        </p:txBody>
      </p:sp>
      <p:sp>
        <p:nvSpPr>
          <p:cNvPr id="3" name="Freeform 3"/>
          <p:cNvSpPr/>
          <p:nvPr/>
        </p:nvSpPr>
        <p:spPr>
          <a:xfrm>
            <a:off x="-40808" y="4658411"/>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289518" y="6924628"/>
            <a:ext cx="4023470" cy="2462419"/>
          </a:xfrm>
          <a:custGeom>
            <a:avLst/>
            <a:gdLst/>
            <a:ahLst/>
            <a:cxnLst/>
            <a:rect l="l" t="t" r="r" b="b"/>
            <a:pathLst>
              <a:path w="5242670" h="3002620">
                <a:moveTo>
                  <a:pt x="0" y="0"/>
                </a:moveTo>
                <a:lnTo>
                  <a:pt x="5242669" y="0"/>
                </a:lnTo>
                <a:lnTo>
                  <a:pt x="5242669" y="3002620"/>
                </a:lnTo>
                <a:lnTo>
                  <a:pt x="0" y="30026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40"/>
          <p:cNvSpPr/>
          <p:nvPr/>
        </p:nvSpPr>
        <p:spPr>
          <a:xfrm>
            <a:off x="13259806" y="5756396"/>
            <a:ext cx="3942736" cy="4038600"/>
          </a:xfrm>
          <a:custGeom>
            <a:avLst/>
            <a:gdLst/>
            <a:ahLst/>
            <a:cxnLst/>
            <a:rect l="l" t="t" r="r" b="b"/>
            <a:pathLst>
              <a:path w="8495071" h="8229600">
                <a:moveTo>
                  <a:pt x="0" y="0"/>
                </a:moveTo>
                <a:lnTo>
                  <a:pt x="8495070" y="0"/>
                </a:lnTo>
                <a:lnTo>
                  <a:pt x="8495070" y="8229600"/>
                </a:lnTo>
                <a:lnTo>
                  <a:pt x="0" y="8229600"/>
                </a:lnTo>
                <a:lnTo>
                  <a:pt x="0" y="0"/>
                </a:lnTo>
                <a:close/>
              </a:path>
            </a:pathLst>
          </a:custGeom>
          <a:blipFill>
            <a:blip r:embed="rId7"/>
            <a:stretch>
              <a:fillRect/>
            </a:stretch>
          </a:blipFill>
        </p:spPr>
        <p:txBody>
          <a:bodyPr/>
          <a:lstStyle/>
          <a:p>
            <a:endParaRPr lang="en-US"/>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6696" y="-151815"/>
            <a:ext cx="2822111" cy="2822111"/>
          </a:xfrm>
          <a:prstGeom prst="rect">
            <a:avLst/>
          </a:prstGeom>
        </p:spPr>
      </p:pic>
      <p:pic>
        <p:nvPicPr>
          <p:cNvPr id="15" name="Picture 14"/>
          <p:cNvPicPr>
            <a:picLocks noChangeAspect="1"/>
          </p:cNvPicPr>
          <p:nvPr/>
        </p:nvPicPr>
        <p:blipFill>
          <a:blip r:embed="rId9"/>
          <a:stretch>
            <a:fillRect/>
          </a:stretch>
        </p:blipFill>
        <p:spPr>
          <a:xfrm>
            <a:off x="1219200" y="887796"/>
            <a:ext cx="15460796" cy="8468078"/>
          </a:xfrm>
          <a:prstGeom prst="rect">
            <a:avLst/>
          </a:prstGeom>
        </p:spPr>
      </p:pic>
      <p:pic>
        <p:nvPicPr>
          <p:cNvPr id="16" name="Picture 15">
            <a:extLst>
              <a:ext uri="{FF2B5EF4-FFF2-40B4-BE49-F238E27FC236}">
                <a16:creationId xmlns:a16="http://schemas.microsoft.com/office/drawing/2014/main" id="{98A36776-0AB6-4821-9462-05AE36AEAD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7" name="Picture 16">
            <a:extLst>
              <a:ext uri="{FF2B5EF4-FFF2-40B4-BE49-F238E27FC236}">
                <a16:creationId xmlns:a16="http://schemas.microsoft.com/office/drawing/2014/main" id="{2883B65D-08D4-450D-B147-DA925CA82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8" name="Picture 17">
            <a:extLst>
              <a:ext uri="{FF2B5EF4-FFF2-40B4-BE49-F238E27FC236}">
                <a16:creationId xmlns:a16="http://schemas.microsoft.com/office/drawing/2014/main" id="{28F5DED4-A36C-4DA3-BCF2-26E99A64F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9" name="Picture 18">
            <a:extLst>
              <a:ext uri="{FF2B5EF4-FFF2-40B4-BE49-F238E27FC236}">
                <a16:creationId xmlns:a16="http://schemas.microsoft.com/office/drawing/2014/main" id="{FA213518-0D6C-4D37-BBC1-EEFCAA6FCB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0417" y="-747402"/>
            <a:ext cx="531974" cy="4989551"/>
          </a:xfrm>
          <a:prstGeom prst="rect">
            <a:avLst/>
          </a:prstGeom>
        </p:spPr>
      </p:pic>
      <p:pic>
        <p:nvPicPr>
          <p:cNvPr id="20" name="Picture 19">
            <a:extLst>
              <a:ext uri="{FF2B5EF4-FFF2-40B4-BE49-F238E27FC236}">
                <a16:creationId xmlns:a16="http://schemas.microsoft.com/office/drawing/2014/main" id="{C895D4DE-7AF9-49CC-9920-B94C953B1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67805" y="7100378"/>
            <a:ext cx="13979340" cy="3578662"/>
          </a:xfrm>
          <a:prstGeom prst="rect">
            <a:avLst/>
          </a:prstGeom>
        </p:spPr>
      </p:pic>
      <p:pic>
        <p:nvPicPr>
          <p:cNvPr id="10" name="Picture 9"/>
          <p:cNvPicPr>
            <a:picLocks noChangeAspect="1"/>
          </p:cNvPicPr>
          <p:nvPr/>
        </p:nvPicPr>
        <p:blipFill>
          <a:blip r:embed="rId3"/>
          <a:stretch>
            <a:fillRect/>
          </a:stretch>
        </p:blipFill>
        <p:spPr>
          <a:xfrm>
            <a:off x="5096042" y="954366"/>
            <a:ext cx="5029636" cy="4456562"/>
          </a:xfrm>
          <a:prstGeom prst="rect">
            <a:avLst/>
          </a:prstGeom>
        </p:spPr>
      </p:pic>
      <p:pic>
        <p:nvPicPr>
          <p:cNvPr id="11" name="Picture 10"/>
          <p:cNvPicPr>
            <a:picLocks noChangeAspect="1"/>
          </p:cNvPicPr>
          <p:nvPr/>
        </p:nvPicPr>
        <p:blipFill>
          <a:blip r:embed="rId4"/>
          <a:stretch>
            <a:fillRect/>
          </a:stretch>
        </p:blipFill>
        <p:spPr>
          <a:xfrm>
            <a:off x="9656752" y="302038"/>
            <a:ext cx="4999153" cy="5761219"/>
          </a:xfrm>
          <a:prstGeom prst="rect">
            <a:avLst/>
          </a:prstGeom>
        </p:spPr>
      </p:pic>
      <p:pic>
        <p:nvPicPr>
          <p:cNvPr id="12" name="Picture 11"/>
          <p:cNvPicPr>
            <a:picLocks noChangeAspect="1"/>
          </p:cNvPicPr>
          <p:nvPr/>
        </p:nvPicPr>
        <p:blipFill>
          <a:blip r:embed="rId5"/>
          <a:stretch>
            <a:fillRect/>
          </a:stretch>
        </p:blipFill>
        <p:spPr>
          <a:xfrm>
            <a:off x="13106400" y="2006666"/>
            <a:ext cx="5425910" cy="5041829"/>
          </a:xfrm>
          <a:prstGeom prst="rect">
            <a:avLst/>
          </a:prstGeom>
        </p:spPr>
      </p:pic>
      <p:pic>
        <p:nvPicPr>
          <p:cNvPr id="9" name="Picture 8"/>
          <p:cNvPicPr>
            <a:picLocks noChangeAspect="1"/>
          </p:cNvPicPr>
          <p:nvPr/>
        </p:nvPicPr>
        <p:blipFill>
          <a:blip r:embed="rId6"/>
          <a:stretch>
            <a:fillRect/>
          </a:stretch>
        </p:blipFill>
        <p:spPr>
          <a:xfrm>
            <a:off x="242699" y="3684890"/>
            <a:ext cx="5322269" cy="4127350"/>
          </a:xfrm>
          <a:prstGeom prst="rect">
            <a:avLst/>
          </a:prstGeom>
        </p:spPr>
      </p:pic>
      <p:pic>
        <p:nvPicPr>
          <p:cNvPr id="13" name="Picture 12">
            <a:extLst>
              <a:ext uri="{FF2B5EF4-FFF2-40B4-BE49-F238E27FC236}">
                <a16:creationId xmlns:a16="http://schemas.microsoft.com/office/drawing/2014/main" id="{98A36776-0AB6-4821-9462-05AE36AE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4" name="Picture 13">
            <a:extLst>
              <a:ext uri="{FF2B5EF4-FFF2-40B4-BE49-F238E27FC236}">
                <a16:creationId xmlns:a16="http://schemas.microsoft.com/office/drawing/2014/main" id="{2883B65D-08D4-450D-B147-DA925CA825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5" name="Picture 14">
            <a:extLst>
              <a:ext uri="{FF2B5EF4-FFF2-40B4-BE49-F238E27FC236}">
                <a16:creationId xmlns:a16="http://schemas.microsoft.com/office/drawing/2014/main" id="{28F5DED4-A36C-4DA3-BCF2-26E99A64F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6" name="Picture 15">
            <a:extLst>
              <a:ext uri="{FF2B5EF4-FFF2-40B4-BE49-F238E27FC236}">
                <a16:creationId xmlns:a16="http://schemas.microsoft.com/office/drawing/2014/main" id="{FA213518-0D6C-4D37-BBC1-EEFCAA6FCB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spTree>
    <p:extLst>
      <p:ext uri="{BB962C8B-B14F-4D97-AF65-F5344CB8AC3E}">
        <p14:creationId xmlns:p14="http://schemas.microsoft.com/office/powerpoint/2010/main" val="11922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p:nvPr/>
        </p:nvGrpSpPr>
        <p:grpSpPr>
          <a:xfrm>
            <a:off x="561751" y="-162008"/>
            <a:ext cx="17209111" cy="10105067"/>
            <a:chOff x="0" y="-47625"/>
            <a:chExt cx="3243572" cy="915455"/>
          </a:xfrm>
        </p:grpSpPr>
        <p:sp>
          <p:nvSpPr>
            <p:cNvPr id="16" name="Freeform 16"/>
            <p:cNvSpPr/>
            <p:nvPr/>
          </p:nvSpPr>
          <p:spPr>
            <a:xfrm>
              <a:off x="0" y="0"/>
              <a:ext cx="3243572" cy="867830"/>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a:solidFill>
                  <a:srgbClr val="03989E"/>
                </a:solidFill>
                <a:latin typeface="Bobby Jones"/>
              </a:rPr>
              <a:t>BÀI 1</a:t>
            </a:r>
          </a:p>
        </p:txBody>
      </p:sp>
      <p:sp>
        <p:nvSpPr>
          <p:cNvPr id="20" name="TextBox 72"/>
          <p:cNvSpPr txBox="1"/>
          <p:nvPr/>
        </p:nvSpPr>
        <p:spPr>
          <a:xfrm>
            <a:off x="4000461" y="845299"/>
            <a:ext cx="13258800" cy="3323987"/>
          </a:xfrm>
          <a:prstGeom prst="rect">
            <a:avLst/>
          </a:prstGeom>
        </p:spPr>
        <p:txBody>
          <a:bodyPr wrap="square" lIns="0" tIns="0" rIns="0" bIns="0" rtlCol="0" anchor="t">
            <a:spAutoFit/>
          </a:bodyPr>
          <a:lstStyle/>
          <a:p>
            <a:pPr algn="just">
              <a:spcBef>
                <a:spcPct val="0"/>
              </a:spcBef>
            </a:pPr>
            <a:r>
              <a:rPr lang="vi-VN" sz="5400" dirty="0">
                <a:latin typeface="Calibri" panose="020F0502020204030204" pitchFamily="34" charset="0"/>
                <a:ea typeface="Calibri" panose="020F0502020204030204" pitchFamily="34" charset="0"/>
                <a:cs typeface="Calibri" panose="020F0502020204030204" pitchFamily="34" charset="0"/>
              </a:rPr>
              <a:t>Một lớp học võ dân tộc có 40 bạn tham gia, trong đó số bạn nữ ít hơn số bạn nam là 10 bạn. Hỏi lớp học võ đó có bao nhiêu bạn nữ, bao nhiêu bạn nam?</a:t>
            </a:r>
            <a:endParaRPr lang="en-US" sz="49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4246895" y="4556729"/>
            <a:ext cx="13185434" cy="5236092"/>
          </a:xfrm>
          <a:prstGeom prst="rect">
            <a:avLst/>
          </a:prstGeom>
        </p:spPr>
      </p:pic>
      <p:cxnSp>
        <p:nvCxnSpPr>
          <p:cNvPr id="25" name="Straight Connector 24"/>
          <p:cNvCxnSpPr/>
          <p:nvPr/>
        </p:nvCxnSpPr>
        <p:spPr>
          <a:xfrm>
            <a:off x="11330520" y="1562100"/>
            <a:ext cx="5720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743664" y="2400300"/>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62400" y="3314700"/>
            <a:ext cx="11887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10200" y="3314700"/>
            <a:ext cx="117957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62397" y="4076700"/>
            <a:ext cx="56692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971132" y="8108417"/>
            <a:ext cx="12254039" cy="1763658"/>
          </a:xfrm>
          <a:prstGeom prst="roundRect">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err="1">
                <a:solidFill>
                  <a:schemeClr val="tx1">
                    <a:lumMod val="75000"/>
                    <a:lumOff val="25000"/>
                  </a:schemeClr>
                </a:solidFill>
              </a:rPr>
              <a:t>Hãy</a:t>
            </a:r>
            <a:r>
              <a:rPr lang="en-US" sz="7200" b="1" dirty="0">
                <a:solidFill>
                  <a:schemeClr val="tx1">
                    <a:lumMod val="75000"/>
                    <a:lumOff val="25000"/>
                  </a:schemeClr>
                </a:solidFill>
              </a:rPr>
              <a:t> </a:t>
            </a:r>
            <a:r>
              <a:rPr lang="en-US" sz="7200" b="1" dirty="0" err="1">
                <a:solidFill>
                  <a:schemeClr val="tx1">
                    <a:lumMod val="75000"/>
                    <a:lumOff val="25000"/>
                  </a:schemeClr>
                </a:solidFill>
              </a:rPr>
              <a:t>nêu</a:t>
            </a:r>
            <a:r>
              <a:rPr lang="en-US" sz="7200" b="1" dirty="0">
                <a:solidFill>
                  <a:schemeClr val="tx1">
                    <a:lumMod val="75000"/>
                    <a:lumOff val="25000"/>
                  </a:schemeClr>
                </a:solidFill>
              </a:rPr>
              <a:t> </a:t>
            </a:r>
            <a:r>
              <a:rPr lang="en-US" sz="7200" b="1" dirty="0" err="1">
                <a:solidFill>
                  <a:schemeClr val="tx1">
                    <a:lumMod val="75000"/>
                    <a:lumOff val="25000"/>
                  </a:schemeClr>
                </a:solidFill>
              </a:rPr>
              <a:t>cách</a:t>
            </a:r>
            <a:r>
              <a:rPr lang="en-US" sz="7200" b="1" dirty="0">
                <a:solidFill>
                  <a:schemeClr val="tx1">
                    <a:lumMod val="75000"/>
                    <a:lumOff val="25000"/>
                  </a:schemeClr>
                </a:solidFill>
              </a:rPr>
              <a:t> </a:t>
            </a:r>
            <a:r>
              <a:rPr lang="en-US" sz="7200" b="1" dirty="0" err="1">
                <a:solidFill>
                  <a:schemeClr val="tx1">
                    <a:lumMod val="75000"/>
                    <a:lumOff val="25000"/>
                  </a:schemeClr>
                </a:solidFill>
              </a:rPr>
              <a:t>giải</a:t>
            </a:r>
            <a:r>
              <a:rPr lang="en-US" sz="7200" b="1" dirty="0">
                <a:solidFill>
                  <a:schemeClr val="tx1">
                    <a:lumMod val="75000"/>
                    <a:lumOff val="25000"/>
                  </a:schemeClr>
                </a:solidFill>
              </a:rPr>
              <a:t> </a:t>
            </a:r>
            <a:r>
              <a:rPr lang="en-US" sz="7200" b="1" dirty="0" err="1">
                <a:solidFill>
                  <a:schemeClr val="tx1">
                    <a:lumMod val="75000"/>
                    <a:lumOff val="25000"/>
                  </a:schemeClr>
                </a:solidFill>
              </a:rPr>
              <a:t>bài</a:t>
            </a:r>
            <a:r>
              <a:rPr lang="en-US" sz="7200" b="1" dirty="0">
                <a:solidFill>
                  <a:schemeClr val="tx1">
                    <a:lumMod val="75000"/>
                    <a:lumOff val="25000"/>
                  </a:schemeClr>
                </a:solidFill>
              </a:rPr>
              <a:t> </a:t>
            </a:r>
            <a:r>
              <a:rPr lang="en-US" sz="7200" b="1" dirty="0" err="1">
                <a:solidFill>
                  <a:schemeClr val="tx1">
                    <a:lumMod val="75000"/>
                    <a:lumOff val="25000"/>
                  </a:schemeClr>
                </a:solidFill>
              </a:rPr>
              <a:t>toán</a:t>
            </a:r>
            <a:endParaRPr lang="en-US" sz="7200" b="1" dirty="0">
              <a:solidFill>
                <a:schemeClr val="tx1">
                  <a:lumMod val="75000"/>
                  <a:lumOff val="25000"/>
                </a:schemeClr>
              </a:solidFill>
            </a:endParaRPr>
          </a:p>
        </p:txBody>
      </p:sp>
      <p:sp>
        <p:nvSpPr>
          <p:cNvPr id="31" name="Rectangle 30"/>
          <p:cNvSpPr/>
          <p:nvPr/>
        </p:nvSpPr>
        <p:spPr>
          <a:xfrm>
            <a:off x="3710889" y="4258577"/>
            <a:ext cx="13607203" cy="5632311"/>
          </a:xfrm>
          <a:prstGeom prst="rect">
            <a:avLst/>
          </a:prstGeom>
        </p:spPr>
        <p:txBody>
          <a:bodyPr wrap="square">
            <a:spAutoFit/>
          </a:bodyPr>
          <a:lstStyle/>
          <a:p>
            <a:pPr algn="ctr"/>
            <a:r>
              <a:rPr lang="en-US" sz="6000" b="1" i="1" u="sng" dirty="0" err="1">
                <a:solidFill>
                  <a:schemeClr val="accent6">
                    <a:lumMod val="50000"/>
                  </a:schemeClr>
                </a:solidFill>
              </a:rPr>
              <a:t>Bài</a:t>
            </a:r>
            <a:r>
              <a:rPr lang="en-US" sz="6000" b="1" i="1" u="sng" dirty="0">
                <a:solidFill>
                  <a:schemeClr val="accent6">
                    <a:lumMod val="50000"/>
                  </a:schemeClr>
                </a:solidFill>
              </a:rPr>
              <a:t> </a:t>
            </a:r>
            <a:r>
              <a:rPr lang="en-US" sz="6000" b="1" i="1" u="sng" dirty="0" err="1">
                <a:solidFill>
                  <a:schemeClr val="accent6">
                    <a:lumMod val="50000"/>
                  </a:schemeClr>
                </a:solidFill>
              </a:rPr>
              <a:t>giải</a:t>
            </a:r>
            <a:r>
              <a:rPr lang="en-US" sz="6000" b="1" i="1" u="sng" dirty="0">
                <a:solidFill>
                  <a:schemeClr val="accent6">
                    <a:lumMod val="50000"/>
                  </a:schemeClr>
                </a:solidFill>
              </a:rPr>
              <a:t>:</a:t>
            </a:r>
          </a:p>
          <a:p>
            <a:pPr algn="ctr"/>
            <a:r>
              <a:rPr lang="en-US" sz="6000" dirty="0" err="1">
                <a:solidFill>
                  <a:schemeClr val="accent6">
                    <a:lumMod val="50000"/>
                  </a:schemeClr>
                </a:solidFill>
              </a:rPr>
              <a:t>Số</a:t>
            </a:r>
            <a:r>
              <a:rPr lang="en-US" sz="6000" dirty="0">
                <a:solidFill>
                  <a:schemeClr val="accent6">
                    <a:lumMod val="50000"/>
                  </a:schemeClr>
                </a:solidFill>
              </a:rPr>
              <a:t> </a:t>
            </a:r>
            <a:r>
              <a:rPr lang="en-US" sz="6000" dirty="0" err="1">
                <a:solidFill>
                  <a:schemeClr val="accent6">
                    <a:lumMod val="50000"/>
                  </a:schemeClr>
                </a:solidFill>
              </a:rPr>
              <a:t>bạn</a:t>
            </a:r>
            <a:r>
              <a:rPr lang="en-US" sz="6000" dirty="0">
                <a:solidFill>
                  <a:schemeClr val="accent6">
                    <a:lumMod val="50000"/>
                  </a:schemeClr>
                </a:solidFill>
              </a:rPr>
              <a:t> </a:t>
            </a:r>
            <a:r>
              <a:rPr lang="en-US" sz="6000" dirty="0" err="1">
                <a:solidFill>
                  <a:schemeClr val="accent6">
                    <a:lumMod val="50000"/>
                  </a:schemeClr>
                </a:solidFill>
              </a:rPr>
              <a:t>nữ</a:t>
            </a:r>
            <a:r>
              <a:rPr lang="en-US" sz="6000" dirty="0">
                <a:solidFill>
                  <a:schemeClr val="accent6">
                    <a:lumMod val="50000"/>
                  </a:schemeClr>
                </a:solidFill>
              </a:rPr>
              <a:t> </a:t>
            </a:r>
            <a:r>
              <a:rPr lang="en-US" sz="6000" dirty="0" err="1">
                <a:solidFill>
                  <a:schemeClr val="accent6">
                    <a:lumMod val="50000"/>
                  </a:schemeClr>
                </a:solidFill>
              </a:rPr>
              <a:t>là</a:t>
            </a:r>
            <a:r>
              <a:rPr lang="en-US" sz="6000">
                <a:solidFill>
                  <a:schemeClr val="accent6">
                    <a:lumMod val="50000"/>
                  </a:schemeClr>
                </a:solidFill>
              </a:rPr>
              <a:t>: </a:t>
            </a:r>
          </a:p>
          <a:p>
            <a:pPr algn="ctr"/>
            <a:r>
              <a:rPr lang="en-US" sz="6000">
                <a:solidFill>
                  <a:schemeClr val="accent6">
                    <a:lumMod val="50000"/>
                  </a:schemeClr>
                </a:solidFill>
              </a:rPr>
              <a:t>(40 - 10) : 2 = 15 (bạn)</a:t>
            </a:r>
          </a:p>
          <a:p>
            <a:pPr algn="ctr"/>
            <a:r>
              <a:rPr lang="en-US" sz="6000">
                <a:solidFill>
                  <a:schemeClr val="accent6">
                    <a:lumMod val="50000"/>
                  </a:schemeClr>
                </a:solidFill>
              </a:rPr>
              <a:t>Số </a:t>
            </a:r>
            <a:r>
              <a:rPr lang="en-US" sz="6000" dirty="0" err="1">
                <a:solidFill>
                  <a:schemeClr val="accent6">
                    <a:lumMod val="50000"/>
                  </a:schemeClr>
                </a:solidFill>
              </a:rPr>
              <a:t>bạn</a:t>
            </a:r>
            <a:r>
              <a:rPr lang="en-US" sz="6000" dirty="0">
                <a:solidFill>
                  <a:schemeClr val="accent6">
                    <a:lumMod val="50000"/>
                  </a:schemeClr>
                </a:solidFill>
              </a:rPr>
              <a:t> </a:t>
            </a:r>
            <a:r>
              <a:rPr lang="en-US" sz="6000" dirty="0" err="1">
                <a:solidFill>
                  <a:schemeClr val="accent6">
                    <a:lumMod val="50000"/>
                  </a:schemeClr>
                </a:solidFill>
              </a:rPr>
              <a:t>nam</a:t>
            </a:r>
            <a:r>
              <a:rPr lang="en-US" sz="6000" dirty="0">
                <a:solidFill>
                  <a:schemeClr val="accent6">
                    <a:lumMod val="50000"/>
                  </a:schemeClr>
                </a:solidFill>
              </a:rPr>
              <a:t> </a:t>
            </a:r>
            <a:r>
              <a:rPr lang="en-US" sz="6000" dirty="0" err="1">
                <a:solidFill>
                  <a:schemeClr val="accent6">
                    <a:lumMod val="50000"/>
                  </a:schemeClr>
                </a:solidFill>
              </a:rPr>
              <a:t>là</a:t>
            </a:r>
            <a:r>
              <a:rPr lang="en-US" sz="6000" dirty="0">
                <a:solidFill>
                  <a:schemeClr val="accent6">
                    <a:lumMod val="50000"/>
                  </a:schemeClr>
                </a:solidFill>
              </a:rPr>
              <a:t>:</a:t>
            </a:r>
          </a:p>
          <a:p>
            <a:pPr algn="ctr"/>
            <a:r>
              <a:rPr lang="en-US" sz="6000" dirty="0">
                <a:solidFill>
                  <a:schemeClr val="accent6">
                    <a:lumMod val="50000"/>
                  </a:schemeClr>
                </a:solidFill>
              </a:rPr>
              <a:t> 40 - 15 = 25 (</a:t>
            </a:r>
            <a:r>
              <a:rPr lang="en-US" sz="6000" dirty="0" err="1">
                <a:solidFill>
                  <a:schemeClr val="accent6">
                    <a:lumMod val="50000"/>
                  </a:schemeClr>
                </a:solidFill>
              </a:rPr>
              <a:t>bạn</a:t>
            </a:r>
            <a:r>
              <a:rPr lang="en-US" sz="6000" dirty="0">
                <a:solidFill>
                  <a:schemeClr val="accent6">
                    <a:lumMod val="50000"/>
                  </a:schemeClr>
                </a:solidFill>
              </a:rPr>
              <a:t>)</a:t>
            </a:r>
          </a:p>
          <a:p>
            <a:pPr algn="ctr"/>
            <a:r>
              <a:rPr lang="en-US" sz="6000" b="1" i="1" dirty="0" err="1">
                <a:solidFill>
                  <a:schemeClr val="accent6">
                    <a:lumMod val="50000"/>
                  </a:schemeClr>
                </a:solidFill>
              </a:rPr>
              <a:t>Đáp</a:t>
            </a:r>
            <a:r>
              <a:rPr lang="en-US" sz="6000" b="1" i="1" dirty="0">
                <a:solidFill>
                  <a:schemeClr val="accent6">
                    <a:lumMod val="50000"/>
                  </a:schemeClr>
                </a:solidFill>
              </a:rPr>
              <a:t> </a:t>
            </a:r>
            <a:r>
              <a:rPr lang="en-US" sz="6000" b="1" i="1" dirty="0" err="1">
                <a:solidFill>
                  <a:schemeClr val="accent6">
                    <a:lumMod val="50000"/>
                  </a:schemeClr>
                </a:solidFill>
              </a:rPr>
              <a:t>số</a:t>
            </a:r>
            <a:r>
              <a:rPr lang="en-US" sz="6000" b="1" i="1" dirty="0">
                <a:solidFill>
                  <a:schemeClr val="accent6">
                    <a:lumMod val="50000"/>
                  </a:schemeClr>
                </a:solidFill>
              </a:rPr>
              <a:t>: </a:t>
            </a:r>
            <a:r>
              <a:rPr lang="en-US" sz="6000" dirty="0" err="1">
                <a:solidFill>
                  <a:schemeClr val="accent6">
                    <a:lumMod val="50000"/>
                  </a:schemeClr>
                </a:solidFill>
              </a:rPr>
              <a:t>Nữ</a:t>
            </a:r>
            <a:r>
              <a:rPr lang="en-US" sz="6000" dirty="0">
                <a:solidFill>
                  <a:schemeClr val="accent6">
                    <a:lumMod val="50000"/>
                  </a:schemeClr>
                </a:solidFill>
              </a:rPr>
              <a:t>: 15 </a:t>
            </a:r>
            <a:r>
              <a:rPr lang="en-US" sz="6000" dirty="0" err="1">
                <a:solidFill>
                  <a:schemeClr val="accent6">
                    <a:lumMod val="50000"/>
                  </a:schemeClr>
                </a:solidFill>
              </a:rPr>
              <a:t>bạn</a:t>
            </a:r>
            <a:r>
              <a:rPr lang="en-US" sz="6000" dirty="0">
                <a:solidFill>
                  <a:schemeClr val="accent6">
                    <a:lumMod val="50000"/>
                  </a:schemeClr>
                </a:solidFill>
              </a:rPr>
              <a:t>, </a:t>
            </a:r>
            <a:r>
              <a:rPr lang="en-US" sz="6000" dirty="0" err="1">
                <a:solidFill>
                  <a:schemeClr val="accent6">
                    <a:lumMod val="50000"/>
                  </a:schemeClr>
                </a:solidFill>
              </a:rPr>
              <a:t>nam</a:t>
            </a:r>
            <a:r>
              <a:rPr lang="en-US" sz="6000" dirty="0">
                <a:solidFill>
                  <a:schemeClr val="accent6">
                    <a:lumMod val="50000"/>
                  </a:schemeClr>
                </a:solidFill>
              </a:rPr>
              <a:t>: 25 </a:t>
            </a:r>
            <a:r>
              <a:rPr lang="en-US" sz="6000" dirty="0" err="1">
                <a:solidFill>
                  <a:schemeClr val="accent6">
                    <a:lumMod val="50000"/>
                  </a:schemeClr>
                </a:solidFill>
              </a:rPr>
              <a:t>bạn</a:t>
            </a:r>
            <a:endParaRPr lang="en-US" sz="6000" b="0" i="0" dirty="0">
              <a:solidFill>
                <a:schemeClr val="accent6">
                  <a:lumMod val="5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30" grpId="0" animBg="1"/>
      <p:bldP spid="30" grpId="1"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67805" y="7100378"/>
            <a:ext cx="13979340" cy="3578662"/>
          </a:xfrm>
          <a:prstGeom prst="rect">
            <a:avLst/>
          </a:prstGeom>
        </p:spPr>
      </p:pic>
      <p:pic>
        <p:nvPicPr>
          <p:cNvPr id="10" name="Picture 9"/>
          <p:cNvPicPr>
            <a:picLocks noChangeAspect="1"/>
          </p:cNvPicPr>
          <p:nvPr/>
        </p:nvPicPr>
        <p:blipFill>
          <a:blip r:embed="rId3"/>
          <a:stretch>
            <a:fillRect/>
          </a:stretch>
        </p:blipFill>
        <p:spPr>
          <a:xfrm rot="20703027">
            <a:off x="5366508" y="718679"/>
            <a:ext cx="5029636" cy="4456562"/>
          </a:xfrm>
          <a:prstGeom prst="rect">
            <a:avLst/>
          </a:prstGeom>
        </p:spPr>
      </p:pic>
      <p:pic>
        <p:nvPicPr>
          <p:cNvPr id="11" name="Picture 10"/>
          <p:cNvPicPr>
            <a:picLocks noChangeAspect="1"/>
          </p:cNvPicPr>
          <p:nvPr/>
        </p:nvPicPr>
        <p:blipFill>
          <a:blip r:embed="rId4"/>
          <a:stretch>
            <a:fillRect/>
          </a:stretch>
        </p:blipFill>
        <p:spPr>
          <a:xfrm>
            <a:off x="9656752" y="302038"/>
            <a:ext cx="4999153" cy="5761219"/>
          </a:xfrm>
          <a:prstGeom prst="rect">
            <a:avLst/>
          </a:prstGeom>
        </p:spPr>
      </p:pic>
      <p:pic>
        <p:nvPicPr>
          <p:cNvPr id="12" name="Picture 11"/>
          <p:cNvPicPr>
            <a:picLocks noChangeAspect="1"/>
          </p:cNvPicPr>
          <p:nvPr/>
        </p:nvPicPr>
        <p:blipFill>
          <a:blip r:embed="rId5"/>
          <a:stretch>
            <a:fillRect/>
          </a:stretch>
        </p:blipFill>
        <p:spPr>
          <a:xfrm>
            <a:off x="13170888" y="1953474"/>
            <a:ext cx="5425910" cy="5041829"/>
          </a:xfrm>
          <a:prstGeom prst="rect">
            <a:avLst/>
          </a:prstGeom>
        </p:spPr>
      </p:pic>
      <p:pic>
        <p:nvPicPr>
          <p:cNvPr id="9" name="Picture 8"/>
          <p:cNvPicPr>
            <a:picLocks noChangeAspect="1"/>
          </p:cNvPicPr>
          <p:nvPr/>
        </p:nvPicPr>
        <p:blipFill>
          <a:blip r:embed="rId6"/>
          <a:stretch>
            <a:fillRect/>
          </a:stretch>
        </p:blipFill>
        <p:spPr>
          <a:xfrm>
            <a:off x="242699" y="3684890"/>
            <a:ext cx="5322269" cy="4127350"/>
          </a:xfrm>
          <a:prstGeom prst="rect">
            <a:avLst/>
          </a:prstGeom>
        </p:spPr>
      </p:pic>
      <p:pic>
        <p:nvPicPr>
          <p:cNvPr id="13" name="Picture 12">
            <a:extLst>
              <a:ext uri="{FF2B5EF4-FFF2-40B4-BE49-F238E27FC236}">
                <a16:creationId xmlns:a16="http://schemas.microsoft.com/office/drawing/2014/main" id="{98A36776-0AB6-4821-9462-05AE36AE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4" name="Picture 13">
            <a:extLst>
              <a:ext uri="{FF2B5EF4-FFF2-40B4-BE49-F238E27FC236}">
                <a16:creationId xmlns:a16="http://schemas.microsoft.com/office/drawing/2014/main" id="{2883B65D-08D4-450D-B147-DA925CA825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5" name="Picture 14">
            <a:extLst>
              <a:ext uri="{FF2B5EF4-FFF2-40B4-BE49-F238E27FC236}">
                <a16:creationId xmlns:a16="http://schemas.microsoft.com/office/drawing/2014/main" id="{28F5DED4-A36C-4DA3-BCF2-26E99A64F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6" name="Picture 15">
            <a:extLst>
              <a:ext uri="{FF2B5EF4-FFF2-40B4-BE49-F238E27FC236}">
                <a16:creationId xmlns:a16="http://schemas.microsoft.com/office/drawing/2014/main" id="{FA213518-0D6C-4D37-BBC1-EEFCAA6FCB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7" name="Picture 16">
            <a:extLst>
              <a:ext uri="{FF2B5EF4-FFF2-40B4-BE49-F238E27FC236}">
                <a16:creationId xmlns:a16="http://schemas.microsoft.com/office/drawing/2014/main" id="{C895D4DE-7AF9-49CC-9920-B94C953B13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21848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a:solidFill>
                  <a:srgbClr val="03989E"/>
                </a:solidFill>
                <a:latin typeface="Bobby Jones"/>
              </a:rPr>
              <a:t>BÀI 2</a:t>
            </a:r>
          </a:p>
        </p:txBody>
      </p:sp>
      <p:sp>
        <p:nvSpPr>
          <p:cNvPr id="20" name="TextBox 72"/>
          <p:cNvSpPr txBox="1"/>
          <p:nvPr/>
        </p:nvSpPr>
        <p:spPr>
          <a:xfrm>
            <a:off x="4000461" y="845299"/>
            <a:ext cx="13258800" cy="2954655"/>
          </a:xfrm>
          <a:prstGeom prst="rect">
            <a:avLst/>
          </a:prstGeom>
        </p:spPr>
        <p:txBody>
          <a:bodyPr wrap="square" lIns="0" tIns="0" rIns="0" bIns="0" rtlCol="0" anchor="t">
            <a:spAutoFit/>
          </a:bodyPr>
          <a:lstStyle/>
          <a:p>
            <a:pPr algn="just">
              <a:spcBef>
                <a:spcPct val="0"/>
              </a:spcBef>
            </a:pPr>
            <a:r>
              <a:rPr lang="vi-VN" sz="4800" dirty="0">
                <a:latin typeface="Calibri" panose="020F0502020204030204" pitchFamily="34" charset="0"/>
                <a:ea typeface="Calibri" panose="020F0502020204030204" pitchFamily="34" charset="0"/>
                <a:cs typeface="Calibri" panose="020F0502020204030204" pitchFamily="34"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lang="en-US" sz="21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947606" y="4088680"/>
            <a:ext cx="12311193" cy="5262979"/>
          </a:xfrm>
          <a:prstGeom prst="rect">
            <a:avLst/>
          </a:prstGeom>
          <a:solidFill>
            <a:schemeClr val="accent1">
              <a:lumMod val="20000"/>
              <a:lumOff val="80000"/>
            </a:schemeClr>
          </a:solidFill>
        </p:spPr>
        <p:txBody>
          <a:bodyPr wrap="square">
            <a:spAutoFit/>
          </a:bodyPr>
          <a:lstStyle/>
          <a:p>
            <a:pPr algn="ctr"/>
            <a:r>
              <a:rPr lang="en-US" sz="4800" b="1" i="1" u="sng" dirty="0" err="1">
                <a:solidFill>
                  <a:srgbClr val="333333"/>
                </a:solidFill>
                <a:latin typeface="Roboto" panose="02000000000000000000" pitchFamily="2" charset="0"/>
              </a:rPr>
              <a:t>Bài</a:t>
            </a:r>
            <a:r>
              <a:rPr lang="en-US" sz="4800" b="1" i="1" u="sng" dirty="0">
                <a:solidFill>
                  <a:srgbClr val="333333"/>
                </a:solidFill>
                <a:latin typeface="Roboto" panose="02000000000000000000" pitchFamily="2" charset="0"/>
              </a:rPr>
              <a:t> </a:t>
            </a:r>
            <a:r>
              <a:rPr lang="en-US" sz="4800" b="1" i="1" u="sng" dirty="0" err="1">
                <a:solidFill>
                  <a:srgbClr val="333333"/>
                </a:solidFill>
                <a:latin typeface="Roboto" panose="02000000000000000000" pitchFamily="2" charset="0"/>
              </a:rPr>
              <a:t>giải</a:t>
            </a:r>
            <a:r>
              <a:rPr lang="en-US" sz="4800" b="1" i="1" u="sng" dirty="0">
                <a:solidFill>
                  <a:srgbClr val="333333"/>
                </a:solidFill>
                <a:latin typeface="Roboto" panose="02000000000000000000" pitchFamily="2" charset="0"/>
              </a:rPr>
              <a:t>:</a:t>
            </a:r>
          </a:p>
          <a:p>
            <a:pPr algn="ctr"/>
            <a:r>
              <a:rPr lang="en-US" sz="4800" dirty="0" err="1">
                <a:solidFill>
                  <a:srgbClr val="333333"/>
                </a:solidFill>
                <a:latin typeface="Roboto" panose="02000000000000000000" pitchFamily="2" charset="0"/>
              </a:rPr>
              <a:t>Số</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học</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sinh</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đi</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tham</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quan</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đợt</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thứ</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nhất</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là</a:t>
            </a:r>
            <a:r>
              <a:rPr lang="en-US" sz="4800" dirty="0">
                <a:solidFill>
                  <a:srgbClr val="333333"/>
                </a:solidFill>
                <a:latin typeface="Roboto" panose="02000000000000000000" pitchFamily="2" charset="0"/>
              </a:rPr>
              <a:t>:</a:t>
            </a:r>
          </a:p>
          <a:p>
            <a:pPr algn="ctr"/>
            <a:r>
              <a:rPr lang="en-US" sz="4800" dirty="0">
                <a:solidFill>
                  <a:srgbClr val="333333"/>
                </a:solidFill>
                <a:latin typeface="Roboto" panose="02000000000000000000" pitchFamily="2" charset="0"/>
              </a:rPr>
              <a:t>(175 + 15) : 2 = 95 (</a:t>
            </a:r>
            <a:r>
              <a:rPr lang="en-US" sz="4800" dirty="0" err="1">
                <a:solidFill>
                  <a:srgbClr val="333333"/>
                </a:solidFill>
                <a:latin typeface="Roboto" panose="02000000000000000000" pitchFamily="2" charset="0"/>
              </a:rPr>
              <a:t>học</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sinh</a:t>
            </a:r>
            <a:r>
              <a:rPr lang="en-US" sz="4800" dirty="0">
                <a:solidFill>
                  <a:srgbClr val="333333"/>
                </a:solidFill>
                <a:latin typeface="Roboto" panose="02000000000000000000" pitchFamily="2" charset="0"/>
              </a:rPr>
              <a:t>)</a:t>
            </a:r>
          </a:p>
          <a:p>
            <a:pPr algn="ctr"/>
            <a:r>
              <a:rPr lang="en-US" sz="4800" dirty="0" err="1">
                <a:solidFill>
                  <a:srgbClr val="333333"/>
                </a:solidFill>
                <a:latin typeface="Roboto" panose="02000000000000000000" pitchFamily="2" charset="0"/>
              </a:rPr>
              <a:t>Số</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học</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sinh</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đi</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tham</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quan</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đợt</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thứ</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hai</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là</a:t>
            </a:r>
            <a:r>
              <a:rPr lang="en-US" sz="4800" dirty="0">
                <a:solidFill>
                  <a:srgbClr val="333333"/>
                </a:solidFill>
                <a:latin typeface="Roboto" panose="02000000000000000000" pitchFamily="2" charset="0"/>
              </a:rPr>
              <a:t>:</a:t>
            </a:r>
            <a:br>
              <a:rPr lang="en-US" sz="4800" dirty="0">
                <a:solidFill>
                  <a:srgbClr val="333333"/>
                </a:solidFill>
                <a:latin typeface="Roboto" panose="02000000000000000000" pitchFamily="2" charset="0"/>
              </a:rPr>
            </a:br>
            <a:r>
              <a:rPr lang="en-US" sz="4800" dirty="0">
                <a:solidFill>
                  <a:srgbClr val="333333"/>
                </a:solidFill>
                <a:latin typeface="Roboto" panose="02000000000000000000" pitchFamily="2" charset="0"/>
              </a:rPr>
              <a:t> 175 - 95 = 80 (</a:t>
            </a:r>
            <a:r>
              <a:rPr lang="en-US" sz="4800" dirty="0" err="1">
                <a:solidFill>
                  <a:srgbClr val="333333"/>
                </a:solidFill>
                <a:latin typeface="Roboto" panose="02000000000000000000" pitchFamily="2" charset="0"/>
              </a:rPr>
              <a:t>học</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sinh</a:t>
            </a:r>
            <a:r>
              <a:rPr lang="en-US" sz="4800" dirty="0">
                <a:solidFill>
                  <a:srgbClr val="333333"/>
                </a:solidFill>
                <a:latin typeface="Roboto" panose="02000000000000000000" pitchFamily="2" charset="0"/>
              </a:rPr>
              <a:t>)</a:t>
            </a:r>
          </a:p>
          <a:p>
            <a:pPr algn="ctr"/>
            <a:r>
              <a:rPr lang="en-US" sz="4800" b="1" i="1" u="sng" dirty="0" err="1">
                <a:solidFill>
                  <a:srgbClr val="333333"/>
                </a:solidFill>
                <a:latin typeface="Roboto" panose="02000000000000000000" pitchFamily="2" charset="0"/>
              </a:rPr>
              <a:t>Đáp</a:t>
            </a:r>
            <a:r>
              <a:rPr lang="en-US" sz="4800" b="1" i="1" u="sng" dirty="0">
                <a:solidFill>
                  <a:srgbClr val="333333"/>
                </a:solidFill>
                <a:latin typeface="Roboto" panose="02000000000000000000" pitchFamily="2" charset="0"/>
              </a:rPr>
              <a:t> </a:t>
            </a:r>
            <a:r>
              <a:rPr lang="en-US" sz="4800" b="1" i="1" u="sng" dirty="0" err="1">
                <a:solidFill>
                  <a:srgbClr val="333333"/>
                </a:solidFill>
                <a:latin typeface="Roboto" panose="02000000000000000000" pitchFamily="2" charset="0"/>
              </a:rPr>
              <a:t>số</a:t>
            </a:r>
            <a:r>
              <a:rPr lang="en-US" sz="4800" b="1" i="1" u="sng" dirty="0">
                <a:solidFill>
                  <a:srgbClr val="333333"/>
                </a:solidFill>
                <a:latin typeface="Roboto" panose="02000000000000000000" pitchFamily="2" charset="0"/>
              </a:rPr>
              <a:t>:</a:t>
            </a:r>
            <a:r>
              <a:rPr lang="en-US" sz="4800" b="1" i="1"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Đợt</a:t>
            </a:r>
            <a:r>
              <a:rPr lang="en-US" sz="4800" dirty="0">
                <a:solidFill>
                  <a:srgbClr val="333333"/>
                </a:solidFill>
                <a:latin typeface="Roboto" panose="02000000000000000000" pitchFamily="2" charset="0"/>
              </a:rPr>
              <a:t> 1: 95 </a:t>
            </a:r>
            <a:r>
              <a:rPr lang="en-US" sz="4800" dirty="0" err="1">
                <a:solidFill>
                  <a:srgbClr val="333333"/>
                </a:solidFill>
                <a:latin typeface="Roboto" panose="02000000000000000000" pitchFamily="2" charset="0"/>
              </a:rPr>
              <a:t>học</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sinh</a:t>
            </a:r>
            <a:r>
              <a:rPr lang="en-US" sz="4800" dirty="0">
                <a:solidFill>
                  <a:srgbClr val="333333"/>
                </a:solidFill>
                <a:latin typeface="Roboto" panose="02000000000000000000" pitchFamily="2" charset="0"/>
              </a:rPr>
              <a:t>, </a:t>
            </a:r>
          </a:p>
          <a:p>
            <a:pPr algn="ct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Đợt</a:t>
            </a:r>
            <a:r>
              <a:rPr lang="en-US" sz="4800" dirty="0">
                <a:solidFill>
                  <a:srgbClr val="333333"/>
                </a:solidFill>
                <a:latin typeface="Roboto" panose="02000000000000000000" pitchFamily="2" charset="0"/>
              </a:rPr>
              <a:t> 2: 80 </a:t>
            </a:r>
            <a:r>
              <a:rPr lang="en-US" sz="4800" dirty="0" err="1">
                <a:solidFill>
                  <a:srgbClr val="333333"/>
                </a:solidFill>
                <a:latin typeface="Roboto" panose="02000000000000000000" pitchFamily="2" charset="0"/>
              </a:rPr>
              <a:t>học</a:t>
            </a:r>
            <a:r>
              <a:rPr lang="en-US" sz="4800" dirty="0">
                <a:solidFill>
                  <a:srgbClr val="333333"/>
                </a:solidFill>
                <a:latin typeface="Roboto" panose="02000000000000000000" pitchFamily="2" charset="0"/>
              </a:rPr>
              <a:t> </a:t>
            </a:r>
            <a:r>
              <a:rPr lang="en-US" sz="4800" dirty="0" err="1">
                <a:solidFill>
                  <a:srgbClr val="333333"/>
                </a:solidFill>
                <a:latin typeface="Roboto" panose="02000000000000000000" pitchFamily="2" charset="0"/>
              </a:rPr>
              <a:t>sinh</a:t>
            </a:r>
            <a:endParaRPr lang="en-US" sz="4800" b="0" i="0" dirty="0">
              <a:solidFill>
                <a:srgbClr val="333333"/>
              </a:solidFill>
              <a:effectLst/>
              <a:latin typeface="Roboto" panose="02000000000000000000" pitchFamily="2" charset="0"/>
            </a:endParaRPr>
          </a:p>
        </p:txBody>
      </p:sp>
    </p:spTree>
    <p:extLst>
      <p:ext uri="{BB962C8B-B14F-4D97-AF65-F5344CB8AC3E}">
        <p14:creationId xmlns:p14="http://schemas.microsoft.com/office/powerpoint/2010/main" val="166468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txBody>
            <a:bodyPr/>
            <a:lstStyle/>
            <a:p>
              <a:endParaRPr lang="en-US"/>
            </a:p>
          </p:txBody>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a:solidFill>
                  <a:srgbClr val="03989E"/>
                </a:solidFill>
                <a:latin typeface="Bobby Jones"/>
              </a:rPr>
              <a:t>BÀI 3</a:t>
            </a:r>
          </a:p>
        </p:txBody>
      </p:sp>
      <p:sp>
        <p:nvSpPr>
          <p:cNvPr id="20" name="TextBox 72"/>
          <p:cNvSpPr txBox="1"/>
          <p:nvPr/>
        </p:nvSpPr>
        <p:spPr>
          <a:xfrm>
            <a:off x="3657600" y="845299"/>
            <a:ext cx="13792200" cy="2492990"/>
          </a:xfrm>
          <a:prstGeom prst="rect">
            <a:avLst/>
          </a:prstGeom>
        </p:spPr>
        <p:txBody>
          <a:bodyPr wrap="square" lIns="0" tIns="0" rIns="0" bIns="0" rtlCol="0" anchor="t">
            <a:spAutoFit/>
          </a:bodyPr>
          <a:lstStyle/>
          <a:p>
            <a:pPr algn="just"/>
            <a:r>
              <a:rPr lang="vi-VN" sz="5400" dirty="0">
                <a:latin typeface="Calibri" panose="020F0502020204030204" pitchFamily="34" charset="0"/>
                <a:ea typeface="Calibri" panose="020F0502020204030204" pitchFamily="34" charset="0"/>
                <a:cs typeface="Calibri" panose="020F0502020204030204" pitchFamily="34" charset="0"/>
              </a:rPr>
              <a:t>Một hình chữ nhật có chu vi là 40 cm và chiều dài hơn chiều rộng 4 cm. Tìm chiều dài, chiều rộng của hình chữ nhật đó.</a:t>
            </a:r>
            <a:endParaRPr lang="en-US" sz="400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1379439" y="3310894"/>
            <a:ext cx="17405187" cy="6001643"/>
          </a:xfrm>
          <a:prstGeom prst="rect">
            <a:avLst/>
          </a:prstGeom>
        </p:spPr>
        <p:txBody>
          <a:bodyPr wrap="square">
            <a:spAutoFit/>
          </a:bodyPr>
          <a:lstStyle/>
          <a:p>
            <a:pPr algn="ctr"/>
            <a:r>
              <a:rPr lang="en-US" sz="4800" b="1" u="sng" dirty="0" err="1">
                <a:solidFill>
                  <a:srgbClr val="C00000"/>
                </a:solidFill>
              </a:rPr>
              <a:t>Bài</a:t>
            </a:r>
            <a:r>
              <a:rPr lang="en-US" sz="4800" b="1" u="sng" dirty="0">
                <a:solidFill>
                  <a:srgbClr val="C00000"/>
                </a:solidFill>
              </a:rPr>
              <a:t> </a:t>
            </a:r>
            <a:r>
              <a:rPr lang="en-US" sz="4800" b="1" u="sng" dirty="0" err="1">
                <a:solidFill>
                  <a:srgbClr val="C00000"/>
                </a:solidFill>
              </a:rPr>
              <a:t>giải</a:t>
            </a:r>
            <a:r>
              <a:rPr lang="en-US" sz="4800" b="1" u="sng" dirty="0">
                <a:solidFill>
                  <a:srgbClr val="C00000"/>
                </a:solidFill>
              </a:rPr>
              <a:t>:</a:t>
            </a:r>
          </a:p>
          <a:p>
            <a:pPr algn="ctr"/>
            <a:r>
              <a:rPr lang="en-US" sz="4800" dirty="0" err="1">
                <a:solidFill>
                  <a:srgbClr val="C00000"/>
                </a:solidFill>
              </a:rPr>
              <a:t>Nửa</a:t>
            </a:r>
            <a:r>
              <a:rPr lang="en-US" sz="4800" dirty="0">
                <a:solidFill>
                  <a:srgbClr val="C00000"/>
                </a:solidFill>
              </a:rPr>
              <a:t> </a:t>
            </a:r>
            <a:r>
              <a:rPr lang="en-US" sz="4800" dirty="0" err="1">
                <a:solidFill>
                  <a:srgbClr val="C00000"/>
                </a:solidFill>
              </a:rPr>
              <a:t>chu</a:t>
            </a:r>
            <a:r>
              <a:rPr lang="en-US" sz="4800" dirty="0">
                <a:solidFill>
                  <a:srgbClr val="C00000"/>
                </a:solidFill>
              </a:rPr>
              <a:t> vi </a:t>
            </a:r>
            <a:r>
              <a:rPr lang="en-US" sz="4800" dirty="0" err="1">
                <a:solidFill>
                  <a:srgbClr val="C00000"/>
                </a:solidFill>
              </a:rPr>
              <a:t>hình</a:t>
            </a:r>
            <a:r>
              <a:rPr lang="en-US" sz="4800" dirty="0">
                <a:solidFill>
                  <a:srgbClr val="C00000"/>
                </a:solidFill>
              </a:rPr>
              <a:t> </a:t>
            </a:r>
            <a:r>
              <a:rPr lang="en-US" sz="4800" dirty="0" err="1">
                <a:solidFill>
                  <a:srgbClr val="C00000"/>
                </a:solidFill>
              </a:rPr>
              <a:t>chữ</a:t>
            </a:r>
            <a:r>
              <a:rPr lang="en-US" sz="4800" dirty="0">
                <a:solidFill>
                  <a:srgbClr val="C00000"/>
                </a:solidFill>
              </a:rPr>
              <a:t> </a:t>
            </a:r>
            <a:r>
              <a:rPr lang="en-US" sz="4800" dirty="0" err="1">
                <a:solidFill>
                  <a:srgbClr val="C00000"/>
                </a:solidFill>
              </a:rPr>
              <a:t>nhật</a:t>
            </a:r>
            <a:r>
              <a:rPr lang="en-US" sz="4800" dirty="0">
                <a:solidFill>
                  <a:srgbClr val="C00000"/>
                </a:solidFill>
              </a:rPr>
              <a:t> </a:t>
            </a:r>
            <a:r>
              <a:rPr lang="en-US" sz="4800" dirty="0" err="1">
                <a:solidFill>
                  <a:srgbClr val="C00000"/>
                </a:solidFill>
              </a:rPr>
              <a:t>là</a:t>
            </a:r>
            <a:r>
              <a:rPr lang="en-US" sz="4800" dirty="0">
                <a:solidFill>
                  <a:srgbClr val="C00000"/>
                </a:solidFill>
              </a:rPr>
              <a:t>:</a:t>
            </a:r>
          </a:p>
          <a:p>
            <a:pPr algn="ctr"/>
            <a:r>
              <a:rPr lang="en-US" sz="4800" dirty="0">
                <a:solidFill>
                  <a:srgbClr val="C00000"/>
                </a:solidFill>
              </a:rPr>
              <a:t>40 : 2 = 20 (cm)</a:t>
            </a:r>
          </a:p>
          <a:p>
            <a:pPr algn="ctr"/>
            <a:r>
              <a:rPr lang="en-US" sz="4800" dirty="0" err="1">
                <a:solidFill>
                  <a:srgbClr val="C00000"/>
                </a:solidFill>
              </a:rPr>
              <a:t>Chiều</a:t>
            </a:r>
            <a:r>
              <a:rPr lang="en-US" sz="4800" dirty="0">
                <a:solidFill>
                  <a:srgbClr val="C00000"/>
                </a:solidFill>
              </a:rPr>
              <a:t> </a:t>
            </a:r>
            <a:r>
              <a:rPr lang="en-US" sz="4800" dirty="0" err="1">
                <a:solidFill>
                  <a:srgbClr val="C00000"/>
                </a:solidFill>
              </a:rPr>
              <a:t>dài</a:t>
            </a:r>
            <a:r>
              <a:rPr lang="en-US" sz="4800" dirty="0">
                <a:solidFill>
                  <a:srgbClr val="C00000"/>
                </a:solidFill>
              </a:rPr>
              <a:t> </a:t>
            </a:r>
            <a:r>
              <a:rPr lang="en-US" sz="4800" dirty="0" err="1">
                <a:solidFill>
                  <a:srgbClr val="C00000"/>
                </a:solidFill>
              </a:rPr>
              <a:t>hình</a:t>
            </a:r>
            <a:r>
              <a:rPr lang="en-US" sz="4800" dirty="0">
                <a:solidFill>
                  <a:srgbClr val="C00000"/>
                </a:solidFill>
              </a:rPr>
              <a:t> </a:t>
            </a:r>
            <a:r>
              <a:rPr lang="en-US" sz="4800" dirty="0" err="1">
                <a:solidFill>
                  <a:srgbClr val="C00000"/>
                </a:solidFill>
              </a:rPr>
              <a:t>chữ</a:t>
            </a:r>
            <a:r>
              <a:rPr lang="en-US" sz="4800" dirty="0">
                <a:solidFill>
                  <a:srgbClr val="C00000"/>
                </a:solidFill>
              </a:rPr>
              <a:t> </a:t>
            </a:r>
            <a:r>
              <a:rPr lang="en-US" sz="4800" dirty="0" err="1">
                <a:solidFill>
                  <a:srgbClr val="C00000"/>
                </a:solidFill>
              </a:rPr>
              <a:t>nhật</a:t>
            </a:r>
            <a:r>
              <a:rPr lang="en-US" sz="4800" dirty="0">
                <a:solidFill>
                  <a:srgbClr val="C00000"/>
                </a:solidFill>
              </a:rPr>
              <a:t>:</a:t>
            </a:r>
          </a:p>
          <a:p>
            <a:pPr algn="ctr"/>
            <a:r>
              <a:rPr lang="en-US" sz="4800" dirty="0">
                <a:solidFill>
                  <a:srgbClr val="C00000"/>
                </a:solidFill>
              </a:rPr>
              <a:t>(20 + 4) :2 = 12 (cm)</a:t>
            </a:r>
          </a:p>
          <a:p>
            <a:pPr algn="ctr"/>
            <a:r>
              <a:rPr lang="en-US" sz="4800" dirty="0" err="1">
                <a:solidFill>
                  <a:srgbClr val="C00000"/>
                </a:solidFill>
              </a:rPr>
              <a:t>Chiều</a:t>
            </a:r>
            <a:r>
              <a:rPr lang="en-US" sz="4800" dirty="0">
                <a:solidFill>
                  <a:srgbClr val="C00000"/>
                </a:solidFill>
              </a:rPr>
              <a:t> </a:t>
            </a:r>
            <a:r>
              <a:rPr lang="en-US" sz="4800" dirty="0" err="1">
                <a:solidFill>
                  <a:srgbClr val="C00000"/>
                </a:solidFill>
              </a:rPr>
              <a:t>rộng</a:t>
            </a:r>
            <a:r>
              <a:rPr lang="en-US" sz="4800" dirty="0">
                <a:solidFill>
                  <a:srgbClr val="C00000"/>
                </a:solidFill>
              </a:rPr>
              <a:t> </a:t>
            </a:r>
            <a:r>
              <a:rPr lang="en-US" sz="4800" dirty="0" err="1">
                <a:solidFill>
                  <a:srgbClr val="C00000"/>
                </a:solidFill>
              </a:rPr>
              <a:t>hình</a:t>
            </a:r>
            <a:r>
              <a:rPr lang="en-US" sz="4800" dirty="0">
                <a:solidFill>
                  <a:srgbClr val="C00000"/>
                </a:solidFill>
              </a:rPr>
              <a:t> </a:t>
            </a:r>
            <a:r>
              <a:rPr lang="en-US" sz="4800" dirty="0" err="1">
                <a:solidFill>
                  <a:srgbClr val="C00000"/>
                </a:solidFill>
              </a:rPr>
              <a:t>chữ</a:t>
            </a:r>
            <a:r>
              <a:rPr lang="en-US" sz="4800" dirty="0">
                <a:solidFill>
                  <a:srgbClr val="C00000"/>
                </a:solidFill>
              </a:rPr>
              <a:t> </a:t>
            </a:r>
            <a:r>
              <a:rPr lang="en-US" sz="4800" dirty="0" err="1">
                <a:solidFill>
                  <a:srgbClr val="C00000"/>
                </a:solidFill>
              </a:rPr>
              <a:t>nhật</a:t>
            </a:r>
            <a:r>
              <a:rPr lang="en-US" sz="4800" dirty="0">
                <a:solidFill>
                  <a:srgbClr val="C00000"/>
                </a:solidFill>
              </a:rPr>
              <a:t> </a:t>
            </a:r>
            <a:r>
              <a:rPr lang="en-US" sz="4800" dirty="0" err="1">
                <a:solidFill>
                  <a:srgbClr val="C00000"/>
                </a:solidFill>
              </a:rPr>
              <a:t>là</a:t>
            </a:r>
            <a:r>
              <a:rPr lang="en-US" sz="4800" dirty="0">
                <a:solidFill>
                  <a:srgbClr val="C00000"/>
                </a:solidFill>
              </a:rPr>
              <a:t>:</a:t>
            </a:r>
            <a:br>
              <a:rPr lang="en-US" sz="4800" dirty="0">
                <a:solidFill>
                  <a:srgbClr val="C00000"/>
                </a:solidFill>
              </a:rPr>
            </a:br>
            <a:r>
              <a:rPr lang="en-US" sz="4800" dirty="0">
                <a:solidFill>
                  <a:srgbClr val="C00000"/>
                </a:solidFill>
              </a:rPr>
              <a:t>12 - 4 = 8 (cm)</a:t>
            </a:r>
          </a:p>
          <a:p>
            <a:pPr algn="ctr"/>
            <a:r>
              <a:rPr lang="en-US" sz="4800" b="1" i="1" u="sng" dirty="0" err="1">
                <a:solidFill>
                  <a:srgbClr val="C00000"/>
                </a:solidFill>
              </a:rPr>
              <a:t>Đáp</a:t>
            </a:r>
            <a:r>
              <a:rPr lang="en-US" sz="4800" b="1" i="1" u="sng" dirty="0">
                <a:solidFill>
                  <a:srgbClr val="C00000"/>
                </a:solidFill>
              </a:rPr>
              <a:t> </a:t>
            </a:r>
            <a:r>
              <a:rPr lang="en-US" sz="4800" b="1" i="1" u="sng" dirty="0" err="1">
                <a:solidFill>
                  <a:srgbClr val="C00000"/>
                </a:solidFill>
              </a:rPr>
              <a:t>số</a:t>
            </a:r>
            <a:r>
              <a:rPr lang="en-US" sz="4800" b="1" i="1" u="sng" dirty="0">
                <a:solidFill>
                  <a:srgbClr val="C00000"/>
                </a:solidFill>
              </a:rPr>
              <a:t>:</a:t>
            </a:r>
            <a:r>
              <a:rPr lang="en-US" sz="4800" b="1" i="1" dirty="0">
                <a:solidFill>
                  <a:srgbClr val="C00000"/>
                </a:solidFill>
              </a:rPr>
              <a:t> </a:t>
            </a:r>
            <a:r>
              <a:rPr lang="en-US" sz="4800" dirty="0" err="1">
                <a:solidFill>
                  <a:srgbClr val="C00000"/>
                </a:solidFill>
              </a:rPr>
              <a:t>Chiều</a:t>
            </a:r>
            <a:r>
              <a:rPr lang="en-US" sz="4800" dirty="0">
                <a:solidFill>
                  <a:srgbClr val="C00000"/>
                </a:solidFill>
              </a:rPr>
              <a:t> </a:t>
            </a:r>
            <a:r>
              <a:rPr lang="en-US" sz="4800" dirty="0" err="1">
                <a:solidFill>
                  <a:srgbClr val="C00000"/>
                </a:solidFill>
              </a:rPr>
              <a:t>dài</a:t>
            </a:r>
            <a:r>
              <a:rPr lang="en-US" sz="4800" dirty="0">
                <a:solidFill>
                  <a:srgbClr val="C00000"/>
                </a:solidFill>
              </a:rPr>
              <a:t>: 12 cm ; </a:t>
            </a:r>
            <a:r>
              <a:rPr lang="en-US" sz="4800" dirty="0" err="1">
                <a:solidFill>
                  <a:srgbClr val="C00000"/>
                </a:solidFill>
              </a:rPr>
              <a:t>chiều</a:t>
            </a:r>
            <a:r>
              <a:rPr lang="en-US" sz="4800" dirty="0">
                <a:solidFill>
                  <a:srgbClr val="C00000"/>
                </a:solidFill>
              </a:rPr>
              <a:t> </a:t>
            </a:r>
            <a:r>
              <a:rPr lang="en-US" sz="4800" dirty="0" err="1">
                <a:solidFill>
                  <a:srgbClr val="C00000"/>
                </a:solidFill>
              </a:rPr>
              <a:t>rộng</a:t>
            </a:r>
            <a:r>
              <a:rPr lang="en-US" sz="4800" dirty="0">
                <a:solidFill>
                  <a:srgbClr val="C00000"/>
                </a:solidFill>
              </a:rPr>
              <a:t>: 8 cm</a:t>
            </a:r>
            <a:endParaRPr lang="en-US" sz="4800" i="0" dirty="0">
              <a:solidFill>
                <a:srgbClr val="C00000"/>
              </a:solidFill>
              <a:effectLst/>
            </a:endParaRPr>
          </a:p>
        </p:txBody>
      </p:sp>
      <p:sp>
        <p:nvSpPr>
          <p:cNvPr id="8" name="Rounded Rectangular Callout 7"/>
          <p:cNvSpPr/>
          <p:nvPr/>
        </p:nvSpPr>
        <p:spPr>
          <a:xfrm>
            <a:off x="5867400" y="4120994"/>
            <a:ext cx="10744200" cy="1747531"/>
          </a:xfrm>
          <a:prstGeom prst="wedgeRoundRectCallout">
            <a:avLst>
              <a:gd name="adj1" fmla="val 47050"/>
              <a:gd name="adj2" fmla="val 78600"/>
              <a:gd name="adj3" fmla="val 16667"/>
            </a:avLst>
          </a:prstGeom>
          <a:solidFill>
            <a:srgbClr val="00B0F0"/>
          </a:solidFill>
          <a:ln w="76200">
            <a:solidFill>
              <a:schemeClr val="tx1">
                <a:lumMod val="50000"/>
                <a:lumOff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err="1">
                <a:solidFill>
                  <a:schemeClr val="tx1"/>
                </a:solidFill>
              </a:rPr>
              <a:t>Muốn</a:t>
            </a:r>
            <a:r>
              <a:rPr lang="en-US" sz="5400" b="1" dirty="0">
                <a:solidFill>
                  <a:schemeClr val="tx1"/>
                </a:solidFill>
              </a:rPr>
              <a:t> </a:t>
            </a:r>
            <a:r>
              <a:rPr lang="en-US" sz="5400" b="1" dirty="0" err="1">
                <a:solidFill>
                  <a:schemeClr val="tx1"/>
                </a:solidFill>
              </a:rPr>
              <a:t>tính</a:t>
            </a:r>
            <a:r>
              <a:rPr lang="en-US" sz="5400" b="1" dirty="0">
                <a:solidFill>
                  <a:schemeClr val="tx1"/>
                </a:solidFill>
              </a:rPr>
              <a:t> </a:t>
            </a:r>
            <a:r>
              <a:rPr lang="en-US" sz="5400" b="1" dirty="0" err="1">
                <a:solidFill>
                  <a:schemeClr val="tx1"/>
                </a:solidFill>
              </a:rPr>
              <a:t>chu</a:t>
            </a:r>
            <a:r>
              <a:rPr lang="en-US" sz="5400" b="1" dirty="0">
                <a:solidFill>
                  <a:schemeClr val="tx1"/>
                </a:solidFill>
              </a:rPr>
              <a:t> vi </a:t>
            </a:r>
            <a:r>
              <a:rPr lang="en-US" sz="5400" b="1" dirty="0" err="1">
                <a:solidFill>
                  <a:schemeClr val="tx1"/>
                </a:solidFill>
              </a:rPr>
              <a:t>hình</a:t>
            </a:r>
            <a:r>
              <a:rPr lang="en-US" sz="5400" b="1" dirty="0">
                <a:solidFill>
                  <a:schemeClr val="tx1"/>
                </a:solidFill>
              </a:rPr>
              <a:t> </a:t>
            </a:r>
            <a:r>
              <a:rPr lang="en-US" sz="5400" b="1" dirty="0" err="1">
                <a:solidFill>
                  <a:schemeClr val="tx1"/>
                </a:solidFill>
              </a:rPr>
              <a:t>chữ</a:t>
            </a:r>
            <a:r>
              <a:rPr lang="en-US" sz="5400" b="1" dirty="0">
                <a:solidFill>
                  <a:schemeClr val="tx1"/>
                </a:solidFill>
              </a:rPr>
              <a:t> </a:t>
            </a:r>
            <a:r>
              <a:rPr lang="en-US" sz="5400" b="1" dirty="0" err="1">
                <a:solidFill>
                  <a:schemeClr val="tx1"/>
                </a:solidFill>
              </a:rPr>
              <a:t>nhật</a:t>
            </a:r>
            <a:r>
              <a:rPr lang="en-US" sz="5400" b="1" dirty="0">
                <a:solidFill>
                  <a:schemeClr val="tx1"/>
                </a:solidFill>
              </a:rPr>
              <a:t>, </a:t>
            </a:r>
            <a:r>
              <a:rPr lang="en-US" sz="5400" b="1" dirty="0" err="1">
                <a:solidFill>
                  <a:schemeClr val="tx1"/>
                </a:solidFill>
              </a:rPr>
              <a:t>chúng</a:t>
            </a:r>
            <a:r>
              <a:rPr lang="en-US" sz="5400" b="1" dirty="0">
                <a:solidFill>
                  <a:schemeClr val="tx1"/>
                </a:solidFill>
              </a:rPr>
              <a:t> ta </a:t>
            </a:r>
            <a:r>
              <a:rPr lang="en-US" sz="5400" b="1" dirty="0" err="1">
                <a:solidFill>
                  <a:schemeClr val="tx1"/>
                </a:solidFill>
              </a:rPr>
              <a:t>làm</a:t>
            </a:r>
            <a:r>
              <a:rPr lang="en-US" sz="5400" b="1" dirty="0">
                <a:solidFill>
                  <a:schemeClr val="tx1"/>
                </a:solidFill>
              </a:rPr>
              <a:t> </a:t>
            </a:r>
            <a:r>
              <a:rPr lang="en-US" sz="5400" b="1" dirty="0" err="1">
                <a:solidFill>
                  <a:schemeClr val="tx1"/>
                </a:solidFill>
              </a:rPr>
              <a:t>gì</a:t>
            </a:r>
            <a:r>
              <a:rPr lang="en-US" sz="5400" b="1" dirty="0">
                <a:solidFill>
                  <a:schemeClr val="tx1"/>
                </a:solidFill>
              </a:rPr>
              <a:t>?</a:t>
            </a:r>
          </a:p>
        </p:txBody>
      </p:sp>
      <p:sp>
        <p:nvSpPr>
          <p:cNvPr id="21" name="Rounded Rectangular Callout 20"/>
          <p:cNvSpPr/>
          <p:nvPr/>
        </p:nvSpPr>
        <p:spPr>
          <a:xfrm>
            <a:off x="5181600" y="6736056"/>
            <a:ext cx="10744200" cy="1747531"/>
          </a:xfrm>
          <a:prstGeom prst="wedgeRoundRectCallout">
            <a:avLst>
              <a:gd name="adj1" fmla="val 55124"/>
              <a:gd name="adj2" fmla="val 783"/>
              <a:gd name="adj3" fmla="val 16667"/>
            </a:avLst>
          </a:prstGeom>
          <a:solidFill>
            <a:schemeClr val="accent6">
              <a:lumMod val="60000"/>
              <a:lumOff val="40000"/>
            </a:schemeClr>
          </a:solidFill>
          <a:ln w="76200">
            <a:solidFill>
              <a:schemeClr val="tx1">
                <a:lumMod val="50000"/>
                <a:lumOff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a:solidFill>
                  <a:schemeClr val="tx1"/>
                </a:solidFill>
              </a:rPr>
              <a:t>(</a:t>
            </a:r>
            <a:r>
              <a:rPr lang="en-US" sz="5400" b="1" dirty="0" err="1">
                <a:solidFill>
                  <a:schemeClr val="tx1"/>
                </a:solidFill>
              </a:rPr>
              <a:t>Chiều</a:t>
            </a:r>
            <a:r>
              <a:rPr lang="en-US" sz="5400" b="1" dirty="0">
                <a:solidFill>
                  <a:schemeClr val="tx1"/>
                </a:solidFill>
              </a:rPr>
              <a:t> </a:t>
            </a:r>
            <a:r>
              <a:rPr lang="en-US" sz="5400" b="1" dirty="0" err="1">
                <a:solidFill>
                  <a:schemeClr val="tx1"/>
                </a:solidFill>
              </a:rPr>
              <a:t>dài</a:t>
            </a:r>
            <a:r>
              <a:rPr lang="en-US" sz="5400" b="1" dirty="0">
                <a:solidFill>
                  <a:schemeClr val="tx1"/>
                </a:solidFill>
              </a:rPr>
              <a:t> + </a:t>
            </a:r>
            <a:r>
              <a:rPr lang="en-US" sz="5400" b="1" dirty="0" err="1">
                <a:solidFill>
                  <a:schemeClr val="tx1"/>
                </a:solidFill>
              </a:rPr>
              <a:t>chiều</a:t>
            </a:r>
            <a:r>
              <a:rPr lang="en-US" sz="5400" b="1" dirty="0">
                <a:solidFill>
                  <a:schemeClr val="tx1"/>
                </a:solidFill>
              </a:rPr>
              <a:t> </a:t>
            </a:r>
            <a:r>
              <a:rPr lang="en-US" sz="5400" b="1" dirty="0" err="1">
                <a:solidFill>
                  <a:schemeClr val="tx1"/>
                </a:solidFill>
              </a:rPr>
              <a:t>rộng</a:t>
            </a:r>
            <a:r>
              <a:rPr lang="en-US" sz="5400" b="1" dirty="0">
                <a:solidFill>
                  <a:schemeClr val="tx1"/>
                </a:solidFill>
              </a:rPr>
              <a:t>) x 2</a:t>
            </a:r>
          </a:p>
        </p:txBody>
      </p:sp>
      <p:sp>
        <p:nvSpPr>
          <p:cNvPr id="9" name="Left Brace 8"/>
          <p:cNvSpPr/>
          <p:nvPr/>
        </p:nvSpPr>
        <p:spPr>
          <a:xfrm rot="16200000">
            <a:off x="9811836" y="5105924"/>
            <a:ext cx="347888" cy="6088844"/>
          </a:xfrm>
          <a:prstGeom prst="leftBrace">
            <a:avLst>
              <a:gd name="adj1" fmla="val 48222"/>
              <a:gd name="adj2" fmla="val 50000"/>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flipH="1">
            <a:off x="8367851" y="8629047"/>
            <a:ext cx="2989564" cy="923330"/>
          </a:xfrm>
          <a:prstGeom prst="rect">
            <a:avLst/>
          </a:prstGeom>
          <a:noFill/>
        </p:spPr>
        <p:txBody>
          <a:bodyPr wrap="square" rtlCol="0">
            <a:spAutoFit/>
          </a:bodyPr>
          <a:lstStyle/>
          <a:p>
            <a:pPr algn="ctr"/>
            <a:r>
              <a:rPr lang="en-US" sz="5400" b="1" dirty="0" err="1">
                <a:solidFill>
                  <a:schemeClr val="accent2">
                    <a:lumMod val="75000"/>
                  </a:schemeClr>
                </a:solidFill>
              </a:rPr>
              <a:t>Tổng</a:t>
            </a:r>
            <a:endParaRPr lang="en-US" sz="5400" b="1" dirty="0">
              <a:solidFill>
                <a:schemeClr val="accent2">
                  <a:lumMod val="75000"/>
                </a:schemeClr>
              </a:solidFill>
            </a:endParaRPr>
          </a:p>
        </p:txBody>
      </p:sp>
      <p:sp>
        <p:nvSpPr>
          <p:cNvPr id="22" name="TextBox 21"/>
          <p:cNvSpPr txBox="1"/>
          <p:nvPr/>
        </p:nvSpPr>
        <p:spPr>
          <a:xfrm flipH="1">
            <a:off x="10565423" y="8639371"/>
            <a:ext cx="4192074" cy="923330"/>
          </a:xfrm>
          <a:prstGeom prst="rect">
            <a:avLst/>
          </a:prstGeom>
          <a:noFill/>
        </p:spPr>
        <p:txBody>
          <a:bodyPr wrap="square" rtlCol="0">
            <a:spAutoFit/>
          </a:bodyPr>
          <a:lstStyle/>
          <a:p>
            <a:pPr algn="ctr"/>
            <a:r>
              <a:rPr lang="en-US" sz="5400" b="1" dirty="0">
                <a:solidFill>
                  <a:schemeClr val="accent2">
                    <a:lumMod val="75000"/>
                  </a:schemeClr>
                </a:solidFill>
              </a:rPr>
              <a:t>= </a:t>
            </a:r>
            <a:r>
              <a:rPr lang="en-US" sz="5400" b="1" dirty="0" err="1">
                <a:solidFill>
                  <a:schemeClr val="accent2">
                    <a:lumMod val="75000"/>
                  </a:schemeClr>
                </a:solidFill>
              </a:rPr>
              <a:t>Nửa</a:t>
            </a:r>
            <a:r>
              <a:rPr lang="en-US" sz="5400" b="1" dirty="0">
                <a:solidFill>
                  <a:schemeClr val="accent2">
                    <a:lumMod val="75000"/>
                  </a:schemeClr>
                </a:solidFill>
              </a:rPr>
              <a:t> </a:t>
            </a:r>
            <a:r>
              <a:rPr lang="en-US" sz="5400" b="1" dirty="0" err="1">
                <a:solidFill>
                  <a:schemeClr val="accent2">
                    <a:lumMod val="75000"/>
                  </a:schemeClr>
                </a:solidFill>
              </a:rPr>
              <a:t>chu</a:t>
            </a:r>
            <a:r>
              <a:rPr lang="en-US" sz="5400" b="1" dirty="0">
                <a:solidFill>
                  <a:schemeClr val="accent2">
                    <a:lumMod val="75000"/>
                  </a:schemeClr>
                </a:solidFill>
              </a:rPr>
              <a:t> vi</a:t>
            </a:r>
          </a:p>
        </p:txBody>
      </p:sp>
    </p:spTree>
    <p:extLst>
      <p:ext uri="{BB962C8B-B14F-4D97-AF65-F5344CB8AC3E}">
        <p14:creationId xmlns:p14="http://schemas.microsoft.com/office/powerpoint/2010/main" val="24697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57" dur="500"/>
                                        <p:tgtEl>
                                          <p:spTgt spid="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xEl>
                                              <p:pRg st="1" end="1"/>
                                            </p:txEl>
                                          </p:spTgt>
                                        </p:tgtEl>
                                        <p:attrNameLst>
                                          <p:attrName>style.visibility</p:attrName>
                                        </p:attrNameLst>
                                      </p:cBhvr>
                                      <p:to>
                                        <p:strVal val="visible"/>
                                      </p:to>
                                    </p:set>
                                    <p:animEffect transition="in" filter="wipe(down)">
                                      <p:cBhvr>
                                        <p:cTn id="62" dur="500"/>
                                        <p:tgtEl>
                                          <p:spTgt spid="5">
                                            <p:txEl>
                                              <p:pRg st="1" end="1"/>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5">
                                            <p:txEl>
                                              <p:pRg st="2" end="2"/>
                                            </p:txEl>
                                          </p:spTgt>
                                        </p:tgtEl>
                                        <p:attrNameLst>
                                          <p:attrName>style.visibility</p:attrName>
                                        </p:attrNameLst>
                                      </p:cBhvr>
                                      <p:to>
                                        <p:strVal val="visible"/>
                                      </p:to>
                                    </p:set>
                                    <p:animEffect transition="in" filter="wipe(down)">
                                      <p:cBhvr>
                                        <p:cTn id="65" dur="500"/>
                                        <p:tgtEl>
                                          <p:spTgt spid="5">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xEl>
                                              <p:pRg st="3" end="3"/>
                                            </p:txEl>
                                          </p:spTgt>
                                        </p:tgtEl>
                                        <p:attrNameLst>
                                          <p:attrName>style.visibility</p:attrName>
                                        </p:attrNameLst>
                                      </p:cBhvr>
                                      <p:to>
                                        <p:strVal val="visible"/>
                                      </p:to>
                                    </p:set>
                                    <p:animEffect transition="in" filter="barn(inVertical)">
                                      <p:cBhvr>
                                        <p:cTn id="70" dur="500"/>
                                        <p:tgtEl>
                                          <p:spTgt spid="5">
                                            <p:txEl>
                                              <p:pRg st="3" end="3"/>
                                            </p:txEl>
                                          </p:spTgt>
                                        </p:tgtEl>
                                      </p:cBhvr>
                                    </p:animEffect>
                                  </p:childTnLst>
                                </p:cTn>
                              </p:par>
                              <p:par>
                                <p:cTn id="71" presetID="16" presetClass="entr" presetSubtype="21" fill="hold" nodeType="withEffect">
                                  <p:stCondLst>
                                    <p:cond delay="0"/>
                                  </p:stCondLst>
                                  <p:childTnLst>
                                    <p:set>
                                      <p:cBhvr>
                                        <p:cTn id="72" dur="1" fill="hold">
                                          <p:stCondLst>
                                            <p:cond delay="0"/>
                                          </p:stCondLst>
                                        </p:cTn>
                                        <p:tgtEl>
                                          <p:spTgt spid="5">
                                            <p:txEl>
                                              <p:pRg st="4" end="4"/>
                                            </p:txEl>
                                          </p:spTgt>
                                        </p:tgtEl>
                                        <p:attrNameLst>
                                          <p:attrName>style.visibility</p:attrName>
                                        </p:attrNameLst>
                                      </p:cBhvr>
                                      <p:to>
                                        <p:strVal val="visible"/>
                                      </p:to>
                                    </p:set>
                                    <p:animEffect transition="in" filter="barn(inVertical)">
                                      <p:cBhvr>
                                        <p:cTn id="73" dur="500"/>
                                        <p:tgtEl>
                                          <p:spTgt spid="5">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5">
                                            <p:txEl>
                                              <p:pRg st="5" end="5"/>
                                            </p:txEl>
                                          </p:spTgt>
                                        </p:tgtEl>
                                        <p:attrNameLst>
                                          <p:attrName>style.visibility</p:attrName>
                                        </p:attrNameLst>
                                      </p:cBhvr>
                                      <p:to>
                                        <p:strVal val="visible"/>
                                      </p:to>
                                    </p:set>
                                    <p:animEffect transition="in" filter="randombar(horizontal)">
                                      <p:cBhvr>
                                        <p:cTn id="78" dur="500"/>
                                        <p:tgtEl>
                                          <p:spTgt spid="5">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
                                            <p:txEl>
                                              <p:pRg st="6" end="6"/>
                                            </p:txEl>
                                          </p:spTgt>
                                        </p:tgtEl>
                                        <p:attrNameLst>
                                          <p:attrName>style.visibility</p:attrName>
                                        </p:attrNameLst>
                                      </p:cBhvr>
                                      <p:to>
                                        <p:strVal val="visible"/>
                                      </p:to>
                                    </p:set>
                                    <p:animEffect transition="in" filter="fade">
                                      <p:cBhvr>
                                        <p:cTn id="83" dur="1000"/>
                                        <p:tgtEl>
                                          <p:spTgt spid="5">
                                            <p:txEl>
                                              <p:pRg st="6" end="6"/>
                                            </p:txEl>
                                          </p:spTgt>
                                        </p:tgtEl>
                                      </p:cBhvr>
                                    </p:animEffect>
                                    <p:anim calcmode="lin" valueType="num">
                                      <p:cBhvr>
                                        <p:cTn id="8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8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8" grpId="0" animBg="1"/>
      <p:bldP spid="8" grpId="1" animBg="1"/>
      <p:bldP spid="21" grpId="0" animBg="1"/>
      <p:bldP spid="21" grpId="1" animBg="1"/>
      <p:bldP spid="9" grpId="0" animBg="1"/>
      <p:bldP spid="9" grpId="1" animBg="1"/>
      <p:bldP spid="10" grpId="0"/>
      <p:bldP spid="10" grpId="1"/>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8A36776-0AB6-4821-9462-05AE36AEA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7" name="Picture 16">
            <a:extLst>
              <a:ext uri="{FF2B5EF4-FFF2-40B4-BE49-F238E27FC236}">
                <a16:creationId xmlns:a16="http://schemas.microsoft.com/office/drawing/2014/main" id="{2883B65D-08D4-450D-B147-DA925CA82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8" name="Picture 17">
            <a:extLst>
              <a:ext uri="{FF2B5EF4-FFF2-40B4-BE49-F238E27FC236}">
                <a16:creationId xmlns:a16="http://schemas.microsoft.com/office/drawing/2014/main" id="{28F5DED4-A36C-4DA3-BCF2-26E99A64F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9" name="Picture 18">
            <a:extLst>
              <a:ext uri="{FF2B5EF4-FFF2-40B4-BE49-F238E27FC236}">
                <a16:creationId xmlns:a16="http://schemas.microsoft.com/office/drawing/2014/main" id="{FA213518-0D6C-4D37-BBC1-EEFCAA6FC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417" y="-747402"/>
            <a:ext cx="531974" cy="4989551"/>
          </a:xfrm>
          <a:prstGeom prst="rect">
            <a:avLst/>
          </a:prstGeom>
        </p:spPr>
      </p:pic>
      <p:pic>
        <p:nvPicPr>
          <p:cNvPr id="20" name="Picture 19">
            <a:extLst>
              <a:ext uri="{FF2B5EF4-FFF2-40B4-BE49-F238E27FC236}">
                <a16:creationId xmlns:a16="http://schemas.microsoft.com/office/drawing/2014/main" id="{C895D4DE-7AF9-49CC-9920-B94C953B1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
        <p:nvSpPr>
          <p:cNvPr id="5" name="TextBox 4"/>
          <p:cNvSpPr txBox="1"/>
          <p:nvPr/>
        </p:nvSpPr>
        <p:spPr>
          <a:xfrm>
            <a:off x="203917" y="14657"/>
            <a:ext cx="13607549" cy="7730430"/>
          </a:xfrm>
          <a:prstGeom prst="cloud">
            <a:avLst/>
          </a:prstGeom>
          <a:solidFill>
            <a:schemeClr val="bg1"/>
          </a:solidFill>
        </p:spPr>
        <p:txBody>
          <a:bodyPr wrap="square" rtlCol="0">
            <a:spAutoFit/>
          </a:bodyPr>
          <a:lstStyle/>
          <a:p>
            <a:pPr algn="ctr"/>
            <a:r>
              <a:rPr lang="en-US" sz="5400" dirty="0" err="1">
                <a:latin typeface="Cambria" panose="02040503050406030204" pitchFamily="18" charset="0"/>
                <a:ea typeface="Cambria" panose="02040503050406030204" pitchFamily="18" charset="0"/>
              </a:rPr>
              <a:t>Tụi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mình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đã</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trải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nghiệm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vô</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cùng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thú</a:t>
            </a:r>
            <a:r>
              <a:rPr lang="en-US" sz="5400" dirty="0">
                <a:latin typeface="Cambria" panose="02040503050406030204" pitchFamily="18" charset="0"/>
                <a:ea typeface="Cambria" panose="02040503050406030204" pitchFamily="18" charset="0"/>
              </a:rPr>
              <a:t>, hi </a:t>
            </a:r>
            <a:r>
              <a:rPr lang="en-US" sz="5400" dirty="0" err="1">
                <a:latin typeface="Cambria" panose="02040503050406030204" pitchFamily="18" charset="0"/>
                <a:ea typeface="Cambria" panose="02040503050406030204" pitchFamily="18" charset="0"/>
              </a:rPr>
              <a:t>vọng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bạn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yêu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thích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tiết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học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hôm</a:t>
            </a:r>
            <a:r>
              <a:rPr lang="en-US" sz="5400" dirty="0">
                <a:latin typeface="Cambria" panose="02040503050406030204" pitchFamily="18" charset="0"/>
                <a:ea typeface="Cambria" panose="02040503050406030204" pitchFamily="18" charset="0"/>
              </a:rPr>
              <a:t> nay. </a:t>
            </a:r>
            <a:r>
              <a:rPr lang="en-US" sz="5400" dirty="0" err="1">
                <a:latin typeface="Cambria" panose="02040503050406030204" pitchFamily="18" charset="0"/>
                <a:ea typeface="Cambria" panose="02040503050406030204" pitchFamily="18" charset="0"/>
              </a:rPr>
              <a:t>Bây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giờ</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chúng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mình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phải</a:t>
            </a:r>
            <a:r>
              <a:rPr lang="en-US" sz="5400" dirty="0">
                <a:latin typeface="Cambria" panose="02040503050406030204" pitchFamily="18" charset="0"/>
                <a:ea typeface="Cambria" panose="02040503050406030204" pitchFamily="18" charset="0"/>
              </a:rPr>
              <a:t> quay </a:t>
            </a:r>
            <a:r>
              <a:rPr lang="en-US" sz="5400" dirty="0" err="1">
                <a:latin typeface="Cambria" panose="02040503050406030204" pitchFamily="18" charset="0"/>
                <a:ea typeface="Cambria" panose="02040503050406030204" pitchFamily="18" charset="0"/>
              </a:rPr>
              <a:t>lại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đất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liền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Chào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tạm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biết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bạn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nhé</a:t>
            </a:r>
            <a:r>
              <a:rPr lang="en-US" sz="5400" dirty="0">
                <a:latin typeface="Cambria" panose="02040503050406030204" pitchFamily="18" charset="0"/>
                <a:ea typeface="Cambria" panose="02040503050406030204" pitchFamily="18" charset="0"/>
              </a:rPr>
              <a:t>!</a:t>
            </a:r>
          </a:p>
        </p:txBody>
      </p:sp>
      <p:pic>
        <p:nvPicPr>
          <p:cNvPr id="8" name="Medi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9525" y="4899025"/>
            <a:ext cx="487363" cy="487363"/>
          </a:xfrm>
          <a:prstGeom prst="rect">
            <a:avLst/>
          </a:prstGeom>
        </p:spPr>
      </p:pic>
    </p:spTree>
    <p:extLst>
      <p:ext uri="{BB962C8B-B14F-4D97-AF65-F5344CB8AC3E}">
        <p14:creationId xmlns:p14="http://schemas.microsoft.com/office/powerpoint/2010/main" val="320247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 presetClass="entr" presetSubtype="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426</Words>
  <Application>Microsoft Office PowerPoint</Application>
  <PresentationFormat>Tùy chỉnh</PresentationFormat>
  <Paragraphs>40</Paragraphs>
  <Slides>9</Slides>
  <Notes>0</Notes>
  <HiddenSlides>0</HiddenSlides>
  <MMClips>1</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9</vt:i4>
      </vt:variant>
    </vt:vector>
  </HeadingPairs>
  <TitlesOfParts>
    <vt:vector size="20" baseType="lpstr">
      <vt:lpstr>Bobby Jones</vt:lpstr>
      <vt:lpstr>Cambria</vt:lpstr>
      <vt:lpstr>Roboto</vt:lpstr>
      <vt:lpstr>Calibri</vt:lpstr>
      <vt:lpstr>#9Slide05 SVNKitten</vt:lpstr>
      <vt:lpstr>#9Slide06 SVNSlow Attack 2</vt:lpstr>
      <vt:lpstr>Times New Roman</vt:lpstr>
      <vt:lpstr>#9Slide07 HoneyCream</vt:lpstr>
      <vt:lpstr>Arial</vt:lpstr>
      <vt:lpstr>SVN-Newton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Animated Number Sequencing Patterns Maths Presentation</dc:title>
  <dc:creator>ADMIN</dc:creator>
  <cp:lastModifiedBy>Windows 10</cp:lastModifiedBy>
  <cp:revision>40</cp:revision>
  <dcterms:created xsi:type="dcterms:W3CDTF">2006-08-16T00:00:00Z</dcterms:created>
  <dcterms:modified xsi:type="dcterms:W3CDTF">2024-12-07T02:05:25Z</dcterms:modified>
  <dc:identifier>DAFwHtftWEM</dc:identifier>
</cp:coreProperties>
</file>