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2"/>
  </p:notesMasterIdLst>
  <p:sldIdLst>
    <p:sldId id="285" r:id="rId2"/>
    <p:sldId id="286" r:id="rId3"/>
    <p:sldId id="287" r:id="rId4"/>
    <p:sldId id="260" r:id="rId5"/>
    <p:sldId id="261" r:id="rId6"/>
    <p:sldId id="257" r:id="rId7"/>
    <p:sldId id="259" r:id="rId8"/>
    <p:sldId id="267" r:id="rId9"/>
    <p:sldId id="268" r:id="rId10"/>
    <p:sldId id="288" r:id="rId11"/>
    <p:sldId id="269" r:id="rId12"/>
    <p:sldId id="289" r:id="rId13"/>
    <p:sldId id="290" r:id="rId14"/>
    <p:sldId id="264" r:id="rId15"/>
    <p:sldId id="271" r:id="rId16"/>
    <p:sldId id="291" r:id="rId17"/>
    <p:sldId id="293" r:id="rId18"/>
    <p:sldId id="297" r:id="rId19"/>
    <p:sldId id="298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52" autoAdjust="0"/>
  </p:normalViewPr>
  <p:slideViewPr>
    <p:cSldViewPr snapToGrid="0">
      <p:cViewPr varScale="1">
        <p:scale>
          <a:sx n="79" d="100"/>
          <a:sy n="79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355A-1262-4EE4-841E-83F22461DCB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6987E-0B77-498B-96E9-51F29F26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Hương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59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41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34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085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82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07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64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6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89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6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2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59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43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Hương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8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9939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2302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9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5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chơi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Tưới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hoa</a:t>
            </a:r>
            <a:endParaRPr lang="en-US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738CA82-D321-4156-9D58-357C24F476F0}"/>
              </a:ext>
            </a:extLst>
          </p:cNvPr>
          <p:cNvSpPr txBox="1"/>
          <p:nvPr/>
        </p:nvSpPr>
        <p:spPr>
          <a:xfrm>
            <a:off x="1133475" y="461842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Quan sát hình 4 và cho biết lá cây có chức năng gì?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137288-D279-4102-B8D8-4C9996879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1" y="419880"/>
            <a:ext cx="740547" cy="714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4D2CB-71C4-4534-BCEB-53179C19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725" y="1095375"/>
            <a:ext cx="61912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  <a:t>Quang hợp diễn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ra lúc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8" y="3944022"/>
            <a:ext cx="3048627" cy="584775"/>
          </a:xfrm>
          <a:custGeom>
            <a:avLst/>
            <a:gdLst>
              <a:gd name="connsiteX0" fmla="*/ 0 w 3048627"/>
              <a:gd name="connsiteY0" fmla="*/ 0 h 584775"/>
              <a:gd name="connsiteX1" fmla="*/ 3048627 w 3048627"/>
              <a:gd name="connsiteY1" fmla="*/ 0 h 584775"/>
              <a:gd name="connsiteX2" fmla="*/ 3048627 w 3048627"/>
              <a:gd name="connsiteY2" fmla="*/ 584775 h 584775"/>
              <a:gd name="connsiteX3" fmla="*/ 0 w 3048627"/>
              <a:gd name="connsiteY3" fmla="*/ 584775 h 584775"/>
              <a:gd name="connsiteX4" fmla="*/ 0 w 304862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7" h="584775" fill="none" extrusionOk="0">
                <a:moveTo>
                  <a:pt x="0" y="0"/>
                </a:moveTo>
                <a:cubicBezTo>
                  <a:pt x="1380887" y="5222"/>
                  <a:pt x="1859434" y="24918"/>
                  <a:pt x="3048627" y="0"/>
                </a:cubicBezTo>
                <a:cubicBezTo>
                  <a:pt x="3005784" y="115750"/>
                  <a:pt x="3054302" y="445323"/>
                  <a:pt x="3048627" y="584775"/>
                </a:cubicBezTo>
                <a:cubicBezTo>
                  <a:pt x="2656816" y="420014"/>
                  <a:pt x="1034195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3048627" h="584775" stroke="0" extrusionOk="0">
                <a:moveTo>
                  <a:pt x="0" y="0"/>
                </a:moveTo>
                <a:cubicBezTo>
                  <a:pt x="1016876" y="11849"/>
                  <a:pt x="2279861" y="-161459"/>
                  <a:pt x="3048627" y="0"/>
                </a:cubicBezTo>
                <a:cubicBezTo>
                  <a:pt x="3022181" y="254320"/>
                  <a:pt x="3006363" y="509640"/>
                  <a:pt x="3048627" y="584775"/>
                </a:cubicBezTo>
                <a:cubicBezTo>
                  <a:pt x="2397583" y="438915"/>
                  <a:pt x="1352337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Ban 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9" name="Picture 2" descr="Quá Trình Quang Hợp Của Cây, Vai Trò Của Quá Trình Quang Hợp Ở Thực Vật">
            <a:extLst>
              <a:ext uri="{FF2B5EF4-FFF2-40B4-BE49-F238E27FC236}">
                <a16:creationId xmlns:a16="http://schemas.microsoft.com/office/drawing/2014/main" id="{E4C7BBF4-40A8-45A5-9479-233A1D3D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62124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 diễn ra lúc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9" y="3944022"/>
            <a:ext cx="2162802" cy="584775"/>
          </a:xfrm>
          <a:custGeom>
            <a:avLst/>
            <a:gdLst>
              <a:gd name="connsiteX0" fmla="*/ 0 w 2162802"/>
              <a:gd name="connsiteY0" fmla="*/ 0 h 584775"/>
              <a:gd name="connsiteX1" fmla="*/ 2162802 w 2162802"/>
              <a:gd name="connsiteY1" fmla="*/ 0 h 584775"/>
              <a:gd name="connsiteX2" fmla="*/ 2162802 w 2162802"/>
              <a:gd name="connsiteY2" fmla="*/ 584775 h 584775"/>
              <a:gd name="connsiteX3" fmla="*/ 0 w 2162802"/>
              <a:gd name="connsiteY3" fmla="*/ 584775 h 584775"/>
              <a:gd name="connsiteX4" fmla="*/ 0 w 2162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802" h="584775" fill="none" extrusionOk="0">
                <a:moveTo>
                  <a:pt x="0" y="0"/>
                </a:moveTo>
                <a:cubicBezTo>
                  <a:pt x="295843" y="5222"/>
                  <a:pt x="1131100" y="24918"/>
                  <a:pt x="2162802" y="0"/>
                </a:cubicBezTo>
                <a:cubicBezTo>
                  <a:pt x="2119959" y="115750"/>
                  <a:pt x="2168477" y="445323"/>
                  <a:pt x="2162802" y="584775"/>
                </a:cubicBezTo>
                <a:cubicBezTo>
                  <a:pt x="1118322" y="420014"/>
                  <a:pt x="658815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2162802" h="584775" stroke="0" extrusionOk="0">
                <a:moveTo>
                  <a:pt x="0" y="0"/>
                </a:moveTo>
                <a:cubicBezTo>
                  <a:pt x="822063" y="11849"/>
                  <a:pt x="1799966" y="-161459"/>
                  <a:pt x="2162802" y="0"/>
                </a:cubicBezTo>
                <a:cubicBezTo>
                  <a:pt x="2136356" y="254320"/>
                  <a:pt x="2120538" y="509640"/>
                  <a:pt x="2162802" y="584775"/>
                </a:cubicBezTo>
                <a:cubicBezTo>
                  <a:pt x="1505644" y="438915"/>
                  <a:pt x="820834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đêm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69CF1-E5B2-41B7-9BCE-9B0BCD8E2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37" y="1081087"/>
            <a:ext cx="44481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 hơi nước diễn ra khi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9" y="3944022"/>
            <a:ext cx="3448676" cy="584775"/>
          </a:xfrm>
          <a:custGeom>
            <a:avLst/>
            <a:gdLst>
              <a:gd name="connsiteX0" fmla="*/ 0 w 3448676"/>
              <a:gd name="connsiteY0" fmla="*/ 0 h 584775"/>
              <a:gd name="connsiteX1" fmla="*/ 3448676 w 3448676"/>
              <a:gd name="connsiteY1" fmla="*/ 0 h 584775"/>
              <a:gd name="connsiteX2" fmla="*/ 3448676 w 3448676"/>
              <a:gd name="connsiteY2" fmla="*/ 584775 h 584775"/>
              <a:gd name="connsiteX3" fmla="*/ 0 w 3448676"/>
              <a:gd name="connsiteY3" fmla="*/ 584775 h 584775"/>
              <a:gd name="connsiteX4" fmla="*/ 0 w 3448676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676" h="584775" fill="none" extrusionOk="0">
                <a:moveTo>
                  <a:pt x="0" y="0"/>
                </a:moveTo>
                <a:cubicBezTo>
                  <a:pt x="669190" y="5222"/>
                  <a:pt x="2327432" y="24918"/>
                  <a:pt x="3448676" y="0"/>
                </a:cubicBezTo>
                <a:cubicBezTo>
                  <a:pt x="3405833" y="115750"/>
                  <a:pt x="3454351" y="445323"/>
                  <a:pt x="3448676" y="584775"/>
                </a:cubicBezTo>
                <a:cubicBezTo>
                  <a:pt x="1827150" y="420014"/>
                  <a:pt x="1533769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3448676" h="584775" stroke="0" extrusionOk="0">
                <a:moveTo>
                  <a:pt x="0" y="0"/>
                </a:moveTo>
                <a:cubicBezTo>
                  <a:pt x="819413" y="11849"/>
                  <a:pt x="2085685" y="-161459"/>
                  <a:pt x="3448676" y="0"/>
                </a:cubicBezTo>
                <a:cubicBezTo>
                  <a:pt x="3422230" y="254320"/>
                  <a:pt x="3406412" y="509640"/>
                  <a:pt x="3448676" y="584775"/>
                </a:cubicBezTo>
                <a:cubicBezTo>
                  <a:pt x="2664811" y="438915"/>
                  <a:pt x="1267186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ngày và đêm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A41AF-898A-4411-9D72-0D9BE47A8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824037"/>
            <a:ext cx="4346262" cy="2805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5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F766DC7-B74B-47F8-9058-705996493CF2}"/>
              </a:ext>
            </a:extLst>
          </p:cNvPr>
          <p:cNvGrpSpPr/>
          <p:nvPr/>
        </p:nvGrpSpPr>
        <p:grpSpPr>
          <a:xfrm>
            <a:off x="1756328" y="2211226"/>
            <a:ext cx="7096025" cy="1936732"/>
            <a:chOff x="1961886" y="2236626"/>
            <a:chExt cx="7096025" cy="1936732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ED476F68-FF3C-4C43-8EC9-80326076771F}"/>
                </a:ext>
              </a:extLst>
            </p:cNvPr>
            <p:cNvSpPr/>
            <p:nvPr/>
          </p:nvSpPr>
          <p:spPr>
            <a:xfrm>
              <a:off x="1961886" y="2236626"/>
              <a:ext cx="2363740" cy="1936732"/>
            </a:xfrm>
            <a:prstGeom prst="ellipse">
              <a:avLst/>
            </a:prstGeom>
            <a:solidFill>
              <a:srgbClr val="D7963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pitchFamily="2" charset="0"/>
                  <a:ea typeface="庞门正道标题体" panose="02010600030101010101" pitchFamily="2" charset="-122"/>
                  <a:sym typeface="庞门正道标题体" panose="02010600030101010101" pitchFamily="2" charset="-122"/>
                </a:rPr>
                <a:t>02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庞门正道标题体" panose="02010600030101010101" pitchFamily="2" charset="-122"/>
                <a:sym typeface="庞门正道标题体" panose="02010600030101010101" pitchFamily="2" charset="-122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E37996-67BC-4603-9F72-CF5B66B43D80}"/>
                </a:ext>
              </a:extLst>
            </p:cNvPr>
            <p:cNvCxnSpPr>
              <a:cxnSpLocks/>
            </p:cNvCxnSpPr>
            <p:nvPr/>
          </p:nvCxnSpPr>
          <p:spPr>
            <a:xfrm>
              <a:off x="5131558" y="3742904"/>
              <a:ext cx="3926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50E18B-B903-4973-91CB-6D79AD0F0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453" y="2628467"/>
            <a:ext cx="598069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1ABA9E9-BFCC-4F8F-9F12-72666F5D24F3}"/>
              </a:ext>
            </a:extLst>
          </p:cNvPr>
          <p:cNvSpPr/>
          <p:nvPr/>
        </p:nvSpPr>
        <p:spPr>
          <a:xfrm>
            <a:off x="907415" y="382152"/>
            <a:ext cx="10322460" cy="646331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Cắm một cành hoa cúc bị héo vào lọ nước.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81A17ED-C86C-47F4-B430-39D694D7A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4" y="1752599"/>
            <a:ext cx="6099469" cy="4352925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957C0372-6EC0-4E07-864C-82CB8F02C1CD}"/>
              </a:ext>
            </a:extLst>
          </p:cNvPr>
          <p:cNvSpPr/>
          <p:nvPr/>
        </p:nvSpPr>
        <p:spPr>
          <a:xfrm>
            <a:off x="6153150" y="1694834"/>
            <a:ext cx="5924550" cy="1077218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Quan sát, ghi chép đặc điểm của cành, lá, hoa trước khi cắm vào nước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E3D5DCDC-E31D-4B11-AA53-75EF50378268}"/>
              </a:ext>
            </a:extLst>
          </p:cNvPr>
          <p:cNvSpPr/>
          <p:nvPr/>
        </p:nvSpPr>
        <p:spPr>
          <a:xfrm>
            <a:off x="6162675" y="3285509"/>
            <a:ext cx="5924550" cy="1077218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Cắm cành hoa héo vào lọ nước ngập 2/3 thân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E62FE191-77DE-4D27-B597-B30C13E1776A}"/>
              </a:ext>
            </a:extLst>
          </p:cNvPr>
          <p:cNvSpPr/>
          <p:nvPr/>
        </p:nvSpPr>
        <p:spPr>
          <a:xfrm>
            <a:off x="6267450" y="4847608"/>
            <a:ext cx="5924550" cy="1229341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Cắm cành hoa héo vào lọ nước ngập 2/3 thân, ghi chép thời gian, dự đoán kết quả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1ABA9E9-BFCC-4F8F-9F12-72666F5D24F3}"/>
              </a:ext>
            </a:extLst>
          </p:cNvPr>
          <p:cNvSpPr/>
          <p:nvPr/>
        </p:nvSpPr>
        <p:spPr>
          <a:xfrm>
            <a:off x="907415" y="382152"/>
            <a:ext cx="10322460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Hãy dự đoán: Sau một thời gian, cành hoa cúc sẽ như thế nào? Em hãy giải thích vì sao.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98BA7-EC83-47AF-8C1F-650E65D6A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1581150"/>
            <a:ext cx="5095875" cy="39157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FF761F-B145-45A0-B200-E0858E32D1BC}"/>
              </a:ext>
            </a:extLst>
          </p:cNvPr>
          <p:cNvSpPr/>
          <p:nvPr/>
        </p:nvSpPr>
        <p:spPr>
          <a:xfrm>
            <a:off x="1066800" y="5562600"/>
            <a:ext cx="10467975" cy="107632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 một thời gian, cành hoa cúc đã tươi trở lại vì thân cây đã hút nước từ trong lọ và vận chuyển nước lên lá và hoa.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1ABA9E9-BFCC-4F8F-9F12-72666F5D24F3}"/>
              </a:ext>
            </a:extLst>
          </p:cNvPr>
          <p:cNvSpPr/>
          <p:nvPr/>
        </p:nvSpPr>
        <p:spPr>
          <a:xfrm>
            <a:off x="533400" y="382152"/>
            <a:ext cx="11296650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iải thích vì sao khi chụp một túi ni-lông khô, không màu lên cây, sau một khoảng thời gian, sờ vào bên trong túi thấy ẩm ướt.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A9B5C-1751-48BD-92C8-909EA8EA7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2" y="1876425"/>
            <a:ext cx="5948363" cy="42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DF22F53-8FC4-4E9F-B31A-83F135E3C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7DA4AD-7AA3-4915-A957-1661220735AE}"/>
              </a:ext>
            </a:extLst>
          </p:cNvPr>
          <p:cNvSpPr/>
          <p:nvPr/>
        </p:nvSpPr>
        <p:spPr>
          <a:xfrm>
            <a:off x="266700" y="152400"/>
            <a:ext cx="116205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CCB88-5B2E-4386-9CDB-B624FF82A3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7"/>
          <a:stretch/>
        </p:blipFill>
        <p:spPr>
          <a:xfrm rot="10800000">
            <a:off x="7619995" y="-1"/>
            <a:ext cx="4572000" cy="18435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6F45B8-9AA3-4D58-A6E8-E734502CAB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46" y="-23070375"/>
            <a:ext cx="1105726" cy="1105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2874D-A32F-4B06-BF64-3C1FE156AC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7"/>
          <a:stretch/>
        </p:blipFill>
        <p:spPr>
          <a:xfrm rot="10800000">
            <a:off x="7619995" y="-1"/>
            <a:ext cx="4572000" cy="1843549"/>
          </a:xfrm>
          <a:prstGeom prst="rect">
            <a:avLst/>
          </a:prstGeom>
        </p:spPr>
      </p:pic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9B00E5F-5C6F-4599-94BA-0E0CB65945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>
          <a:xfrm>
            <a:off x="-123825" y="321536"/>
            <a:ext cx="12413803" cy="6705599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5994E6FF-D22D-4BA0-960C-C4DC6AAB37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1600" y="1150374"/>
            <a:ext cx="3200400" cy="3200400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AD1E3574-6079-4D05-B636-912BF8EA36B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9" y="1150374"/>
            <a:ext cx="3200400" cy="3200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AE607D-1D27-49CD-8A42-A655F55A1348}"/>
              </a:ext>
            </a:extLst>
          </p:cNvPr>
          <p:cNvSpPr txBox="1"/>
          <p:nvPr/>
        </p:nvSpPr>
        <p:spPr>
          <a:xfrm>
            <a:off x="693620" y="2025617"/>
            <a:ext cx="1987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4E9238-51DB-402F-BB5E-3A3C51C32324}"/>
              </a:ext>
            </a:extLst>
          </p:cNvPr>
          <p:cNvSpPr txBox="1"/>
          <p:nvPr/>
        </p:nvSpPr>
        <p:spPr>
          <a:xfrm>
            <a:off x="9537972" y="2350368"/>
            <a:ext cx="198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BA4D0F-274C-459D-A077-ACE5C0DFB5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9246" y="0"/>
            <a:ext cx="502353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F766DC7-B74B-47F8-9058-705996493CF2}"/>
              </a:ext>
            </a:extLst>
          </p:cNvPr>
          <p:cNvGrpSpPr/>
          <p:nvPr/>
        </p:nvGrpSpPr>
        <p:grpSpPr>
          <a:xfrm>
            <a:off x="1756328" y="2211226"/>
            <a:ext cx="7096025" cy="1936732"/>
            <a:chOff x="1961886" y="2236626"/>
            <a:chExt cx="7096025" cy="1936732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ED476F68-FF3C-4C43-8EC9-80326076771F}"/>
                </a:ext>
              </a:extLst>
            </p:cNvPr>
            <p:cNvSpPr/>
            <p:nvPr/>
          </p:nvSpPr>
          <p:spPr>
            <a:xfrm>
              <a:off x="1961886" y="2236626"/>
              <a:ext cx="2363740" cy="1936732"/>
            </a:xfrm>
            <a:prstGeom prst="ellipse">
              <a:avLst/>
            </a:prstGeom>
            <a:solidFill>
              <a:srgbClr val="D7963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pitchFamily="2" charset="0"/>
                  <a:ea typeface="庞门正道标题体" panose="02010600030101010101" pitchFamily="2" charset="-122"/>
                  <a:cs typeface="+mn-cs"/>
                  <a:sym typeface="庞门正道标题体" panose="02010600030101010101" pitchFamily="2" charset="-122"/>
                </a:rPr>
                <a:t>03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庞门正道标题体" panose="02010600030101010101" pitchFamily="2" charset="-122"/>
                <a:cs typeface="+mn-cs"/>
                <a:sym typeface="庞门正道标题体" panose="02010600030101010101" pitchFamily="2" charset="-122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E37996-67BC-4603-9F72-CF5B66B43D80}"/>
                </a:ext>
              </a:extLst>
            </p:cNvPr>
            <p:cNvCxnSpPr>
              <a:cxnSpLocks/>
            </p:cNvCxnSpPr>
            <p:nvPr/>
          </p:nvCxnSpPr>
          <p:spPr>
            <a:xfrm>
              <a:off x="5131558" y="3742904"/>
              <a:ext cx="3926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E0795B0-BFB9-43CE-A2FB-7064B134F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560" y="2266503"/>
            <a:ext cx="5041829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8">
            <a:extLst>
              <a:ext uri="{FF2B5EF4-FFF2-40B4-BE49-F238E27FC236}">
                <a16:creationId xmlns:a16="http://schemas.microsoft.com/office/drawing/2014/main" id="{F93C2ABC-170B-4622-BD2F-B504C693A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10164" r="4093" b="2409"/>
          <a:stretch/>
        </p:blipFill>
        <p:spPr>
          <a:xfrm>
            <a:off x="742950" y="769619"/>
            <a:ext cx="10989760" cy="5078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710F46-9DCA-44CE-ADB8-6A987AAF3494}"/>
              </a:ext>
            </a:extLst>
          </p:cNvPr>
          <p:cNvSpPr txBox="1"/>
          <p:nvPr/>
        </p:nvSpPr>
        <p:spPr>
          <a:xfrm>
            <a:off x="2105025" y="2307292"/>
            <a:ext cx="8658225" cy="1710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nl-NL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hực hành trồng nhiều cây xanh quanh nhà</a:t>
            </a:r>
            <a:r>
              <a:rPr lang="nl-N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038350" y="1484784"/>
            <a:ext cx="8157322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prstClr val="black"/>
                </a:solidFill>
                <a:latin typeface="Calibri"/>
              </a:rPr>
              <a:t>1.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Điền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vào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chỗ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trống</a:t>
            </a:r>
            <a:r>
              <a:rPr lang="vi-VN" sz="4000" dirty="0">
                <a:solidFill>
                  <a:prstClr val="black"/>
                </a:solidFill>
                <a:latin typeface="Calibri"/>
              </a:rPr>
              <a:t> 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vi-VN" sz="4000" dirty="0">
                <a:solidFill>
                  <a:prstClr val="black"/>
                </a:solidFill>
                <a:latin typeface="Calibri"/>
              </a:rPr>
              <a:t>Quả thường có Vỏ, thịt quả và…..?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Hạt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885950" y="666750"/>
            <a:ext cx="8309722" cy="189815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2. </a:t>
            </a:r>
            <a:r>
              <a:rPr lang="en-US" sz="4000" dirty="0" err="1">
                <a:solidFill>
                  <a:prstClr val="black"/>
                </a:solidFill>
              </a:rPr>
              <a:t>Điền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vào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chỗ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trống</a:t>
            </a:r>
            <a:endParaRPr lang="en-US" sz="4000" dirty="0">
              <a:solidFill>
                <a:prstClr val="black"/>
              </a:solidFill>
            </a:endParaRPr>
          </a:p>
          <a:p>
            <a:pPr algn="ctr"/>
            <a:r>
              <a:rPr lang="en-US" sz="4000" dirty="0" err="1">
                <a:solidFill>
                  <a:prstClr val="black"/>
                </a:solidFill>
              </a:rPr>
              <a:t>Các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bộ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phận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của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hoa</a:t>
            </a:r>
            <a:r>
              <a:rPr lang="en-US" sz="4000" dirty="0">
                <a:solidFill>
                  <a:prstClr val="black"/>
                </a:solidFill>
              </a:rPr>
              <a:t>: </a:t>
            </a:r>
            <a:r>
              <a:rPr lang="en-US" sz="4000" dirty="0" err="1">
                <a:solidFill>
                  <a:prstClr val="black"/>
                </a:solidFill>
              </a:rPr>
              <a:t>nhụy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hoa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nhị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hoa</a:t>
            </a:r>
            <a:r>
              <a:rPr lang="en-US" sz="4000" dirty="0">
                <a:solidFill>
                  <a:prstClr val="black"/>
                </a:solidFill>
              </a:rPr>
              <a:t>, …...?...., </a:t>
            </a:r>
            <a:r>
              <a:rPr lang="en-US" sz="4000" dirty="0" err="1">
                <a:solidFill>
                  <a:prstClr val="black"/>
                </a:solidFill>
              </a:rPr>
              <a:t>đài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hoa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Cánh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hoa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317171" y="892629"/>
            <a:ext cx="10210800" cy="1672275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3. </a:t>
            </a:r>
            <a:r>
              <a:rPr lang="en-US" sz="4000" dirty="0" err="1">
                <a:solidFill>
                  <a:prstClr val="black"/>
                </a:solidFill>
              </a:rPr>
              <a:t>Điền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vào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chỗ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trống</a:t>
            </a:r>
            <a:endParaRPr lang="en-US" sz="4000" dirty="0">
              <a:solidFill>
                <a:prstClr val="black"/>
              </a:solidFill>
            </a:endParaRPr>
          </a:p>
          <a:p>
            <a:pPr algn="ctr"/>
            <a:r>
              <a:rPr lang="en-US" sz="4000" dirty="0" err="1">
                <a:solidFill>
                  <a:prstClr val="black"/>
                </a:solidFill>
              </a:rPr>
              <a:t>Thực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vật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có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các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bộ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phận</a:t>
            </a:r>
            <a:r>
              <a:rPr lang="en-US" sz="4000" dirty="0">
                <a:solidFill>
                  <a:prstClr val="black"/>
                </a:solidFill>
              </a:rPr>
              <a:t>: ..?.., </a:t>
            </a:r>
            <a:r>
              <a:rPr lang="en-US" sz="4000" dirty="0" err="1">
                <a:solidFill>
                  <a:prstClr val="black"/>
                </a:solidFill>
              </a:rPr>
              <a:t>thân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lá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hoa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quả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rễ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5C94E79-C9CD-4F0E-AF6A-AD2712799B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9603">
            <a:off x="2872556" y="970996"/>
            <a:ext cx="2076001" cy="2076001"/>
          </a:xfrm>
          <a:custGeom>
            <a:avLst/>
            <a:gdLst>
              <a:gd name="connsiteX0" fmla="*/ 0 w 3084843"/>
              <a:gd name="connsiteY0" fmla="*/ 0 h 1926503"/>
              <a:gd name="connsiteX1" fmla="*/ 3084843 w 3084843"/>
              <a:gd name="connsiteY1" fmla="*/ 0 h 1926503"/>
              <a:gd name="connsiteX2" fmla="*/ 3084843 w 3084843"/>
              <a:gd name="connsiteY2" fmla="*/ 318353 h 1926503"/>
              <a:gd name="connsiteX3" fmla="*/ 2736786 w 3084843"/>
              <a:gd name="connsiteY3" fmla="*/ 174152 h 1926503"/>
              <a:gd name="connsiteX4" fmla="*/ 1542420 w 3084843"/>
              <a:gd name="connsiteY4" fmla="*/ 1868241 h 1926503"/>
              <a:gd name="connsiteX5" fmla="*/ 1683049 w 3084843"/>
              <a:gd name="connsiteY5" fmla="*/ 1926503 h 1926503"/>
              <a:gd name="connsiteX6" fmla="*/ 0 w 3084843"/>
              <a:gd name="connsiteY6" fmla="*/ 1926503 h 19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843" h="1926503">
                <a:moveTo>
                  <a:pt x="0" y="0"/>
                </a:moveTo>
                <a:lnTo>
                  <a:pt x="3084843" y="0"/>
                </a:lnTo>
                <a:lnTo>
                  <a:pt x="3084843" y="318353"/>
                </a:lnTo>
                <a:lnTo>
                  <a:pt x="2736786" y="174152"/>
                </a:lnTo>
                <a:lnTo>
                  <a:pt x="1542420" y="1868241"/>
                </a:lnTo>
                <a:lnTo>
                  <a:pt x="1683049" y="1926503"/>
                </a:lnTo>
                <a:lnTo>
                  <a:pt x="0" y="1926503"/>
                </a:lnTo>
                <a:close/>
              </a:path>
            </a:pathLst>
          </a:custGeom>
          <a:noFill/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6FCD143-3416-4174-97A6-27C0968373DB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4059170" y="1278695"/>
            <a:ext cx="765593" cy="1494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779F27-3E67-40E6-9F6E-2D983822CCBC}"/>
              </a:ext>
            </a:extLst>
          </p:cNvPr>
          <p:cNvSpPr/>
          <p:nvPr/>
        </p:nvSpPr>
        <p:spPr>
          <a:xfrm>
            <a:off x="2133600" y="981074"/>
            <a:ext cx="7820025" cy="334327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2BDBB-07C0-4CB9-93AA-8C3CC6D9D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949" y="985237"/>
            <a:ext cx="4474852" cy="658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CEF0AC-D3E3-4149-BCA6-69551FB7B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71" y="3548609"/>
            <a:ext cx="1743607" cy="560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14AD67-237E-499E-BDB7-62EDBA43A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0960" y="1823391"/>
            <a:ext cx="7498730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F9FF528-8903-4D82-8B26-03323AAB8A18}"/>
              </a:ext>
            </a:extLst>
          </p:cNvPr>
          <p:cNvGrpSpPr/>
          <p:nvPr/>
        </p:nvGrpSpPr>
        <p:grpSpPr>
          <a:xfrm>
            <a:off x="2457450" y="2354101"/>
            <a:ext cx="6389276" cy="1936732"/>
            <a:chOff x="2804266" y="2379501"/>
            <a:chExt cx="6253645" cy="1936732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EB525A7-365E-4E21-AAEF-6520AB4368A8}"/>
                </a:ext>
              </a:extLst>
            </p:cNvPr>
            <p:cNvSpPr/>
            <p:nvPr/>
          </p:nvSpPr>
          <p:spPr>
            <a:xfrm>
              <a:off x="2804266" y="2379501"/>
              <a:ext cx="1936732" cy="1936732"/>
            </a:xfrm>
            <a:prstGeom prst="ellipse">
              <a:avLst/>
            </a:prstGeom>
            <a:solidFill>
              <a:srgbClr val="D7963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庞门正道标题体" panose="02010600030101010101" pitchFamily="2" charset="-122"/>
                  <a:cs typeface="Calibri" panose="020F0502020204030204" pitchFamily="34" charset="0"/>
                  <a:sym typeface="庞门正道标题体" panose="02010600030101010101" pitchFamily="2" charset="-122"/>
                </a:rPr>
                <a:t>01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庞门正道标题体" panose="02010600030101010101" pitchFamily="2" charset="-122"/>
                <a:cs typeface="Calibri" panose="020F0502020204030204" pitchFamily="34" charset="0"/>
                <a:sym typeface="庞门正道标题体" panose="02010600030101010101" pitchFamily="2" charset="-122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DEF7A18F-EC89-4357-BAC2-71FF57D83868}"/>
                </a:ext>
              </a:extLst>
            </p:cNvPr>
            <p:cNvCxnSpPr>
              <a:cxnSpLocks/>
            </p:cNvCxnSpPr>
            <p:nvPr/>
          </p:nvCxnSpPr>
          <p:spPr>
            <a:xfrm>
              <a:off x="5131558" y="3742904"/>
              <a:ext cx="3926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E5AFA0-AEC1-4A6A-9FC3-B5A5DF656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989" y="2733242"/>
            <a:ext cx="549297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738CA82-D321-4156-9D58-357C24F476F0}"/>
              </a:ext>
            </a:extLst>
          </p:cNvPr>
          <p:cNvSpPr txBox="1"/>
          <p:nvPr/>
        </p:nvSpPr>
        <p:spPr>
          <a:xfrm>
            <a:off x="1133475" y="461842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1, chỉ và nói về chức năng của rễ, thân đối với cây.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137288-D279-4102-B8D8-4C9996879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1" y="419880"/>
            <a:ext cx="740547" cy="7141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CC1BE5-B366-4522-8DF4-2DEE7DE99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287" y="1104900"/>
            <a:ext cx="7817847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ại sao bộ rễ của cây và các loại thực vật đều rất dài và rất nhiều?">
            <a:extLst>
              <a:ext uri="{FF2B5EF4-FFF2-40B4-BE49-F238E27FC236}">
                <a16:creationId xmlns:a16="http://schemas.microsoft.com/office/drawing/2014/main" id="{6025FE35-BF4C-4871-A3CB-1483C4DA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314450"/>
            <a:ext cx="57912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6A1ED3A6-5A82-4306-85FF-6CD6D8F3F18A}"/>
              </a:ext>
            </a:extLst>
          </p:cNvPr>
          <p:cNvSpPr/>
          <p:nvPr/>
        </p:nvSpPr>
        <p:spPr>
          <a:xfrm>
            <a:off x="6701155" y="876300"/>
            <a:ext cx="5100320" cy="1895752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Ở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vùng núi hay có mưa lũ, vai trò của rễ cây ăn sâu, lan rộng giúp giữ đất không bị trôi, chống xóa mòn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382</Words>
  <Application>Microsoft Office PowerPoint</Application>
  <PresentationFormat>Màn hình rộng</PresentationFormat>
  <Paragraphs>51</Paragraphs>
  <Slides>20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Coiny</vt:lpstr>
      <vt:lpstr>千图网拥有20W+精美PPT模板 更多PPT模板下载至：www.58pic.com/office/ppt​​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53</cp:revision>
  <dcterms:created xsi:type="dcterms:W3CDTF">2022-09-12T22:50:53Z</dcterms:created>
  <dcterms:modified xsi:type="dcterms:W3CDTF">2025-01-07T08:09:22Z</dcterms:modified>
</cp:coreProperties>
</file>