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17"/>
  </p:notesMasterIdLst>
  <p:sldIdLst>
    <p:sldId id="747" r:id="rId2"/>
    <p:sldId id="556" r:id="rId3"/>
    <p:sldId id="861" r:id="rId4"/>
    <p:sldId id="862" r:id="rId5"/>
    <p:sldId id="863" r:id="rId6"/>
    <p:sldId id="864" r:id="rId7"/>
    <p:sldId id="817" r:id="rId8"/>
    <p:sldId id="818" r:id="rId9"/>
    <p:sldId id="820" r:id="rId10"/>
    <p:sldId id="819" r:id="rId11"/>
    <p:sldId id="865" r:id="rId12"/>
    <p:sldId id="866" r:id="rId13"/>
    <p:sldId id="868" r:id="rId14"/>
    <p:sldId id="867" r:id="rId15"/>
    <p:sldId id="7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90CA4-F68F-4743-AC2A-2086E6486AA0}"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2AD74-1D36-4E6B-9066-9BBA6EAEC9F5}" type="slidenum">
              <a:rPr lang="en-US" smtClean="0"/>
              <a:t>‹#›</a:t>
            </a:fld>
            <a:endParaRPr lang="en-US"/>
          </a:p>
        </p:txBody>
      </p:sp>
    </p:spTree>
    <p:extLst>
      <p:ext uri="{BB962C8B-B14F-4D97-AF65-F5344CB8AC3E}">
        <p14:creationId xmlns:p14="http://schemas.microsoft.com/office/powerpoint/2010/main" val="22315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8946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97829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01599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12560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Trạm 1: Sao Thủy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Trạm 1: Sao Thủy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6649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16806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446D84D4-D46A-41B3-A55F-F6F2C89F07C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05483262"/>
      </p:ext>
    </p:extLst>
  </p:cSld>
  <p:clrMap bg1="lt1" tx1="dk1" bg2="lt2" tx2="dk2" accent1="accent1" accent2="accent2" accent3="accent3" accent4="accent4" accent5="accent5" accent6="accent6" hlink="hlink" folHlink="folHlink"/>
  <p:sldLayoutIdLst>
    <p:sldLayoutId id="2147483670" r:id="rId1"/>
    <p:sldLayoutId id="2147483671" r:id="rId2"/>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2">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r="50862"/>
          <a:stretch>
            <a:fillRect/>
          </a:stretch>
        </p:blipFill>
        <p:spPr>
          <a:xfrm>
            <a:off x="-137795" y="2411730"/>
            <a:ext cx="3884295" cy="444627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t="29885"/>
          <a:stretch>
            <a:fillRect/>
          </a:stretch>
        </p:blipFill>
        <p:spPr>
          <a:xfrm>
            <a:off x="2782570" y="368300"/>
            <a:ext cx="9409430" cy="6597650"/>
          </a:xfrm>
          <a:prstGeom prst="rect">
            <a:avLst/>
          </a:prstGeom>
        </p:spPr>
      </p:pic>
      <p:grpSp>
        <p:nvGrpSpPr>
          <p:cNvPr id="7" name="Group 6"/>
          <p:cNvGrpSpPr/>
          <p:nvPr/>
        </p:nvGrpSpPr>
        <p:grpSpPr>
          <a:xfrm>
            <a:off x="6242685" y="1859280"/>
            <a:ext cx="1942465" cy="1042670"/>
            <a:chOff x="7012" y="1646"/>
            <a:chExt cx="3411" cy="1551"/>
          </a:xfrm>
        </p:grpSpPr>
        <p:pic>
          <p:nvPicPr>
            <p:cNvPr id="10" name="Picture 9"/>
            <p:cNvPicPr/>
            <p:nvPr/>
          </p:nvPicPr>
          <p:blipFill>
            <a:blip r:embed="rId5">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11" name="Text Box 10"/>
            <p:cNvSpPr txBox="1"/>
            <p:nvPr/>
          </p:nvSpPr>
          <p:spPr>
            <a:xfrm>
              <a:off x="7704" y="2106"/>
              <a:ext cx="2719" cy="8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oiny" panose="02000903060500060000" charset="0"/>
                  <a:ea typeface="+mn-ea"/>
                  <a:cs typeface="Coiny" panose="02000903060500060000" charset="0"/>
                </a:rPr>
                <a:t>TOÁN</a:t>
              </a:r>
            </a:p>
          </p:txBody>
        </p:sp>
      </p:grpSp>
      <p:sp>
        <p:nvSpPr>
          <p:cNvPr id="6" name="矩形: 圆角 13">
            <a:extLst>
              <a:ext uri="{FF2B5EF4-FFF2-40B4-BE49-F238E27FC236}">
                <a16:creationId xmlns:a16="http://schemas.microsoft.com/office/drawing/2014/main" id="{B20C5DE6-DDB8-4E91-1D33-19E40213CCDD}"/>
              </a:ext>
            </a:extLst>
          </p:cNvPr>
          <p:cNvSpPr/>
          <p:nvPr/>
        </p:nvSpPr>
        <p:spPr>
          <a:xfrm>
            <a:off x="3489325" y="4875530"/>
            <a:ext cx="8036560" cy="675640"/>
          </a:xfrm>
          <a:prstGeom prst="roundRect">
            <a:avLst>
              <a:gd name="adj" fmla="val 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D80A9B"/>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Tiết</a:t>
            </a:r>
            <a:r>
              <a:rPr kumimoji="0" lang="en-US" altLang="zh-CN" sz="6000" b="1" i="0" u="none" strike="noStrike" kern="1200" cap="none" spc="0" normalizeH="0" baseline="0" noProof="0" dirty="0">
                <a:ln>
                  <a:noFill/>
                </a:ln>
                <a:solidFill>
                  <a:srgbClr val="D80A9B"/>
                </a:solidFill>
                <a:effectLst/>
                <a:uLnTx/>
                <a:uFillTx/>
                <a:latin typeface="Calibri" panose="020F0502020204030204" charset="0"/>
                <a:ea typeface="Microsoft YaHei" panose="020B0503020204020204" pitchFamily="34" charset="-122"/>
                <a:cs typeface="Calibri" panose="020F0502020204030204" charset="0"/>
                <a:sym typeface="迷你简细行楷" panose="02010609000101010101" charset="-122"/>
              </a:rPr>
              <a:t> 2</a:t>
            </a:r>
          </a:p>
        </p:txBody>
      </p:sp>
      <p:pic>
        <p:nvPicPr>
          <p:cNvPr id="8" name="Picture 7">
            <a:extLst>
              <a:ext uri="{FF2B5EF4-FFF2-40B4-BE49-F238E27FC236}">
                <a16:creationId xmlns:a16="http://schemas.microsoft.com/office/drawing/2014/main" id="{9FAB9172-CFFE-8022-97E3-1AFC6A3506C6}"/>
              </a:ext>
            </a:extLst>
          </p:cNvPr>
          <p:cNvPicPr>
            <a:picLocks noChangeAspect="1"/>
          </p:cNvPicPr>
          <p:nvPr/>
        </p:nvPicPr>
        <p:blipFill>
          <a:blip r:embed="rId6"/>
          <a:stretch>
            <a:fillRect/>
          </a:stretch>
        </p:blipFill>
        <p:spPr>
          <a:xfrm>
            <a:off x="3988845" y="2855886"/>
            <a:ext cx="7474344" cy="2060627"/>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3">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r="2816" b="67180"/>
          <a:stretch>
            <a:fillRect/>
          </a:stretch>
        </p:blipFill>
        <p:spPr>
          <a:xfrm>
            <a:off x="-20" y="340639"/>
            <a:ext cx="12192000" cy="6176722"/>
          </a:xfrm>
          <a:prstGeom prst="rect">
            <a:avLst/>
          </a:prstGeom>
        </p:spPr>
      </p:pic>
      <p:pic>
        <p:nvPicPr>
          <p:cNvPr id="22" name="图片 4" descr="C:\Users\HP\Downloads\Picture2.pngPicture2"/>
          <p:cNvPicPr>
            <a:picLocks noChangeAspect="1"/>
          </p:cNvPicPr>
          <p:nvPr/>
        </p:nvPicPr>
        <p:blipFill>
          <a:blip r:embed="rId5"/>
          <a:srcRect l="38663" r="28162"/>
          <a:stretch>
            <a:fillRect/>
          </a:stretch>
        </p:blipFill>
        <p:spPr>
          <a:xfrm>
            <a:off x="8535035" y="1808480"/>
            <a:ext cx="882650" cy="2660650"/>
          </a:xfrm>
          <a:prstGeom prst="rect">
            <a:avLst/>
          </a:prstGeom>
        </p:spPr>
      </p:pic>
      <p:grpSp>
        <p:nvGrpSpPr>
          <p:cNvPr id="21" name="Group 20"/>
          <p:cNvGrpSpPr/>
          <p:nvPr/>
        </p:nvGrpSpPr>
        <p:grpSpPr>
          <a:xfrm>
            <a:off x="9362440" y="4469130"/>
            <a:ext cx="3193415" cy="2303780"/>
            <a:chOff x="14744" y="7038"/>
            <a:chExt cx="5029" cy="3628"/>
          </a:xfrm>
        </p:grpSpPr>
        <p:pic>
          <p:nvPicPr>
            <p:cNvPr id="5" name="图片 8"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V="1">
              <a:off x="14744" y="7038"/>
              <a:ext cx="5029" cy="3628"/>
            </a:xfrm>
            <a:prstGeom prst="rect">
              <a:avLst/>
            </a:prstGeom>
          </p:spPr>
        </p:pic>
        <p:pic>
          <p:nvPicPr>
            <p:cNvPr id="7" name="Picture 6" descr="Picture16"/>
            <p:cNvPicPr>
              <a:picLocks noChangeAspect="1"/>
            </p:cNvPicPr>
            <p:nvPr/>
          </p:nvPicPr>
          <p:blipFill>
            <a:blip r:embed="rId8"/>
            <a:stretch>
              <a:fillRect/>
            </a:stretch>
          </p:blipFill>
          <p:spPr>
            <a:xfrm>
              <a:off x="15516" y="7801"/>
              <a:ext cx="3485" cy="1411"/>
            </a:xfrm>
            <a:prstGeom prst="rect">
              <a:avLst/>
            </a:prstGeom>
          </p:spPr>
        </p:pic>
      </p:grpSp>
      <p:grpSp>
        <p:nvGrpSpPr>
          <p:cNvPr id="13" name="Group 12"/>
          <p:cNvGrpSpPr/>
          <p:nvPr/>
        </p:nvGrpSpPr>
        <p:grpSpPr>
          <a:xfrm>
            <a:off x="7887970" y="462915"/>
            <a:ext cx="3192780" cy="2329180"/>
            <a:chOff x="12422" y="729"/>
            <a:chExt cx="5028" cy="3668"/>
          </a:xfrm>
        </p:grpSpPr>
        <p:grpSp>
          <p:nvGrpSpPr>
            <p:cNvPr id="3" name="Group 2"/>
            <p:cNvGrpSpPr/>
            <p:nvPr/>
          </p:nvGrpSpPr>
          <p:grpSpPr>
            <a:xfrm>
              <a:off x="12422" y="729"/>
              <a:ext cx="5029" cy="3668"/>
              <a:chOff x="12422" y="729"/>
              <a:chExt cx="5029" cy="3668"/>
            </a:xfrm>
          </p:grpSpPr>
          <p:pic>
            <p:nvPicPr>
              <p:cNvPr id="4" name="图片 13"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12422" y="769"/>
                <a:ext cx="5029" cy="3628"/>
              </a:xfrm>
              <a:prstGeom prst="rect">
                <a:avLst/>
              </a:prstGeom>
            </p:spPr>
          </p:pic>
          <p:pic>
            <p:nvPicPr>
              <p:cNvPr id="9" name="Picture 8" descr="Picture15"/>
              <p:cNvPicPr>
                <a:picLocks noChangeAspect="1"/>
              </p:cNvPicPr>
              <p:nvPr/>
            </p:nvPicPr>
            <p:blipFill>
              <a:blip r:embed="rId9"/>
              <a:stretch>
                <a:fillRect/>
              </a:stretch>
            </p:blipFill>
            <p:spPr>
              <a:xfrm>
                <a:off x="13194" y="729"/>
                <a:ext cx="3485" cy="1411"/>
              </a:xfrm>
              <a:prstGeom prst="rect">
                <a:avLst/>
              </a:prstGeom>
            </p:spPr>
          </p:pic>
        </p:grpSp>
        <p:sp>
          <p:nvSpPr>
            <p:cNvPr id="26" name="Text Box 25"/>
            <p:cNvSpPr txBox="1"/>
            <p:nvPr/>
          </p:nvSpPr>
          <p:spPr>
            <a:xfrm>
              <a:off x="13234" y="1980"/>
              <a:ext cx="2927" cy="13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iCiel Cadena" panose="02000503000000020004" charset="0"/>
                  <a:ea typeface="+mn-ea"/>
                  <a:cs typeface="iCiel Cadena" panose="02000503000000020004" charset="0"/>
                </a:rPr>
                <a:t>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iCiel Cadena" panose="02000503000000020004" charset="0"/>
                  <a:ea typeface="+mn-ea"/>
                  <a:cs typeface="iCiel Cadena" panose="02000503000000020004" charset="0"/>
                </a:rPr>
                <a:t>Thiên Vương</a:t>
              </a:r>
            </a:p>
          </p:txBody>
        </p:sp>
      </p:grpSp>
      <p:sp>
        <p:nvSpPr>
          <p:cNvPr id="10" name="Text Box 9"/>
          <p:cNvSpPr txBox="1"/>
          <p:nvPr/>
        </p:nvSpPr>
        <p:spPr>
          <a:xfrm>
            <a:off x="10006965" y="5725795"/>
            <a:ext cx="1556385" cy="82994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B050"/>
                </a:solidFill>
                <a:effectLst/>
                <a:uLnTx/>
                <a:uFillTx/>
                <a:latin typeface="iCiel Cadena" panose="02000503000000020004" charset="0"/>
                <a:ea typeface="+mn-ea"/>
                <a:cs typeface="iCiel Cadena" panose="02000503000000020004" charset="0"/>
              </a:rPr>
              <a:t>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B050"/>
                </a:solidFill>
                <a:effectLst/>
                <a:uLnTx/>
                <a:uFillTx/>
                <a:latin typeface="iCiel Cadena" panose="02000503000000020004" charset="0"/>
                <a:ea typeface="+mn-ea"/>
                <a:cs typeface="iCiel Cadena" panose="02000503000000020004" charset="0"/>
              </a:rPr>
              <a:t>Hải Vương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fill="hold" nodeType="withEffect">
                                  <p:stCondLst>
                                    <p:cond delay="0"/>
                                  </p:stCondLst>
                                  <p:childTnLst>
                                    <p:anim calcmode="lin" valueType="num">
                                      <p:cBhvr additive="base">
                                        <p:cTn id="6" dur="500"/>
                                        <p:tgtEl>
                                          <p:spTgt spid="13"/>
                                        </p:tgtEl>
                                        <p:attrNameLst>
                                          <p:attrName>ppt_y</p:attrName>
                                        </p:attrNameLst>
                                      </p:cBhvr>
                                      <p:tavLst>
                                        <p:tav tm="0">
                                          <p:val>
                                            <p:strVal val="#ppt_y"/>
                                          </p:val>
                                        </p:tav>
                                        <p:tav tm="100000">
                                          <p:val>
                                            <p:strVal val="#ppt_y+#ppt_h*1.125000"/>
                                          </p:val>
                                        </p:tav>
                                      </p:tavLst>
                                    </p:anim>
                                    <p:animEffect transition="out" filter="wipe(down)">
                                      <p:cBhvr>
                                        <p:cTn id="7" dur="500"/>
                                        <p:tgtEl>
                                          <p:spTgt spid="13"/>
                                        </p:tgtEl>
                                      </p:cBhvr>
                                    </p:animEffect>
                                    <p:set>
                                      <p:cBhvr>
                                        <p:cTn id="8" dur="1" fill="hold">
                                          <p:stCondLst>
                                            <p:cond delay="499"/>
                                          </p:stCondLst>
                                        </p:cTn>
                                        <p:tgtEl>
                                          <p:spTgt spid="13"/>
                                        </p:tgtEl>
                                        <p:attrNameLst>
                                          <p:attrName>style.visibility</p:attrName>
                                        </p:attrNameLst>
                                      </p:cBhvr>
                                      <p:to>
                                        <p:strVal val="hidden"/>
                                      </p:to>
                                    </p:set>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0 0 C 0.0411979 -0.0388889 0.177448 -0.199722 0.195313 -0.157407 C 0.213177 -0.115093 0.114479 0.134444 0.089375 0.211389 " pathEditMode="relative" ptsTypes="">
                                      <p:cBhvr>
                                        <p:cTn id="11" dur="2000" fill="hold"/>
                                        <p:tgtEl>
                                          <p:spTgt spid="22"/>
                                        </p:tgtEl>
                                        <p:attrNameLst>
                                          <p:attrName>ppt_x</p:attrName>
                                          <p:attrName>ppt_y</p:attrName>
                                        </p:attrNameLst>
                                      </p:cBhvr>
                                    </p:animMotion>
                                  </p:childTnLst>
                                </p:cTn>
                              </p:par>
                              <p:par>
                                <p:cTn id="12" presetID="5"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3" name="组合 24"/>
          <p:cNvGrpSpPr/>
          <p:nvPr/>
        </p:nvGrpSpPr>
        <p:grpSpPr>
          <a:xfrm>
            <a:off x="405765" y="382270"/>
            <a:ext cx="847090" cy="76835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4</a:t>
              </a:r>
            </a:p>
          </p:txBody>
        </p:sp>
      </p:grpSp>
      <p:sp>
        <p:nvSpPr>
          <p:cNvPr id="6" name="Text Box 5"/>
          <p:cNvSpPr txBox="1"/>
          <p:nvPr/>
        </p:nvSpPr>
        <p:spPr>
          <a:xfrm>
            <a:off x="1197846" y="429749"/>
            <a:ext cx="10594104" cy="2062103"/>
          </a:xfrm>
          <a:prstGeom prst="rect">
            <a:avLst/>
          </a:prstGeom>
          <a:noFill/>
        </p:spPr>
        <p:txBody>
          <a:bodyPr wrap="square" rtlCol="0">
            <a:spAutoFit/>
          </a:bodyPr>
          <a:lstStyle/>
          <a:p>
            <a:pPr lvl="0" algn="just" defTabSz="457200">
              <a:defRPr/>
            </a:pPr>
            <a:r>
              <a:rPr lang="vi-VN" sz="3200" b="1">
                <a:solidFill>
                  <a:prstClr val="black"/>
                </a:solidFill>
                <a:latin typeface="Calibri"/>
              </a:rPr>
              <a:t>Một trung tâm y tế dự phòng đã nhập về 35 800 liều vắc-xin COVID-19. Đợt thứ nhất dùng hết 16 400 liều vắc-xin, đợt thứ hai dùng hết 17 340 liều vắc-xin. Hỏi sau hai đợt sử dụng, trung tâm y tế đó còn lại bao nhiêu liều vắc-xin COVID-19?</a:t>
            </a:r>
            <a:endParaRPr kumimoji="0" lang="vi-VN" sz="320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351A4CE6-A8FC-8080-745E-850EB709FA22}"/>
              </a:ext>
            </a:extLst>
          </p:cNvPr>
          <p:cNvCxnSpPr>
            <a:cxnSpLocks/>
          </p:cNvCxnSpPr>
          <p:nvPr/>
        </p:nvCxnSpPr>
        <p:spPr>
          <a:xfrm>
            <a:off x="6667500" y="885825"/>
            <a:ext cx="5057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08E873-D392-A535-5CD7-60710058ECE6}"/>
              </a:ext>
            </a:extLst>
          </p:cNvPr>
          <p:cNvCxnSpPr>
            <a:cxnSpLocks/>
          </p:cNvCxnSpPr>
          <p:nvPr/>
        </p:nvCxnSpPr>
        <p:spPr>
          <a:xfrm>
            <a:off x="3124200" y="1390650"/>
            <a:ext cx="3257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4E003C-8FD6-1216-4967-050A707A2F04}"/>
              </a:ext>
            </a:extLst>
          </p:cNvPr>
          <p:cNvCxnSpPr>
            <a:cxnSpLocks/>
          </p:cNvCxnSpPr>
          <p:nvPr/>
        </p:nvCxnSpPr>
        <p:spPr>
          <a:xfrm>
            <a:off x="7077075" y="1400175"/>
            <a:ext cx="1857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92F4D3-448F-D2EE-B654-663C004C1889}"/>
              </a:ext>
            </a:extLst>
          </p:cNvPr>
          <p:cNvCxnSpPr>
            <a:cxnSpLocks/>
          </p:cNvCxnSpPr>
          <p:nvPr/>
        </p:nvCxnSpPr>
        <p:spPr>
          <a:xfrm>
            <a:off x="10420350" y="1390650"/>
            <a:ext cx="1304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2602C-EA70-A114-ED0A-A28E73D5A5E2}"/>
              </a:ext>
            </a:extLst>
          </p:cNvPr>
          <p:cNvCxnSpPr>
            <a:cxnSpLocks/>
          </p:cNvCxnSpPr>
          <p:nvPr/>
        </p:nvCxnSpPr>
        <p:spPr>
          <a:xfrm>
            <a:off x="1266825" y="1866900"/>
            <a:ext cx="1571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1348CE-25F4-91C2-225F-0802E727597F}"/>
              </a:ext>
            </a:extLst>
          </p:cNvPr>
          <p:cNvCxnSpPr>
            <a:cxnSpLocks/>
          </p:cNvCxnSpPr>
          <p:nvPr/>
        </p:nvCxnSpPr>
        <p:spPr>
          <a:xfrm>
            <a:off x="3790950" y="1876425"/>
            <a:ext cx="1800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6504FB-AFC8-6508-2F36-1B153EB7AC6F}"/>
              </a:ext>
            </a:extLst>
          </p:cNvPr>
          <p:cNvCxnSpPr>
            <a:cxnSpLocks/>
          </p:cNvCxnSpPr>
          <p:nvPr/>
        </p:nvCxnSpPr>
        <p:spPr>
          <a:xfrm>
            <a:off x="8048625" y="1885950"/>
            <a:ext cx="3476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D53E690-2712-158F-8425-F017361FA2B0}"/>
              </a:ext>
            </a:extLst>
          </p:cNvPr>
          <p:cNvCxnSpPr>
            <a:cxnSpLocks/>
          </p:cNvCxnSpPr>
          <p:nvPr/>
        </p:nvCxnSpPr>
        <p:spPr>
          <a:xfrm>
            <a:off x="4419600" y="2371725"/>
            <a:ext cx="4676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E25901-7FBA-D62F-0B2F-5851907B656C}"/>
              </a:ext>
            </a:extLst>
          </p:cNvPr>
          <p:cNvSpPr txBox="1"/>
          <p:nvPr/>
        </p:nvSpPr>
        <p:spPr>
          <a:xfrm>
            <a:off x="1257300" y="2743200"/>
            <a:ext cx="9886950" cy="3416320"/>
          </a:xfrm>
          <a:prstGeom prst="rect">
            <a:avLst/>
          </a:prstGeom>
          <a:noFill/>
        </p:spPr>
        <p:txBody>
          <a:bodyPr wrap="square" rtlCol="0">
            <a:spAutoFit/>
          </a:bodyPr>
          <a:lstStyle/>
          <a:p>
            <a:pPr algn="ctr"/>
            <a:r>
              <a:rPr lang="en-US" sz="3600" b="1" u="sng" dirty="0" err="1">
                <a:solidFill>
                  <a:srgbClr val="FF0000"/>
                </a:solidFill>
              </a:rPr>
              <a:t>Bài</a:t>
            </a:r>
            <a:r>
              <a:rPr lang="en-US" sz="3600" b="1" u="sng" dirty="0">
                <a:solidFill>
                  <a:srgbClr val="FF0000"/>
                </a:solidFill>
              </a:rPr>
              <a:t> </a:t>
            </a:r>
            <a:r>
              <a:rPr lang="en-US" sz="3600" b="1" u="sng" dirty="0" err="1">
                <a:solidFill>
                  <a:srgbClr val="FF0000"/>
                </a:solidFill>
              </a:rPr>
              <a:t>giải</a:t>
            </a:r>
            <a:r>
              <a:rPr lang="en-US" sz="3600" b="1" u="sng" dirty="0">
                <a:solidFill>
                  <a:srgbClr val="FF0000"/>
                </a:solidFill>
              </a:rPr>
              <a:t>:</a:t>
            </a:r>
          </a:p>
          <a:p>
            <a:pPr algn="ctr"/>
            <a:r>
              <a:rPr lang="en-US" sz="3600" b="1" dirty="0" err="1">
                <a:solidFill>
                  <a:srgbClr val="FF0000"/>
                </a:solidFill>
              </a:rPr>
              <a:t>Số</a:t>
            </a:r>
            <a:r>
              <a:rPr lang="en-US" sz="3600" b="1" dirty="0">
                <a:solidFill>
                  <a:srgbClr val="FF0000"/>
                </a:solidFill>
              </a:rPr>
              <a:t> </a:t>
            </a:r>
            <a:r>
              <a:rPr lang="en-US" sz="3600" b="1" dirty="0" err="1">
                <a:solidFill>
                  <a:srgbClr val="FF0000"/>
                </a:solidFill>
              </a:rPr>
              <a:t>liều</a:t>
            </a:r>
            <a:r>
              <a:rPr lang="en-US" sz="3600" b="1" dirty="0">
                <a:solidFill>
                  <a:srgbClr val="FF0000"/>
                </a:solidFill>
              </a:rPr>
              <a:t> </a:t>
            </a:r>
            <a:r>
              <a:rPr lang="en-US" sz="3600" b="1" dirty="0" err="1">
                <a:solidFill>
                  <a:srgbClr val="FF0000"/>
                </a:solidFill>
              </a:rPr>
              <a:t>vắc-xin</a:t>
            </a:r>
            <a:r>
              <a:rPr lang="en-US" sz="3600" b="1" dirty="0">
                <a:solidFill>
                  <a:srgbClr val="FF0000"/>
                </a:solidFill>
              </a:rPr>
              <a:t> Covid-19 </a:t>
            </a:r>
            <a:r>
              <a:rPr lang="en-US" sz="3600" b="1" dirty="0" err="1">
                <a:solidFill>
                  <a:srgbClr val="FF0000"/>
                </a:solidFill>
              </a:rPr>
              <a:t>dùng</a:t>
            </a:r>
            <a:r>
              <a:rPr lang="en-US" sz="3600" b="1" dirty="0">
                <a:solidFill>
                  <a:srgbClr val="FF0000"/>
                </a:solidFill>
              </a:rPr>
              <a:t>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cả</a:t>
            </a:r>
            <a:r>
              <a:rPr lang="en-US" sz="3600" b="1" dirty="0">
                <a:solidFill>
                  <a:srgbClr val="FF0000"/>
                </a:solidFill>
              </a:rPr>
              <a:t> </a:t>
            </a:r>
            <a:r>
              <a:rPr lang="en-US" sz="3600" b="1" dirty="0" err="1">
                <a:solidFill>
                  <a:srgbClr val="FF0000"/>
                </a:solidFill>
              </a:rPr>
              <a:t>hai</a:t>
            </a:r>
            <a:r>
              <a:rPr lang="en-US" sz="3600" b="1" dirty="0">
                <a:solidFill>
                  <a:srgbClr val="FF0000"/>
                </a:solidFill>
              </a:rPr>
              <a:t> </a:t>
            </a:r>
            <a:r>
              <a:rPr lang="en-US" sz="3600" b="1" dirty="0" err="1">
                <a:solidFill>
                  <a:srgbClr val="FF0000"/>
                </a:solidFill>
              </a:rPr>
              <a:t>đợt</a:t>
            </a:r>
            <a:r>
              <a:rPr lang="en-US" sz="3600" b="1" dirty="0">
                <a:solidFill>
                  <a:srgbClr val="FF0000"/>
                </a:solidFill>
              </a:rPr>
              <a:t> </a:t>
            </a:r>
            <a:r>
              <a:rPr lang="en-US" sz="3600" b="1" dirty="0" err="1">
                <a:solidFill>
                  <a:srgbClr val="FF0000"/>
                </a:solidFill>
              </a:rPr>
              <a:t>là</a:t>
            </a:r>
            <a:r>
              <a:rPr lang="en-US" sz="3600" b="1" dirty="0">
                <a:solidFill>
                  <a:srgbClr val="FF0000"/>
                </a:solidFill>
              </a:rPr>
              <a:t>:</a:t>
            </a:r>
          </a:p>
          <a:p>
            <a:pPr algn="ctr"/>
            <a:r>
              <a:rPr lang="en-US" sz="3600" b="1" dirty="0">
                <a:solidFill>
                  <a:srgbClr val="FF0000"/>
                </a:solidFill>
              </a:rPr>
              <a:t>16 400 + 17 340 = 33 740 (</a:t>
            </a:r>
            <a:r>
              <a:rPr lang="en-US" sz="3600" b="1" dirty="0" err="1">
                <a:solidFill>
                  <a:srgbClr val="FF0000"/>
                </a:solidFill>
              </a:rPr>
              <a:t>liều</a:t>
            </a:r>
            <a:r>
              <a:rPr lang="en-US" sz="3600" b="1" dirty="0">
                <a:solidFill>
                  <a:srgbClr val="FF0000"/>
                </a:solidFill>
              </a:rPr>
              <a:t>)</a:t>
            </a:r>
          </a:p>
          <a:p>
            <a:pPr algn="ctr"/>
            <a:r>
              <a:rPr lang="en-US" sz="3600" b="1" dirty="0" err="1">
                <a:solidFill>
                  <a:srgbClr val="FF0000"/>
                </a:solidFill>
              </a:rPr>
              <a:t>Số</a:t>
            </a:r>
            <a:r>
              <a:rPr lang="en-US" sz="3600" b="1" dirty="0">
                <a:solidFill>
                  <a:srgbClr val="FF0000"/>
                </a:solidFill>
              </a:rPr>
              <a:t> </a:t>
            </a:r>
            <a:r>
              <a:rPr lang="en-US" sz="3600" b="1" dirty="0" err="1">
                <a:solidFill>
                  <a:srgbClr val="FF0000"/>
                </a:solidFill>
              </a:rPr>
              <a:t>liều</a:t>
            </a:r>
            <a:r>
              <a:rPr lang="en-US" sz="3600" b="1" dirty="0">
                <a:solidFill>
                  <a:srgbClr val="FF0000"/>
                </a:solidFill>
              </a:rPr>
              <a:t> </a:t>
            </a:r>
            <a:r>
              <a:rPr lang="en-US" sz="3600" b="1" dirty="0" err="1">
                <a:solidFill>
                  <a:srgbClr val="FF0000"/>
                </a:solidFill>
              </a:rPr>
              <a:t>vắc-xin</a:t>
            </a:r>
            <a:r>
              <a:rPr lang="en-US" sz="3600" b="1" dirty="0">
                <a:solidFill>
                  <a:srgbClr val="FF0000"/>
                </a:solidFill>
              </a:rPr>
              <a:t> Covid-19 </a:t>
            </a:r>
            <a:r>
              <a:rPr lang="en-US" sz="3600" b="1" dirty="0" err="1">
                <a:solidFill>
                  <a:srgbClr val="FF0000"/>
                </a:solidFill>
              </a:rPr>
              <a:t>còn</a:t>
            </a:r>
            <a:r>
              <a:rPr lang="en-US" sz="3600" b="1" dirty="0">
                <a:solidFill>
                  <a:srgbClr val="FF0000"/>
                </a:solidFill>
              </a:rPr>
              <a:t> </a:t>
            </a:r>
            <a:r>
              <a:rPr lang="en-US" sz="3600" b="1" dirty="0" err="1">
                <a:solidFill>
                  <a:srgbClr val="FF0000"/>
                </a:solidFill>
              </a:rPr>
              <a:t>lại</a:t>
            </a:r>
            <a:r>
              <a:rPr lang="en-US" sz="3600" b="1" dirty="0">
                <a:solidFill>
                  <a:srgbClr val="FF0000"/>
                </a:solidFill>
              </a:rPr>
              <a:t> </a:t>
            </a:r>
            <a:r>
              <a:rPr lang="en-US" sz="3600" b="1" dirty="0" err="1">
                <a:solidFill>
                  <a:srgbClr val="FF0000"/>
                </a:solidFill>
              </a:rPr>
              <a:t>là</a:t>
            </a:r>
            <a:r>
              <a:rPr lang="en-US" sz="3600" b="1" dirty="0">
                <a:solidFill>
                  <a:srgbClr val="FF0000"/>
                </a:solidFill>
              </a:rPr>
              <a:t>:</a:t>
            </a:r>
          </a:p>
          <a:p>
            <a:pPr algn="ctr"/>
            <a:r>
              <a:rPr lang="en-US" sz="3600" b="1" dirty="0">
                <a:solidFill>
                  <a:srgbClr val="FF0000"/>
                </a:solidFill>
              </a:rPr>
              <a:t>35 000 – 33 740 = 1 260 (</a:t>
            </a:r>
            <a:r>
              <a:rPr lang="en-US" sz="3600" b="1" dirty="0" err="1">
                <a:solidFill>
                  <a:srgbClr val="FF0000"/>
                </a:solidFill>
              </a:rPr>
              <a:t>liều</a:t>
            </a:r>
            <a:r>
              <a:rPr lang="en-US" sz="3600" b="1" dirty="0">
                <a:solidFill>
                  <a:srgbClr val="FF0000"/>
                </a:solidFill>
              </a:rPr>
              <a:t>)</a:t>
            </a:r>
          </a:p>
          <a:p>
            <a:pPr algn="r"/>
            <a:r>
              <a:rPr lang="en-US" sz="3600" b="1" dirty="0" err="1">
                <a:solidFill>
                  <a:srgbClr val="FF0000"/>
                </a:solidFill>
              </a:rPr>
              <a:t>Đáp</a:t>
            </a:r>
            <a:r>
              <a:rPr lang="en-US" sz="3600" b="1" dirty="0">
                <a:solidFill>
                  <a:srgbClr val="FF0000"/>
                </a:solidFill>
              </a:rPr>
              <a:t> </a:t>
            </a:r>
            <a:r>
              <a:rPr lang="en-US" sz="3600" b="1" dirty="0" err="1">
                <a:solidFill>
                  <a:srgbClr val="FF0000"/>
                </a:solidFill>
              </a:rPr>
              <a:t>số</a:t>
            </a:r>
            <a:r>
              <a:rPr lang="en-US" sz="3600" b="1" dirty="0">
                <a:solidFill>
                  <a:srgbClr val="FF0000"/>
                </a:solidFill>
              </a:rPr>
              <a:t>: 1 260 (</a:t>
            </a:r>
            <a:r>
              <a:rPr lang="en-US" sz="3600" b="1" dirty="0" err="1">
                <a:solidFill>
                  <a:srgbClr val="FF0000"/>
                </a:solidFill>
              </a:rPr>
              <a:t>liều</a:t>
            </a:r>
            <a:r>
              <a:rPr lang="en-US" sz="3600" b="1" dirty="0">
                <a:solidFill>
                  <a:srgbClr val="FF0000"/>
                </a:solidFill>
              </a:rPr>
              <a:t>)</a:t>
            </a:r>
          </a:p>
        </p:txBody>
      </p:sp>
    </p:spTree>
    <p:extLst>
      <p:ext uri="{BB962C8B-B14F-4D97-AF65-F5344CB8AC3E}">
        <p14:creationId xmlns:p14="http://schemas.microsoft.com/office/powerpoint/2010/main" val="6459870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0">
                                            <p:txEl>
                                              <p:pRg st="0" end="0"/>
                                            </p:txEl>
                                          </p:spTgt>
                                        </p:tgtEl>
                                        <p:attrNameLst>
                                          <p:attrName>style.visibility</p:attrName>
                                        </p:attrNameLst>
                                      </p:cBhvr>
                                      <p:to>
                                        <p:strVal val="visible"/>
                                      </p:to>
                                    </p:set>
                                    <p:animEffect transition="in" filter="barn(inVertical)">
                                      <p:cBhvr>
                                        <p:cTn id="45" dur="500"/>
                                        <p:tgtEl>
                                          <p:spTgt spid="3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0">
                                            <p:txEl>
                                              <p:pRg st="1" end="1"/>
                                            </p:txEl>
                                          </p:spTgt>
                                        </p:tgtEl>
                                        <p:attrNameLst>
                                          <p:attrName>style.visibility</p:attrName>
                                        </p:attrNameLst>
                                      </p:cBhvr>
                                      <p:to>
                                        <p:strVal val="visible"/>
                                      </p:to>
                                    </p:set>
                                    <p:animEffect transition="in" filter="barn(inVertical)">
                                      <p:cBhvr>
                                        <p:cTn id="50" dur="500"/>
                                        <p:tgtEl>
                                          <p:spTgt spid="3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0">
                                            <p:txEl>
                                              <p:pRg st="2" end="2"/>
                                            </p:txEl>
                                          </p:spTgt>
                                        </p:tgtEl>
                                        <p:attrNameLst>
                                          <p:attrName>style.visibility</p:attrName>
                                        </p:attrNameLst>
                                      </p:cBhvr>
                                      <p:to>
                                        <p:strVal val="visible"/>
                                      </p:to>
                                    </p:set>
                                    <p:animEffect transition="in" filter="barn(inVertical)">
                                      <p:cBhvr>
                                        <p:cTn id="55" dur="500"/>
                                        <p:tgtEl>
                                          <p:spTgt spid="3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0">
                                            <p:txEl>
                                              <p:pRg st="3" end="3"/>
                                            </p:txEl>
                                          </p:spTgt>
                                        </p:tgtEl>
                                        <p:attrNameLst>
                                          <p:attrName>style.visibility</p:attrName>
                                        </p:attrNameLst>
                                      </p:cBhvr>
                                      <p:to>
                                        <p:strVal val="visible"/>
                                      </p:to>
                                    </p:set>
                                    <p:animEffect transition="in" filter="barn(inVertical)">
                                      <p:cBhvr>
                                        <p:cTn id="60" dur="500"/>
                                        <p:tgtEl>
                                          <p:spTgt spid="3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0">
                                            <p:txEl>
                                              <p:pRg st="4" end="4"/>
                                            </p:txEl>
                                          </p:spTgt>
                                        </p:tgtEl>
                                        <p:attrNameLst>
                                          <p:attrName>style.visibility</p:attrName>
                                        </p:attrNameLst>
                                      </p:cBhvr>
                                      <p:to>
                                        <p:strVal val="visible"/>
                                      </p:to>
                                    </p:set>
                                    <p:animEffect transition="in" filter="barn(inVertical)">
                                      <p:cBhvr>
                                        <p:cTn id="65" dur="500"/>
                                        <p:tgtEl>
                                          <p:spTgt spid="30">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0">
                                            <p:txEl>
                                              <p:pRg st="5" end="5"/>
                                            </p:txEl>
                                          </p:spTgt>
                                        </p:tgtEl>
                                        <p:attrNameLst>
                                          <p:attrName>style.visibility</p:attrName>
                                        </p:attrNameLst>
                                      </p:cBhvr>
                                      <p:to>
                                        <p:strVal val="visible"/>
                                      </p:to>
                                    </p:set>
                                    <p:animEffect transition="in" filter="barn(inVertical)">
                                      <p:cBhvr>
                                        <p:cTn id="70" dur="500"/>
                                        <p:tgtEl>
                                          <p:spTgt spid="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3" name="组合 24"/>
          <p:cNvGrpSpPr/>
          <p:nvPr/>
        </p:nvGrpSpPr>
        <p:grpSpPr>
          <a:xfrm>
            <a:off x="405765" y="382270"/>
            <a:ext cx="847090" cy="76835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4</a:t>
              </a:r>
            </a:p>
          </p:txBody>
        </p:sp>
      </p:grpSp>
      <p:sp>
        <p:nvSpPr>
          <p:cNvPr id="6" name="Text Box 5"/>
          <p:cNvSpPr txBox="1"/>
          <p:nvPr/>
        </p:nvSpPr>
        <p:spPr>
          <a:xfrm>
            <a:off x="1197846" y="429749"/>
            <a:ext cx="10594104" cy="1815882"/>
          </a:xfrm>
          <a:prstGeom prst="rect">
            <a:avLst/>
          </a:prstGeom>
          <a:noFill/>
        </p:spPr>
        <p:txBody>
          <a:bodyPr wrap="square" rtlCol="0">
            <a:spAutoFit/>
          </a:bodyPr>
          <a:lstStyle/>
          <a:p>
            <a:pPr lvl="0" algn="just" defTabSz="457200">
              <a:defRPr/>
            </a:pPr>
            <a:r>
              <a:rPr lang="vi-VN" sz="2800" b="1" dirty="0">
                <a:solidFill>
                  <a:prstClr val="black"/>
                </a:solidFill>
                <a:latin typeface="Calibri"/>
              </a:rPr>
              <a:t>Vua Lý Thái Tổ hạ Chiếu dời kinh đô từ Hoa Lư (nay thuộc tỉnh Ninh Bình) về thành Đại La và đổi tên thành Thăng Long (nay thuộc Thủ đô Hà Nội) vào </a:t>
            </a:r>
            <a:r>
              <a:rPr lang="vi-VN" sz="2800" b="1">
                <a:solidFill>
                  <a:prstClr val="black"/>
                </a:solidFill>
                <a:latin typeface="Calibri"/>
              </a:rPr>
              <a:t>năm 1010</a:t>
            </a:r>
            <a:r>
              <a:rPr lang="vi-VN" sz="2800" b="1" dirty="0">
                <a:solidFill>
                  <a:prstClr val="black"/>
                </a:solidFill>
                <a:latin typeface="Calibri"/>
              </a:rPr>
              <a:t>. Hỏi đến năm nay, Chiếu dời đô của vua Lý Thái Tổ đã được bao nhiêu năm?</a:t>
            </a:r>
            <a:endParaRPr kumimoji="0" lang="vi-VN"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9FE517E9-6632-FEF3-4D88-E267A5991940}"/>
              </a:ext>
            </a:extLst>
          </p:cNvPr>
          <p:cNvPicPr>
            <a:picLocks noChangeAspect="1"/>
          </p:cNvPicPr>
          <p:nvPr/>
        </p:nvPicPr>
        <p:blipFill>
          <a:blip r:embed="rId3"/>
          <a:stretch>
            <a:fillRect/>
          </a:stretch>
        </p:blipFill>
        <p:spPr>
          <a:xfrm>
            <a:off x="6858000" y="1712330"/>
            <a:ext cx="4090987" cy="4821820"/>
          </a:xfrm>
          <a:prstGeom prst="rect">
            <a:avLst/>
          </a:prstGeom>
        </p:spPr>
      </p:pic>
    </p:spTree>
    <p:extLst>
      <p:ext uri="{BB962C8B-B14F-4D97-AF65-F5344CB8AC3E}">
        <p14:creationId xmlns:p14="http://schemas.microsoft.com/office/powerpoint/2010/main" val="4131113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23"/>
                                        </p:tgtEl>
                                        <p:attrNameLst>
                                          <p:attrName>style.visibility</p:attrName>
                                        </p:attrNameLst>
                                      </p:cBhvr>
                                      <p:to>
                                        <p:strVal val="visible"/>
                                      </p:to>
                                    </p:set>
                                    <p:animEffect transition="in" filter="fade">
                                      <p:cBhvr>
                                        <p:cTn id="13"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C00CBDF1-3B2F-6426-4F47-0B83AA243E52}"/>
              </a:ext>
            </a:extLst>
          </p:cNvPr>
          <p:cNvSpPr txBox="1"/>
          <p:nvPr/>
        </p:nvSpPr>
        <p:spPr>
          <a:xfrm>
            <a:off x="1762125" y="1352550"/>
            <a:ext cx="90297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Bài giải</a:t>
            </a:r>
            <a:r>
              <a:rPr kumimoji="0" lang="en-US" sz="36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36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Năm nay là </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năm 202</a:t>
            </a:r>
            <a:r>
              <a:rPr kumimoji="0" lang="en-US"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4</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Đến năm nay, Chiếu dời đô của vua Lý Thái Tổ đã được số năm là: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2 02</a:t>
            </a:r>
            <a:r>
              <a:rPr kumimoji="0" lang="en-US"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4</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1 010 = </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1 01</a:t>
            </a:r>
            <a:r>
              <a:rPr kumimoji="0" lang="en-US"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4</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(năm)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Đáp số: </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1 01</a:t>
            </a:r>
            <a:r>
              <a:rPr kumimoji="0" lang="en-US"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4</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năm </a:t>
            </a:r>
          </a:p>
        </p:txBody>
      </p:sp>
    </p:spTree>
    <p:extLst>
      <p:ext uri="{BB962C8B-B14F-4D97-AF65-F5344CB8AC3E}">
        <p14:creationId xmlns:p14="http://schemas.microsoft.com/office/powerpoint/2010/main" val="22691074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26" name="Picture 2" descr="Soạn bài Chiếu dời đô – Phân tích, Tóm tắt và Bình giảng - TRƯỜNG THPT TRẦN  HƯNG ĐẠO">
            <a:extLst>
              <a:ext uri="{FF2B5EF4-FFF2-40B4-BE49-F238E27FC236}">
                <a16:creationId xmlns:a16="http://schemas.microsoft.com/office/drawing/2014/main" id="{20D36F5D-DA5B-9C10-AE6B-7484155D6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666750"/>
            <a:ext cx="9886950" cy="576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914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2">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5" name="图片 4"/>
          <p:cNvPicPr>
            <a:picLocks noChangeAspect="1"/>
          </p:cNvPicPr>
          <p:nvPr/>
        </p:nvPicPr>
        <p:blipFill>
          <a:blip r:embed="rId3"/>
          <a:stretch>
            <a:fillRect/>
          </a:stretch>
        </p:blipFill>
        <p:spPr>
          <a:xfrm>
            <a:off x="-3276600" y="-2411730"/>
            <a:ext cx="11682095" cy="1168209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5196" y="4447382"/>
            <a:ext cx="4500000" cy="2500000"/>
          </a:xfrm>
          <a:prstGeom prst="rect">
            <a:avLst/>
          </a:prstGeom>
        </p:spPr>
      </p:pic>
      <p:pic>
        <p:nvPicPr>
          <p:cNvPr id="7" name="图片 6"/>
          <p:cNvPicPr>
            <a:picLocks noChangeAspect="1"/>
          </p:cNvPicPr>
          <p:nvPr/>
        </p:nvPicPr>
        <p:blipFill>
          <a:blip r:embed="rId5"/>
          <a:stretch>
            <a:fillRect/>
          </a:stretch>
        </p:blipFill>
        <p:spPr>
          <a:xfrm>
            <a:off x="4732020" y="0"/>
            <a:ext cx="6953885" cy="6302375"/>
          </a:xfrm>
          <a:prstGeom prst="rect">
            <a:avLst/>
          </a:prstGeom>
        </p:spPr>
      </p:pic>
      <p:pic>
        <p:nvPicPr>
          <p:cNvPr id="3" name="Picture 2" descr="Picture1"/>
          <p:cNvPicPr>
            <a:picLocks noChangeAspect="1"/>
          </p:cNvPicPr>
          <p:nvPr/>
        </p:nvPicPr>
        <p:blipFill>
          <a:blip r:embed="rId6"/>
          <a:stretch>
            <a:fillRect/>
          </a:stretch>
        </p:blipFill>
        <p:spPr>
          <a:xfrm>
            <a:off x="5610225" y="2155825"/>
            <a:ext cx="4968240" cy="2750185"/>
          </a:xfrm>
          <a:prstGeom prst="rect">
            <a:avLst/>
          </a:prstGeom>
        </p:spPr>
      </p:pic>
      <p:pic>
        <p:nvPicPr>
          <p:cNvPr id="4" name="图片 1" descr="图片包含 雨, 自然, 室内&#10;&#10;描述已自动生成"/>
          <p:cNvPicPr>
            <a:picLocks noChangeAspect="1"/>
          </p:cNvPicPr>
          <p:nvPr/>
        </p:nvPicPr>
        <p:blipFill rotWithShape="1">
          <a:blip r:embed="rId2">
            <a:extLst>
              <a:ext uri="{28A0092B-C50C-407E-A947-70E740481C1C}">
                <a14:useLocalDpi xmlns:a14="http://schemas.microsoft.com/office/drawing/2010/main" val="0"/>
              </a:ext>
            </a:extLst>
          </a:blip>
          <a:srcRect t="13306" r="89667" b="49147"/>
          <a:stretch>
            <a:fillRect/>
          </a:stretch>
        </p:blipFill>
        <p:spPr>
          <a:xfrm>
            <a:off x="0" y="635"/>
            <a:ext cx="1259840" cy="6858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500"/>
                            </p:stCondLst>
                            <p:childTnLst>
                              <p:par>
                                <p:cTn id="22" presetID="32" presetClass="emph" presetSubtype="0" repeatCount="indefinite" fill="hold" nodeType="afterEffect">
                                  <p:stCondLst>
                                    <p:cond delay="0"/>
                                  </p:stCondLst>
                                  <p:childTnLst>
                                    <p:animRot by="120000">
                                      <p:cBhvr>
                                        <p:cTn id="23" dur="100" fill="hold">
                                          <p:stCondLst>
                                            <p:cond delay="0"/>
                                          </p:stCondLst>
                                        </p:cTn>
                                        <p:tgtEl>
                                          <p:spTgt spid="3"/>
                                        </p:tgtEl>
                                        <p:attrNameLst>
                                          <p:attrName>r</p:attrName>
                                        </p:attrNameLst>
                                      </p:cBhvr>
                                    </p:animRot>
                                    <p:animRot by="-240000">
                                      <p:cBhvr>
                                        <p:cTn id="24" dur="200" fill="hold">
                                          <p:stCondLst>
                                            <p:cond delay="200"/>
                                          </p:stCondLst>
                                        </p:cTn>
                                        <p:tgtEl>
                                          <p:spTgt spid="3"/>
                                        </p:tgtEl>
                                        <p:attrNameLst>
                                          <p:attrName>r</p:attrName>
                                        </p:attrNameLst>
                                      </p:cBhvr>
                                    </p:animRot>
                                    <p:animRot by="240000">
                                      <p:cBhvr>
                                        <p:cTn id="25" dur="200" fill="hold">
                                          <p:stCondLst>
                                            <p:cond delay="400"/>
                                          </p:stCondLst>
                                        </p:cTn>
                                        <p:tgtEl>
                                          <p:spTgt spid="3"/>
                                        </p:tgtEl>
                                        <p:attrNameLst>
                                          <p:attrName>r</p:attrName>
                                        </p:attrNameLst>
                                      </p:cBhvr>
                                    </p:animRot>
                                    <p:animRot by="-240000">
                                      <p:cBhvr>
                                        <p:cTn id="26" dur="200" fill="hold">
                                          <p:stCondLst>
                                            <p:cond delay="600"/>
                                          </p:stCondLst>
                                        </p:cTn>
                                        <p:tgtEl>
                                          <p:spTgt spid="3"/>
                                        </p:tgtEl>
                                        <p:attrNameLst>
                                          <p:attrName>r</p:attrName>
                                        </p:attrNameLst>
                                      </p:cBhvr>
                                    </p:animRot>
                                    <p:animRot by="120000">
                                      <p:cBhvr>
                                        <p:cTn id="2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3" name="组合 24"/>
          <p:cNvGrpSpPr/>
          <p:nvPr/>
        </p:nvGrpSpPr>
        <p:grpSpPr>
          <a:xfrm>
            <a:off x="405765" y="382270"/>
            <a:ext cx="847090" cy="76835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sp>
        <p:nvSpPr>
          <p:cNvPr id="6" name="Text Box 5"/>
          <p:cNvSpPr txBox="1"/>
          <p:nvPr/>
        </p:nvSpPr>
        <p:spPr>
          <a:xfrm>
            <a:off x="1159746" y="563099"/>
            <a:ext cx="6620657"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libri"/>
              </a:rPr>
              <a:t>Đặt</a:t>
            </a:r>
            <a:r>
              <a:rPr lang="en-US" sz="3200" b="1" dirty="0">
                <a:solidFill>
                  <a:prstClr val="black"/>
                </a:solidFill>
                <a:latin typeface="Calibri"/>
              </a:rPr>
              <a:t> </a:t>
            </a:r>
            <a:r>
              <a:rPr lang="en-US" sz="3200" b="1" dirty="0" err="1">
                <a:solidFill>
                  <a:prstClr val="black"/>
                </a:solidFill>
                <a:latin typeface="Calibri"/>
              </a:rPr>
              <a:t>tính</a:t>
            </a:r>
            <a:r>
              <a:rPr lang="en-US" sz="3200" b="1" dirty="0">
                <a:solidFill>
                  <a:prstClr val="black"/>
                </a:solidFill>
                <a:latin typeface="Calibri"/>
              </a:rPr>
              <a:t> </a:t>
            </a:r>
            <a:r>
              <a:rPr lang="en-US" sz="3200" b="1" dirty="0" err="1">
                <a:solidFill>
                  <a:prstClr val="black"/>
                </a:solidFill>
                <a:latin typeface="Calibri"/>
              </a:rPr>
              <a:t>rồi</a:t>
            </a:r>
            <a:r>
              <a:rPr lang="en-US" sz="3200" b="1" dirty="0">
                <a:solidFill>
                  <a:prstClr val="black"/>
                </a:solidFill>
                <a:latin typeface="Calibri"/>
              </a:rPr>
              <a:t> </a:t>
            </a:r>
            <a:r>
              <a:rPr lang="en-US" sz="3200" b="1" dirty="0" err="1">
                <a:solidFill>
                  <a:prstClr val="black"/>
                </a:solidFill>
                <a:latin typeface="Calibri"/>
              </a:rPr>
              <a:t>tính</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A26BAA43-4E32-768B-C6AE-60B28B27E9C7}"/>
              </a:ext>
            </a:extLst>
          </p:cNvPr>
          <p:cNvPicPr>
            <a:picLocks noChangeAspect="1"/>
          </p:cNvPicPr>
          <p:nvPr/>
        </p:nvPicPr>
        <p:blipFill>
          <a:blip r:embed="rId3"/>
          <a:stretch>
            <a:fillRect/>
          </a:stretch>
        </p:blipFill>
        <p:spPr>
          <a:xfrm>
            <a:off x="1552574" y="1414462"/>
            <a:ext cx="8724391" cy="143351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5659120"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8 673 + 92</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714875" y="1579400"/>
            <a:ext cx="35369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8 673</a:t>
            </a:r>
          </a:p>
        </p:txBody>
      </p:sp>
      <p:sp>
        <p:nvSpPr>
          <p:cNvPr id="7" name="TextBox 6">
            <a:extLst>
              <a:ext uri="{FF2B5EF4-FFF2-40B4-BE49-F238E27FC236}">
                <a16:creationId xmlns:a16="http://schemas.microsoft.com/office/drawing/2014/main" id="{C8E047CF-1AF9-51BE-A777-69780ED9BAB6}"/>
              </a:ext>
            </a:extLst>
          </p:cNvPr>
          <p:cNvSpPr txBox="1"/>
          <p:nvPr/>
        </p:nvSpPr>
        <p:spPr>
          <a:xfrm>
            <a:off x="6562725" y="2816002"/>
            <a:ext cx="227825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92</a:t>
            </a:r>
          </a:p>
        </p:txBody>
      </p:sp>
      <p:sp>
        <p:nvSpPr>
          <p:cNvPr id="8" name="Rectangle 7">
            <a:extLst>
              <a:ext uri="{FF2B5EF4-FFF2-40B4-BE49-F238E27FC236}">
                <a16:creationId xmlns:a16="http://schemas.microsoft.com/office/drawing/2014/main" id="{A9D542B5-C430-154B-2C26-2628BADE3090}"/>
              </a:ext>
            </a:extLst>
          </p:cNvPr>
          <p:cNvSpPr/>
          <p:nvPr/>
        </p:nvSpPr>
        <p:spPr>
          <a:xfrm>
            <a:off x="392193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4892640" y="4242929"/>
            <a:ext cx="3146822" cy="661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246547" y="4024211"/>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5</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545934" y="401637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12" name="Rectangle 11">
            <a:extLst>
              <a:ext uri="{FF2B5EF4-FFF2-40B4-BE49-F238E27FC236}">
                <a16:creationId xmlns:a16="http://schemas.microsoft.com/office/drawing/2014/main" id="{371A1C68-2C05-4560-3F8C-409A14A5274C}"/>
              </a:ext>
            </a:extLst>
          </p:cNvPr>
          <p:cNvSpPr/>
          <p:nvPr/>
        </p:nvSpPr>
        <p:spPr>
          <a:xfrm rot="5400000">
            <a:off x="3921936" y="3218400"/>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5857552" y="402986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7</a:t>
            </a:r>
          </a:p>
        </p:txBody>
      </p:sp>
      <p:sp>
        <p:nvSpPr>
          <p:cNvPr id="14" name="TextBox 13">
            <a:extLst>
              <a:ext uri="{FF2B5EF4-FFF2-40B4-BE49-F238E27FC236}">
                <a16:creationId xmlns:a16="http://schemas.microsoft.com/office/drawing/2014/main" id="{3D375781-8924-89F4-A5F1-0455D75AEA05}"/>
              </a:ext>
            </a:extLst>
          </p:cNvPr>
          <p:cNvSpPr txBox="1"/>
          <p:nvPr/>
        </p:nvSpPr>
        <p:spPr>
          <a:xfrm>
            <a:off x="4766301" y="404187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15" name="Oval 14">
            <a:extLst>
              <a:ext uri="{FF2B5EF4-FFF2-40B4-BE49-F238E27FC236}">
                <a16:creationId xmlns:a16="http://schemas.microsoft.com/office/drawing/2014/main" id="{84D6D8D5-9001-6520-FD81-4529B572E368}"/>
              </a:ext>
            </a:extLst>
          </p:cNvPr>
          <p:cNvSpPr/>
          <p:nvPr/>
        </p:nvSpPr>
        <p:spPr>
          <a:xfrm>
            <a:off x="6078768" y="284814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0985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500"/>
                            </p:stCondLst>
                            <p:childTnLst>
                              <p:par>
                                <p:cTn id="42" presetID="10" presetClass="exit" presetSubtype="0" fill="hold" grpId="1" nodeType="after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0" animBg="1"/>
      <p:bldP spid="13" grpId="0"/>
      <p:bldP spid="14" grpId="0"/>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114675" y="0"/>
            <a:ext cx="5981428"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45 738 + 39 145</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305299" y="1579400"/>
            <a:ext cx="47720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45 </a:t>
            </a:r>
            <a:r>
              <a:rPr lang="en-US" sz="9600" spc="600" dirty="0">
                <a:solidFill>
                  <a:prstClr val="white"/>
                </a:solidFill>
                <a:latin typeface="Calibri"/>
                <a:cs typeface="Arial" panose="020B0604020202020204" pitchFamily="34" charset="0"/>
              </a:rPr>
              <a:t>738</a:t>
            </a: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 </a:t>
            </a:r>
          </a:p>
        </p:txBody>
      </p:sp>
      <p:sp>
        <p:nvSpPr>
          <p:cNvPr id="7" name="TextBox 6">
            <a:extLst>
              <a:ext uri="{FF2B5EF4-FFF2-40B4-BE49-F238E27FC236}">
                <a16:creationId xmlns:a16="http://schemas.microsoft.com/office/drawing/2014/main" id="{C8E047CF-1AF9-51BE-A777-69780ED9BAB6}"/>
              </a:ext>
            </a:extLst>
          </p:cNvPr>
          <p:cNvSpPr txBox="1"/>
          <p:nvPr/>
        </p:nvSpPr>
        <p:spPr>
          <a:xfrm>
            <a:off x="4438650" y="2816002"/>
            <a:ext cx="44023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39 145</a:t>
            </a:r>
          </a:p>
        </p:txBody>
      </p:sp>
      <p:sp>
        <p:nvSpPr>
          <p:cNvPr id="8" name="Rectangle 7">
            <a:extLst>
              <a:ext uri="{FF2B5EF4-FFF2-40B4-BE49-F238E27FC236}">
                <a16:creationId xmlns:a16="http://schemas.microsoft.com/office/drawing/2014/main" id="{A9D542B5-C430-154B-2C26-2628BADE3090}"/>
              </a:ext>
            </a:extLst>
          </p:cNvPr>
          <p:cNvSpPr/>
          <p:nvPr/>
        </p:nvSpPr>
        <p:spPr>
          <a:xfrm>
            <a:off x="392193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a:off x="4676775" y="4271504"/>
            <a:ext cx="369569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646597" y="4052786"/>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879309" y="405447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12" name="Rectangle 11">
            <a:extLst>
              <a:ext uri="{FF2B5EF4-FFF2-40B4-BE49-F238E27FC236}">
                <a16:creationId xmlns:a16="http://schemas.microsoft.com/office/drawing/2014/main" id="{371A1C68-2C05-4560-3F8C-409A14A5274C}"/>
              </a:ext>
            </a:extLst>
          </p:cNvPr>
          <p:cNvSpPr/>
          <p:nvPr/>
        </p:nvSpPr>
        <p:spPr>
          <a:xfrm rot="5400000">
            <a:off x="3921936" y="3218400"/>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C91BCA8E-EDF8-B33A-0CC0-6DC4C9082DF1}"/>
              </a:ext>
            </a:extLst>
          </p:cNvPr>
          <p:cNvSpPr txBox="1"/>
          <p:nvPr/>
        </p:nvSpPr>
        <p:spPr>
          <a:xfrm>
            <a:off x="6190927" y="406796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
        <p:nvSpPr>
          <p:cNvPr id="14" name="TextBox 13">
            <a:extLst>
              <a:ext uri="{FF2B5EF4-FFF2-40B4-BE49-F238E27FC236}">
                <a16:creationId xmlns:a16="http://schemas.microsoft.com/office/drawing/2014/main" id="{3D375781-8924-89F4-A5F1-0455D75AEA05}"/>
              </a:ext>
            </a:extLst>
          </p:cNvPr>
          <p:cNvSpPr txBox="1"/>
          <p:nvPr/>
        </p:nvSpPr>
        <p:spPr>
          <a:xfrm>
            <a:off x="5099676" y="407997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a:t>
            </a:r>
          </a:p>
        </p:txBody>
      </p:sp>
      <p:sp>
        <p:nvSpPr>
          <p:cNvPr id="15" name="Oval 14">
            <a:extLst>
              <a:ext uri="{FF2B5EF4-FFF2-40B4-BE49-F238E27FC236}">
                <a16:creationId xmlns:a16="http://schemas.microsoft.com/office/drawing/2014/main" id="{84D6D8D5-9001-6520-FD81-4529B572E368}"/>
              </a:ext>
            </a:extLst>
          </p:cNvPr>
          <p:cNvSpPr/>
          <p:nvPr/>
        </p:nvSpPr>
        <p:spPr>
          <a:xfrm>
            <a:off x="7078893" y="286719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CEFB9218-E567-7ED1-8F91-E2B132D51903}"/>
              </a:ext>
            </a:extLst>
          </p:cNvPr>
          <p:cNvSpPr/>
          <p:nvPr/>
        </p:nvSpPr>
        <p:spPr>
          <a:xfrm>
            <a:off x="4659543" y="2857665"/>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3415750-070E-A960-3EDC-221C3A8FB7D3}"/>
              </a:ext>
            </a:extLst>
          </p:cNvPr>
          <p:cNvSpPr txBox="1"/>
          <p:nvPr/>
        </p:nvSpPr>
        <p:spPr>
          <a:xfrm>
            <a:off x="4442451" y="4089501"/>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8</a:t>
            </a:r>
          </a:p>
        </p:txBody>
      </p:sp>
    </p:spTree>
    <p:extLst>
      <p:ext uri="{BB962C8B-B14F-4D97-AF65-F5344CB8AC3E}">
        <p14:creationId xmlns:p14="http://schemas.microsoft.com/office/powerpoint/2010/main" val="17305589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par>
                          <p:cTn id="60" fill="hold">
                            <p:stCondLst>
                              <p:cond delay="500"/>
                            </p:stCondLst>
                            <p:childTnLst>
                              <p:par>
                                <p:cTn id="61" presetID="10" presetClass="exit" presetSubtype="0" fill="hold" grpId="1" nodeType="afterEffect">
                                  <p:stCondLst>
                                    <p:cond delay="0"/>
                                  </p:stCondLst>
                                  <p:childTnLst>
                                    <p:animEffect transition="out" filter="fade">
                                      <p:cBhvr>
                                        <p:cTn id="62" dur="500"/>
                                        <p:tgtEl>
                                          <p:spTgt spid="2"/>
                                        </p:tgtEl>
                                      </p:cBhvr>
                                    </p:animEffect>
                                    <p:set>
                                      <p:cBhvr>
                                        <p:cTn id="63" dur="1" fill="hold">
                                          <p:stCondLst>
                                            <p:cond delay="499"/>
                                          </p:stCondLst>
                                        </p:cTn>
                                        <p:tgtEl>
                                          <p:spTgt spid="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up)">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2" grpId="0" animBg="1"/>
      <p:bldP spid="13" grpId="0"/>
      <p:bldP spid="14" grpId="0"/>
      <p:bldP spid="15" grpId="0" animBg="1"/>
      <p:bldP spid="15" grpId="1" animBg="1"/>
      <p:bldP spid="2" grpId="0" animBg="1"/>
      <p:bldP spid="2" grpId="1"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5659120"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7 486 - 539</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905375" y="1579400"/>
            <a:ext cx="40004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7 486</a:t>
            </a:r>
          </a:p>
        </p:txBody>
      </p:sp>
      <p:sp>
        <p:nvSpPr>
          <p:cNvPr id="7" name="TextBox 6">
            <a:extLst>
              <a:ext uri="{FF2B5EF4-FFF2-40B4-BE49-F238E27FC236}">
                <a16:creationId xmlns:a16="http://schemas.microsoft.com/office/drawing/2014/main" id="{C8E047CF-1AF9-51BE-A777-69780ED9BAB6}"/>
              </a:ext>
            </a:extLst>
          </p:cNvPr>
          <p:cNvSpPr txBox="1"/>
          <p:nvPr/>
        </p:nvSpPr>
        <p:spPr>
          <a:xfrm>
            <a:off x="6057899" y="2816002"/>
            <a:ext cx="278307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539</a:t>
            </a:r>
          </a:p>
        </p:txBody>
      </p:sp>
      <p:sp>
        <p:nvSpPr>
          <p:cNvPr id="8" name="Rectangle 7">
            <a:extLst>
              <a:ext uri="{FF2B5EF4-FFF2-40B4-BE49-F238E27FC236}">
                <a16:creationId xmlns:a16="http://schemas.microsoft.com/office/drawing/2014/main" id="{A9D542B5-C430-154B-2C26-2628BADE3090}"/>
              </a:ext>
            </a:extLst>
          </p:cNvPr>
          <p:cNvSpPr/>
          <p:nvPr/>
        </p:nvSpPr>
        <p:spPr>
          <a:xfrm>
            <a:off x="3921935" y="321392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flipV="1">
            <a:off x="4629151" y="4288648"/>
            <a:ext cx="3571874"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427522" y="4033736"/>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7</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726909" y="402590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4</a:t>
            </a:r>
          </a:p>
        </p:txBody>
      </p:sp>
      <p:sp>
        <p:nvSpPr>
          <p:cNvPr id="13" name="TextBox 12">
            <a:extLst>
              <a:ext uri="{FF2B5EF4-FFF2-40B4-BE49-F238E27FC236}">
                <a16:creationId xmlns:a16="http://schemas.microsoft.com/office/drawing/2014/main" id="{C91BCA8E-EDF8-B33A-0CC0-6DC4C9082DF1}"/>
              </a:ext>
            </a:extLst>
          </p:cNvPr>
          <p:cNvSpPr txBox="1"/>
          <p:nvPr/>
        </p:nvSpPr>
        <p:spPr>
          <a:xfrm>
            <a:off x="6038527" y="403938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9</a:t>
            </a:r>
          </a:p>
        </p:txBody>
      </p:sp>
      <p:sp>
        <p:nvSpPr>
          <p:cNvPr id="14" name="TextBox 13">
            <a:extLst>
              <a:ext uri="{FF2B5EF4-FFF2-40B4-BE49-F238E27FC236}">
                <a16:creationId xmlns:a16="http://schemas.microsoft.com/office/drawing/2014/main" id="{3D375781-8924-89F4-A5F1-0455D75AEA05}"/>
              </a:ext>
            </a:extLst>
          </p:cNvPr>
          <p:cNvSpPr txBox="1"/>
          <p:nvPr/>
        </p:nvSpPr>
        <p:spPr>
          <a:xfrm>
            <a:off x="5010151" y="4032351"/>
            <a:ext cx="112364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15" name="Oval 14">
            <a:extLst>
              <a:ext uri="{FF2B5EF4-FFF2-40B4-BE49-F238E27FC236}">
                <a16:creationId xmlns:a16="http://schemas.microsoft.com/office/drawing/2014/main" id="{84D6D8D5-9001-6520-FD81-4529B572E368}"/>
              </a:ext>
            </a:extLst>
          </p:cNvPr>
          <p:cNvSpPr/>
          <p:nvPr/>
        </p:nvSpPr>
        <p:spPr>
          <a:xfrm>
            <a:off x="6945543" y="284814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23BC2A35-CD0A-7B32-7D29-E46BD27FF643}"/>
              </a:ext>
            </a:extLst>
          </p:cNvPr>
          <p:cNvSpPr/>
          <p:nvPr/>
        </p:nvSpPr>
        <p:spPr>
          <a:xfrm>
            <a:off x="5126268" y="2924340"/>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888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10" presetClass="exit" presetSubtype="0" fill="hold" grpId="1" nodeType="after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500"/>
                            </p:stCondLst>
                            <p:childTnLst>
                              <p:par>
                                <p:cTn id="53" presetID="10" presetClass="exit" presetSubtype="0" fill="hold" grpId="1" nodeType="after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3" grpId="0"/>
      <p:bldP spid="14" grpId="0"/>
      <p:bldP spid="15" grpId="0" animBg="1"/>
      <p:bldP spid="15" grpId="1" animBg="1"/>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11">
            <a:extLst>
              <a:ext uri="{FF2B5EF4-FFF2-40B4-BE49-F238E27FC236}">
                <a16:creationId xmlns:a16="http://schemas.microsoft.com/office/drawing/2014/main" id="{82BFC6FD-BCB6-1665-FEB0-2DB4FE5605D0}"/>
              </a:ext>
            </a:extLst>
          </p:cNvPr>
          <p:cNvSpPr/>
          <p:nvPr/>
        </p:nvSpPr>
        <p:spPr>
          <a:xfrm>
            <a:off x="3436983" y="0"/>
            <a:ext cx="6154692" cy="1357707"/>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Calibri"/>
                <a:ea typeface="微软雅黑"/>
                <a:cs typeface="Arial" panose="020B0604020202020204" pitchFamily="34" charset="0"/>
              </a:rPr>
              <a:t>63 847 - 37 154</a:t>
            </a:r>
          </a:p>
        </p:txBody>
      </p:sp>
      <p:pic>
        <p:nvPicPr>
          <p:cNvPr id="5" name="Picture 2" descr="Bảng gỗ học sinh Hồng Hà (3447) | Shopee Việt Nam">
            <a:extLst>
              <a:ext uri="{FF2B5EF4-FFF2-40B4-BE49-F238E27FC236}">
                <a16:creationId xmlns:a16="http://schemas.microsoft.com/office/drawing/2014/main" id="{434EF951-4157-DC30-1645-F2850D8EB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18000" r="2691" b="17870"/>
          <a:stretch/>
        </p:blipFill>
        <p:spPr bwMode="auto">
          <a:xfrm>
            <a:off x="2347548" y="1529808"/>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C0CD11-D299-7DFB-B920-72249743A5C3}"/>
              </a:ext>
            </a:extLst>
          </p:cNvPr>
          <p:cNvSpPr txBox="1"/>
          <p:nvPr/>
        </p:nvSpPr>
        <p:spPr>
          <a:xfrm>
            <a:off x="4305299" y="1579400"/>
            <a:ext cx="46005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63 847</a:t>
            </a:r>
          </a:p>
        </p:txBody>
      </p:sp>
      <p:sp>
        <p:nvSpPr>
          <p:cNvPr id="7" name="TextBox 6">
            <a:extLst>
              <a:ext uri="{FF2B5EF4-FFF2-40B4-BE49-F238E27FC236}">
                <a16:creationId xmlns:a16="http://schemas.microsoft.com/office/drawing/2014/main" id="{C8E047CF-1AF9-51BE-A777-69780ED9BAB6}"/>
              </a:ext>
            </a:extLst>
          </p:cNvPr>
          <p:cNvSpPr txBox="1"/>
          <p:nvPr/>
        </p:nvSpPr>
        <p:spPr>
          <a:xfrm>
            <a:off x="4333875" y="2816002"/>
            <a:ext cx="459282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37 154</a:t>
            </a:r>
          </a:p>
        </p:txBody>
      </p:sp>
      <p:sp>
        <p:nvSpPr>
          <p:cNvPr id="8" name="Rectangle 7">
            <a:extLst>
              <a:ext uri="{FF2B5EF4-FFF2-40B4-BE49-F238E27FC236}">
                <a16:creationId xmlns:a16="http://schemas.microsoft.com/office/drawing/2014/main" id="{A9D542B5-C430-154B-2C26-2628BADE3090}"/>
              </a:ext>
            </a:extLst>
          </p:cNvPr>
          <p:cNvSpPr/>
          <p:nvPr/>
        </p:nvSpPr>
        <p:spPr>
          <a:xfrm>
            <a:off x="3512360" y="3042474"/>
            <a:ext cx="551219" cy="18868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 name="Rectangle 8">
            <a:extLst>
              <a:ext uri="{FF2B5EF4-FFF2-40B4-BE49-F238E27FC236}">
                <a16:creationId xmlns:a16="http://schemas.microsoft.com/office/drawing/2014/main" id="{A90A3410-E5F5-36CE-A9C7-F40E1FA48930}"/>
              </a:ext>
            </a:extLst>
          </p:cNvPr>
          <p:cNvSpPr/>
          <p:nvPr/>
        </p:nvSpPr>
        <p:spPr>
          <a:xfrm flipV="1">
            <a:off x="4324350" y="4202922"/>
            <a:ext cx="3819525" cy="7380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B352C733-645F-44DF-97E0-6BA529E8D36F}"/>
              </a:ext>
            </a:extLst>
          </p:cNvPr>
          <p:cNvSpPr txBox="1"/>
          <p:nvPr/>
        </p:nvSpPr>
        <p:spPr>
          <a:xfrm>
            <a:off x="7427522" y="4033736"/>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3</a:t>
            </a:r>
          </a:p>
        </p:txBody>
      </p:sp>
      <p:sp>
        <p:nvSpPr>
          <p:cNvPr id="11" name="TextBox 10">
            <a:extLst>
              <a:ext uri="{FF2B5EF4-FFF2-40B4-BE49-F238E27FC236}">
                <a16:creationId xmlns:a16="http://schemas.microsoft.com/office/drawing/2014/main" id="{4B4FB4CB-DE1E-55B6-68F6-A9AE62F53682}"/>
              </a:ext>
            </a:extLst>
          </p:cNvPr>
          <p:cNvSpPr txBox="1"/>
          <p:nvPr/>
        </p:nvSpPr>
        <p:spPr>
          <a:xfrm>
            <a:off x="6726909" y="4025900"/>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9</a:t>
            </a:r>
          </a:p>
        </p:txBody>
      </p:sp>
      <p:sp>
        <p:nvSpPr>
          <p:cNvPr id="13" name="TextBox 12">
            <a:extLst>
              <a:ext uri="{FF2B5EF4-FFF2-40B4-BE49-F238E27FC236}">
                <a16:creationId xmlns:a16="http://schemas.microsoft.com/office/drawing/2014/main" id="{C91BCA8E-EDF8-B33A-0CC0-6DC4C9082DF1}"/>
              </a:ext>
            </a:extLst>
          </p:cNvPr>
          <p:cNvSpPr txBox="1"/>
          <p:nvPr/>
        </p:nvSpPr>
        <p:spPr>
          <a:xfrm>
            <a:off x="6038527" y="403938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14" name="TextBox 13">
            <a:extLst>
              <a:ext uri="{FF2B5EF4-FFF2-40B4-BE49-F238E27FC236}">
                <a16:creationId xmlns:a16="http://schemas.microsoft.com/office/drawing/2014/main" id="{3D375781-8924-89F4-A5F1-0455D75AEA05}"/>
              </a:ext>
            </a:extLst>
          </p:cNvPr>
          <p:cNvSpPr txBox="1"/>
          <p:nvPr/>
        </p:nvSpPr>
        <p:spPr>
          <a:xfrm>
            <a:off x="5013951" y="4060926"/>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6</a:t>
            </a:r>
          </a:p>
        </p:txBody>
      </p:sp>
      <p:sp>
        <p:nvSpPr>
          <p:cNvPr id="15" name="Oval 14">
            <a:extLst>
              <a:ext uri="{FF2B5EF4-FFF2-40B4-BE49-F238E27FC236}">
                <a16:creationId xmlns:a16="http://schemas.microsoft.com/office/drawing/2014/main" id="{84D6D8D5-9001-6520-FD81-4529B572E368}"/>
              </a:ext>
            </a:extLst>
          </p:cNvPr>
          <p:cNvSpPr/>
          <p:nvPr/>
        </p:nvSpPr>
        <p:spPr>
          <a:xfrm>
            <a:off x="6278793" y="2857665"/>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083B7F0A-DE8D-3F43-15EB-9C0EB49F57C0}"/>
              </a:ext>
            </a:extLst>
          </p:cNvPr>
          <p:cNvSpPr/>
          <p:nvPr/>
        </p:nvSpPr>
        <p:spPr>
          <a:xfrm>
            <a:off x="4592868" y="2857665"/>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EAD0E8F-35A9-3E0C-AD14-FCFEB522F669}"/>
              </a:ext>
            </a:extLst>
          </p:cNvPr>
          <p:cNvSpPr txBox="1"/>
          <p:nvPr/>
        </p:nvSpPr>
        <p:spPr>
          <a:xfrm>
            <a:off x="4290051" y="4040565"/>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Calibri"/>
                <a:ea typeface="+mn-ea"/>
                <a:cs typeface="Arial" panose="020B0604020202020204" pitchFamily="34" charset="0"/>
              </a:rPr>
              <a:t>2</a:t>
            </a:r>
          </a:p>
        </p:txBody>
      </p:sp>
    </p:spTree>
    <p:extLst>
      <p:ext uri="{BB962C8B-B14F-4D97-AF65-F5344CB8AC3E}">
        <p14:creationId xmlns:p14="http://schemas.microsoft.com/office/powerpoint/2010/main" val="21667162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500"/>
                            </p:stCondLst>
                            <p:childTnLst>
                              <p:par>
                                <p:cTn id="58" presetID="10" presetClass="exit" presetSubtype="0" fill="hold" grpId="1" nodeType="after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up)">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p:bldP spid="13" grpId="0"/>
      <p:bldP spid="14" grpId="0"/>
      <p:bldP spid="15" grpId="0" animBg="1"/>
      <p:bldP spid="15" grpId="1" animBg="1"/>
      <p:bldP spid="2" grpId="0" animBg="1"/>
      <p:bldP spid="2" grpId="1"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3">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r="2816" b="67180"/>
          <a:stretch>
            <a:fillRect/>
          </a:stretch>
        </p:blipFill>
        <p:spPr>
          <a:xfrm>
            <a:off x="-20" y="340639"/>
            <a:ext cx="12192000" cy="6176722"/>
          </a:xfrm>
          <a:prstGeom prst="rect">
            <a:avLst/>
          </a:prstGeom>
        </p:spPr>
      </p:pic>
      <p:pic>
        <p:nvPicPr>
          <p:cNvPr id="22" name="图片 4" descr="C:\Users\HP\Downloads\Picture2.pngPicture2"/>
          <p:cNvPicPr>
            <a:picLocks noChangeAspect="1"/>
          </p:cNvPicPr>
          <p:nvPr/>
        </p:nvPicPr>
        <p:blipFill>
          <a:blip r:embed="rId5"/>
          <a:srcRect l="38663"/>
          <a:stretch>
            <a:fillRect/>
          </a:stretch>
        </p:blipFill>
        <p:spPr>
          <a:xfrm>
            <a:off x="6809740" y="3008630"/>
            <a:ext cx="1631950" cy="2660650"/>
          </a:xfrm>
          <a:prstGeom prst="rect">
            <a:avLst/>
          </a:prstGeom>
        </p:spPr>
      </p:pic>
      <p:grpSp>
        <p:nvGrpSpPr>
          <p:cNvPr id="21" name="Group 20"/>
          <p:cNvGrpSpPr/>
          <p:nvPr/>
        </p:nvGrpSpPr>
        <p:grpSpPr>
          <a:xfrm>
            <a:off x="9362440" y="4469130"/>
            <a:ext cx="3192780" cy="2303780"/>
            <a:chOff x="14744" y="7038"/>
            <a:chExt cx="5028" cy="3628"/>
          </a:xfrm>
        </p:grpSpPr>
        <p:pic>
          <p:nvPicPr>
            <p:cNvPr id="5" name="图片 8"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V="1">
              <a:off x="14744" y="7038"/>
              <a:ext cx="5029" cy="3628"/>
            </a:xfrm>
            <a:prstGeom prst="rect">
              <a:avLst/>
            </a:prstGeom>
          </p:spPr>
        </p:pic>
        <p:pic>
          <p:nvPicPr>
            <p:cNvPr id="7" name="Picture 6" descr="Picture16"/>
            <p:cNvPicPr>
              <a:picLocks noChangeAspect="1"/>
            </p:cNvPicPr>
            <p:nvPr/>
          </p:nvPicPr>
          <p:blipFill>
            <a:blip r:embed="rId8"/>
            <a:stretch>
              <a:fillRect/>
            </a:stretch>
          </p:blipFill>
          <p:spPr>
            <a:xfrm>
              <a:off x="15516" y="8561"/>
              <a:ext cx="3485" cy="1411"/>
            </a:xfrm>
            <a:prstGeom prst="rect">
              <a:avLst/>
            </a:prstGeom>
          </p:spPr>
        </p:pic>
      </p:grpSp>
      <p:grpSp>
        <p:nvGrpSpPr>
          <p:cNvPr id="20" name="Group 19"/>
          <p:cNvGrpSpPr/>
          <p:nvPr/>
        </p:nvGrpSpPr>
        <p:grpSpPr>
          <a:xfrm>
            <a:off x="7887970" y="462915"/>
            <a:ext cx="3193415" cy="2329180"/>
            <a:chOff x="12422" y="729"/>
            <a:chExt cx="5029" cy="3668"/>
          </a:xfrm>
        </p:grpSpPr>
        <p:pic>
          <p:nvPicPr>
            <p:cNvPr id="14" name="图片 13"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12422" y="769"/>
              <a:ext cx="5029" cy="3628"/>
            </a:xfrm>
            <a:prstGeom prst="rect">
              <a:avLst/>
            </a:prstGeom>
          </p:spPr>
        </p:pic>
        <p:pic>
          <p:nvPicPr>
            <p:cNvPr id="8" name="Picture 7" descr="Picture15"/>
            <p:cNvPicPr>
              <a:picLocks noChangeAspect="1"/>
            </p:cNvPicPr>
            <p:nvPr/>
          </p:nvPicPr>
          <p:blipFill>
            <a:blip r:embed="rId9"/>
            <a:stretch>
              <a:fillRect/>
            </a:stretch>
          </p:blipFill>
          <p:spPr>
            <a:xfrm>
              <a:off x="13194" y="729"/>
              <a:ext cx="3485" cy="1411"/>
            </a:xfrm>
            <a:prstGeom prst="rect">
              <a:avLst/>
            </a:prstGeom>
          </p:spPr>
        </p:pic>
      </p:grpSp>
      <p:grpSp>
        <p:nvGrpSpPr>
          <p:cNvPr id="13" name="Group 12"/>
          <p:cNvGrpSpPr/>
          <p:nvPr/>
        </p:nvGrpSpPr>
        <p:grpSpPr>
          <a:xfrm>
            <a:off x="4272280" y="4554220"/>
            <a:ext cx="3192780" cy="2303780"/>
            <a:chOff x="6728" y="7172"/>
            <a:chExt cx="5028" cy="3628"/>
          </a:xfrm>
        </p:grpSpPr>
        <p:grpSp>
          <p:nvGrpSpPr>
            <p:cNvPr id="4" name="Group 3"/>
            <p:cNvGrpSpPr/>
            <p:nvPr/>
          </p:nvGrpSpPr>
          <p:grpSpPr>
            <a:xfrm>
              <a:off x="6728" y="7172"/>
              <a:ext cx="5029" cy="3628"/>
              <a:chOff x="6728" y="7172"/>
              <a:chExt cx="5029" cy="3628"/>
            </a:xfrm>
          </p:grpSpPr>
          <p:pic>
            <p:nvPicPr>
              <p:cNvPr id="9" name="图片 8" descr="图片包含 电视&#10;&#10;自动生成的说明"/>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5029" cy="3628"/>
              </a:xfrm>
              <a:prstGeom prst="rect">
                <a:avLst/>
              </a:prstGeom>
            </p:spPr>
          </p:pic>
          <p:pic>
            <p:nvPicPr>
              <p:cNvPr id="11" name="Picture 10" descr="Picture14"/>
              <p:cNvPicPr>
                <a:picLocks noChangeAspect="1"/>
              </p:cNvPicPr>
              <p:nvPr/>
            </p:nvPicPr>
            <p:blipFill>
              <a:blip r:embed="rId10"/>
              <a:stretch>
                <a:fillRect/>
              </a:stretch>
            </p:blipFill>
            <p:spPr>
              <a:xfrm>
                <a:off x="7858" y="8083"/>
                <a:ext cx="3485" cy="1411"/>
              </a:xfrm>
              <a:prstGeom prst="rect">
                <a:avLst/>
              </a:prstGeom>
            </p:spPr>
          </p:pic>
        </p:grpSp>
        <p:pic>
          <p:nvPicPr>
            <p:cNvPr id="12" name="Picture 11" descr="Picture4"/>
            <p:cNvPicPr>
              <a:picLocks noChangeAspect="1"/>
            </p:cNvPicPr>
            <p:nvPr/>
          </p:nvPicPr>
          <p:blipFill>
            <a:blip r:embed="rId11"/>
            <a:stretch>
              <a:fillRect/>
            </a:stretch>
          </p:blipFill>
          <p:spPr>
            <a:xfrm>
              <a:off x="8183" y="8730"/>
              <a:ext cx="2554" cy="1699"/>
            </a:xfrm>
            <a:prstGeom prst="rect">
              <a:avLst/>
            </a:prstGeom>
          </p:spPr>
        </p:pic>
      </p:grpSp>
      <p:sp>
        <p:nvSpPr>
          <p:cNvPr id="26" name="Text Box 25"/>
          <p:cNvSpPr txBox="1"/>
          <p:nvPr/>
        </p:nvSpPr>
        <p:spPr>
          <a:xfrm>
            <a:off x="8403590" y="1257300"/>
            <a:ext cx="1858645" cy="82994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iCiel Cadena" panose="02000503000000020004" charset="0"/>
                <a:ea typeface="+mn-ea"/>
                <a:cs typeface="iCiel Cadena" panose="02000503000000020004" charset="0"/>
              </a:rPr>
              <a:t>Sao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iCiel Cadena" panose="02000503000000020004" charset="0"/>
                <a:ea typeface="+mn-ea"/>
                <a:cs typeface="iCiel Cadena" panose="02000503000000020004" charset="0"/>
              </a:rPr>
              <a:t>Thiên Vương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1" fill="hold" nodeType="withEffect">
                                  <p:stCondLst>
                                    <p:cond delay="0"/>
                                  </p:stCondLst>
                                  <p:childTnLst>
                                    <p:anim calcmode="lin" valueType="num">
                                      <p:cBhvr additive="base">
                                        <p:cTn id="6" dur="500"/>
                                        <p:tgtEl>
                                          <p:spTgt spid="13"/>
                                        </p:tgtEl>
                                        <p:attrNameLst>
                                          <p:attrName>ppt_y</p:attrName>
                                        </p:attrNameLst>
                                      </p:cBhvr>
                                      <p:tavLst>
                                        <p:tav tm="0">
                                          <p:val>
                                            <p:strVal val="#ppt_y"/>
                                          </p:val>
                                        </p:tav>
                                        <p:tav tm="100000">
                                          <p:val>
                                            <p:strVal val="#ppt_y-#ppt_h*1.125000"/>
                                          </p:val>
                                        </p:tav>
                                      </p:tavLst>
                                    </p:anim>
                                    <p:animEffect transition="out" filter="wipe(up)">
                                      <p:cBhvr>
                                        <p:cTn id="7" dur="500"/>
                                        <p:tgtEl>
                                          <p:spTgt spid="13"/>
                                        </p:tgtEl>
                                      </p:cBhvr>
                                    </p:animEffect>
                                    <p:set>
                                      <p:cBhvr>
                                        <p:cTn id="8" dur="1" fill="hold">
                                          <p:stCondLst>
                                            <p:cond delay="499"/>
                                          </p:stCondLst>
                                        </p:cTn>
                                        <p:tgtEl>
                                          <p:spTgt spid="13"/>
                                        </p:tgtEl>
                                        <p:attrNameLst>
                                          <p:attrName>style.visibility</p:attrName>
                                        </p:attrNameLst>
                                      </p:cBhvr>
                                      <p:to>
                                        <p:strVal val="hidden"/>
                                      </p:to>
                                    </p:set>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0 0 C 0.0179687 0.0213889 0.0661458 0.115741 0.0946354 0.0817593 C 0.123125 0.0477778 0.134687 -0.117778 0.142344 -0.169722 " pathEditMode="relative" ptsTypes="">
                                      <p:cBhvr>
                                        <p:cTn id="11" dur="2000" fill="hold"/>
                                        <p:tgtEl>
                                          <p:spTgt spid="22"/>
                                        </p:tgtEl>
                                        <p:attrNameLst>
                                          <p:attrName>ppt_x</p:attrName>
                                          <p:attrName>ppt_y</p:attrName>
                                        </p:attrNameLst>
                                      </p:cBhvr>
                                    </p:animMotion>
                                  </p:childTnLst>
                                </p:cTn>
                              </p:par>
                              <p:par>
                                <p:cTn id="12" presetID="5" presetClass="entr" presetSubtype="1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heckerboard(across)">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3" name="组合 24"/>
          <p:cNvGrpSpPr/>
          <p:nvPr/>
        </p:nvGrpSpPr>
        <p:grpSpPr>
          <a:xfrm>
            <a:off x="405765" y="382270"/>
            <a:ext cx="847090" cy="76835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2</a:t>
              </a:r>
            </a:p>
          </p:txBody>
        </p:sp>
      </p:grpSp>
      <p:sp>
        <p:nvSpPr>
          <p:cNvPr id="6" name="Text Box 5"/>
          <p:cNvSpPr txBox="1"/>
          <p:nvPr/>
        </p:nvSpPr>
        <p:spPr>
          <a:xfrm>
            <a:off x="1197846" y="524999"/>
            <a:ext cx="6620657"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Chọn kết quả đúng:</a:t>
            </a:r>
          </a:p>
        </p:txBody>
      </p:sp>
      <p:sp>
        <p:nvSpPr>
          <p:cNvPr id="2" name="TextBox 1">
            <a:extLst>
              <a:ext uri="{FF2B5EF4-FFF2-40B4-BE49-F238E27FC236}">
                <a16:creationId xmlns:a16="http://schemas.microsoft.com/office/drawing/2014/main" id="{B134ECCD-06BE-8EC8-CEB5-EF44379831CB}"/>
              </a:ext>
            </a:extLst>
          </p:cNvPr>
          <p:cNvSpPr txBox="1"/>
          <p:nvPr/>
        </p:nvSpPr>
        <p:spPr>
          <a:xfrm>
            <a:off x="666750" y="1533525"/>
            <a:ext cx="11001375" cy="1200329"/>
          </a:xfrm>
          <a:prstGeom prst="rect">
            <a:avLst/>
          </a:prstGeom>
          <a:noFill/>
        </p:spPr>
        <p:txBody>
          <a:bodyPr wrap="square" rtlCol="0">
            <a:spAutoFit/>
          </a:bodyPr>
          <a:lstStyle/>
          <a:p>
            <a:pPr algn="just"/>
            <a:r>
              <a:rPr lang="fr-FR" sz="3600" b="0" i="0" dirty="0">
                <a:solidFill>
                  <a:srgbClr val="000000"/>
                </a:solidFill>
                <a:effectLst/>
              </a:rPr>
              <a:t>a) </a:t>
            </a:r>
            <a:r>
              <a:rPr lang="fr-FR" sz="3600" b="0" i="0" dirty="0" err="1">
                <a:solidFill>
                  <a:srgbClr val="000000"/>
                </a:solidFill>
                <a:effectLst/>
              </a:rPr>
              <a:t>Tổng</a:t>
            </a:r>
            <a:r>
              <a:rPr lang="fr-FR" sz="3600" b="0" i="0" dirty="0">
                <a:solidFill>
                  <a:srgbClr val="000000"/>
                </a:solidFill>
                <a:effectLst/>
              </a:rPr>
              <a:t> </a:t>
            </a:r>
            <a:r>
              <a:rPr lang="fr-FR" sz="3600" b="0" i="0" dirty="0" err="1">
                <a:solidFill>
                  <a:srgbClr val="000000"/>
                </a:solidFill>
                <a:effectLst/>
              </a:rPr>
              <a:t>của</a:t>
            </a:r>
            <a:r>
              <a:rPr lang="fr-FR" sz="3600" b="0" i="0" dirty="0">
                <a:solidFill>
                  <a:srgbClr val="000000"/>
                </a:solidFill>
                <a:effectLst/>
              </a:rPr>
              <a:t> 6 735 </a:t>
            </a:r>
            <a:r>
              <a:rPr lang="fr-FR" sz="3600" b="0" i="0" dirty="0" err="1">
                <a:solidFill>
                  <a:srgbClr val="000000"/>
                </a:solidFill>
                <a:effectLst/>
              </a:rPr>
              <a:t>và</a:t>
            </a:r>
            <a:r>
              <a:rPr lang="fr-FR" sz="3600" b="0" i="0" dirty="0">
                <a:solidFill>
                  <a:srgbClr val="000000"/>
                </a:solidFill>
                <a:effectLst/>
              </a:rPr>
              <a:t> 3 627 là:</a:t>
            </a:r>
          </a:p>
          <a:p>
            <a:pPr algn="just"/>
            <a:r>
              <a:rPr lang="fr-FR" sz="3600" b="0" i="0" dirty="0">
                <a:solidFill>
                  <a:srgbClr val="000000"/>
                </a:solidFill>
                <a:effectLst/>
              </a:rPr>
              <a:t>A. 10 362        B. 9 362       C. 10 352        D. 3 108</a:t>
            </a:r>
          </a:p>
        </p:txBody>
      </p:sp>
      <p:sp>
        <p:nvSpPr>
          <p:cNvPr id="8" name="TextBox 7">
            <a:extLst>
              <a:ext uri="{FF2B5EF4-FFF2-40B4-BE49-F238E27FC236}">
                <a16:creationId xmlns:a16="http://schemas.microsoft.com/office/drawing/2014/main" id="{D2041BC1-AF0B-8318-C3F5-1B20DB6F73A6}"/>
              </a:ext>
            </a:extLst>
          </p:cNvPr>
          <p:cNvSpPr txBox="1"/>
          <p:nvPr/>
        </p:nvSpPr>
        <p:spPr>
          <a:xfrm>
            <a:off x="685800" y="3057525"/>
            <a:ext cx="11001375" cy="1200329"/>
          </a:xfrm>
          <a:prstGeom prst="rect">
            <a:avLst/>
          </a:prstGeom>
          <a:noFill/>
        </p:spPr>
        <p:txBody>
          <a:bodyPr wrap="square" rtlCol="0">
            <a:spAutoFit/>
          </a:bodyPr>
          <a:lstStyle/>
          <a:p>
            <a:pPr algn="just"/>
            <a:r>
              <a:rPr lang="fr-FR" sz="3600" b="0" i="0" dirty="0">
                <a:solidFill>
                  <a:srgbClr val="000000"/>
                </a:solidFill>
                <a:effectLst/>
              </a:rPr>
              <a:t>b) </a:t>
            </a:r>
            <a:r>
              <a:rPr lang="fr-FR" sz="3600" b="0" i="0" dirty="0" err="1">
                <a:solidFill>
                  <a:srgbClr val="000000"/>
                </a:solidFill>
                <a:effectLst/>
              </a:rPr>
              <a:t>Hiệu</a:t>
            </a:r>
            <a:r>
              <a:rPr lang="fr-FR" sz="3600" b="0" i="0" dirty="0">
                <a:solidFill>
                  <a:srgbClr val="000000"/>
                </a:solidFill>
                <a:effectLst/>
              </a:rPr>
              <a:t> </a:t>
            </a:r>
            <a:r>
              <a:rPr lang="fr-FR" sz="3600" b="0" i="0" dirty="0" err="1">
                <a:solidFill>
                  <a:srgbClr val="000000"/>
                </a:solidFill>
                <a:effectLst/>
              </a:rPr>
              <a:t>của</a:t>
            </a:r>
            <a:r>
              <a:rPr lang="fr-FR" sz="3600" b="0" i="0" dirty="0">
                <a:solidFill>
                  <a:srgbClr val="000000"/>
                </a:solidFill>
                <a:effectLst/>
              </a:rPr>
              <a:t> 24 753 </a:t>
            </a:r>
            <a:r>
              <a:rPr lang="fr-FR" sz="3600" b="0" i="0" dirty="0" err="1">
                <a:solidFill>
                  <a:srgbClr val="000000"/>
                </a:solidFill>
                <a:effectLst/>
              </a:rPr>
              <a:t>và</a:t>
            </a:r>
            <a:r>
              <a:rPr lang="fr-FR" sz="3600" b="0" i="0" dirty="0">
                <a:solidFill>
                  <a:srgbClr val="000000"/>
                </a:solidFill>
                <a:effectLst/>
              </a:rPr>
              <a:t> 16 238 là:</a:t>
            </a:r>
          </a:p>
          <a:p>
            <a:pPr algn="just"/>
            <a:r>
              <a:rPr lang="fr-FR" sz="3600" b="0" i="0" dirty="0">
                <a:solidFill>
                  <a:srgbClr val="000000"/>
                </a:solidFill>
                <a:effectLst/>
              </a:rPr>
              <a:t>A. 8 525         B. 18 515      C. 8 515          D. 40 991 </a:t>
            </a:r>
          </a:p>
        </p:txBody>
      </p:sp>
      <p:sp>
        <p:nvSpPr>
          <p:cNvPr id="10" name="TextBox 9">
            <a:extLst>
              <a:ext uri="{FF2B5EF4-FFF2-40B4-BE49-F238E27FC236}">
                <a16:creationId xmlns:a16="http://schemas.microsoft.com/office/drawing/2014/main" id="{04F60BC8-4184-E8FE-876A-067F5EF93905}"/>
              </a:ext>
            </a:extLst>
          </p:cNvPr>
          <p:cNvSpPr txBox="1"/>
          <p:nvPr/>
        </p:nvSpPr>
        <p:spPr>
          <a:xfrm>
            <a:off x="647700" y="4486275"/>
            <a:ext cx="11001375" cy="1200329"/>
          </a:xfrm>
          <a:prstGeom prst="rect">
            <a:avLst/>
          </a:prstGeom>
          <a:noFill/>
        </p:spPr>
        <p:txBody>
          <a:bodyPr wrap="square" rtlCol="0">
            <a:spAutoFit/>
          </a:bodyPr>
          <a:lstStyle/>
          <a:p>
            <a:pPr algn="just"/>
            <a:r>
              <a:rPr lang="fr-FR" sz="3600" b="0" i="0" dirty="0">
                <a:solidFill>
                  <a:srgbClr val="000000"/>
                </a:solidFill>
                <a:effectLst/>
              </a:rPr>
              <a:t>c) </a:t>
            </a:r>
            <a:r>
              <a:rPr lang="fr-FR" sz="3600" b="0" i="0" dirty="0" err="1">
                <a:solidFill>
                  <a:srgbClr val="000000"/>
                </a:solidFill>
                <a:effectLst/>
              </a:rPr>
              <a:t>Giá</a:t>
            </a:r>
            <a:r>
              <a:rPr lang="fr-FR" sz="3600" b="0" i="0" dirty="0">
                <a:solidFill>
                  <a:srgbClr val="000000"/>
                </a:solidFill>
                <a:effectLst/>
              </a:rPr>
              <a:t> </a:t>
            </a:r>
            <a:r>
              <a:rPr lang="fr-FR" sz="3600" b="0" i="0" dirty="0" err="1">
                <a:solidFill>
                  <a:srgbClr val="000000"/>
                </a:solidFill>
                <a:effectLst/>
              </a:rPr>
              <a:t>trị</a:t>
            </a:r>
            <a:r>
              <a:rPr lang="fr-FR" sz="3600" b="0" i="0" dirty="0">
                <a:solidFill>
                  <a:srgbClr val="000000"/>
                </a:solidFill>
                <a:effectLst/>
              </a:rPr>
              <a:t> </a:t>
            </a:r>
            <a:r>
              <a:rPr lang="fr-FR" sz="3600" b="0" i="0" dirty="0" err="1">
                <a:solidFill>
                  <a:srgbClr val="000000"/>
                </a:solidFill>
                <a:effectLst/>
              </a:rPr>
              <a:t>của</a:t>
            </a:r>
            <a:r>
              <a:rPr lang="fr-FR" sz="3600" b="0" i="0" dirty="0">
                <a:solidFill>
                  <a:srgbClr val="000000"/>
                </a:solidFill>
                <a:effectLst/>
              </a:rPr>
              <a:t> </a:t>
            </a:r>
            <a:r>
              <a:rPr lang="fr-FR" sz="3600" b="0" i="0" dirty="0" err="1">
                <a:solidFill>
                  <a:srgbClr val="000000"/>
                </a:solidFill>
                <a:effectLst/>
              </a:rPr>
              <a:t>biểu</a:t>
            </a:r>
            <a:r>
              <a:rPr lang="fr-FR" sz="3600" b="0" i="0" dirty="0">
                <a:solidFill>
                  <a:srgbClr val="000000"/>
                </a:solidFill>
                <a:effectLst/>
              </a:rPr>
              <a:t> </a:t>
            </a:r>
            <a:r>
              <a:rPr lang="fr-FR" sz="3600" b="0" i="0" dirty="0" err="1">
                <a:solidFill>
                  <a:srgbClr val="000000"/>
                </a:solidFill>
                <a:effectLst/>
              </a:rPr>
              <a:t>thức</a:t>
            </a:r>
            <a:r>
              <a:rPr lang="fr-FR" sz="3600" b="0" i="0" dirty="0">
                <a:solidFill>
                  <a:srgbClr val="000000"/>
                </a:solidFill>
                <a:effectLst/>
              </a:rPr>
              <a:t> 12 639 – 8 254 + 2 000 là:</a:t>
            </a:r>
          </a:p>
          <a:p>
            <a:pPr algn="just"/>
            <a:r>
              <a:rPr lang="fr-FR" sz="3600" b="0" i="0" dirty="0">
                <a:solidFill>
                  <a:srgbClr val="000000"/>
                </a:solidFill>
                <a:effectLst/>
              </a:rPr>
              <a:t>A. 4 385         B. 6 385         C. 6 485         D. 2 385</a:t>
            </a:r>
          </a:p>
        </p:txBody>
      </p:sp>
      <p:sp>
        <p:nvSpPr>
          <p:cNvPr id="11" name="Oval 10">
            <a:extLst>
              <a:ext uri="{FF2B5EF4-FFF2-40B4-BE49-F238E27FC236}">
                <a16:creationId xmlns:a16="http://schemas.microsoft.com/office/drawing/2014/main" id="{FFDC5132-4BF2-B1F0-B881-1C320FD894F0}"/>
              </a:ext>
            </a:extLst>
          </p:cNvPr>
          <p:cNvSpPr/>
          <p:nvPr/>
        </p:nvSpPr>
        <p:spPr>
          <a:xfrm>
            <a:off x="542925" y="213360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3879776-5E2B-6F4C-205A-560F853E6F3C}"/>
              </a:ext>
            </a:extLst>
          </p:cNvPr>
          <p:cNvSpPr/>
          <p:nvPr/>
        </p:nvSpPr>
        <p:spPr>
          <a:xfrm>
            <a:off x="5353050" y="3638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90984B-D048-51E9-D7F4-FEDBB87D7401}"/>
              </a:ext>
            </a:extLst>
          </p:cNvPr>
          <p:cNvSpPr/>
          <p:nvPr/>
        </p:nvSpPr>
        <p:spPr>
          <a:xfrm>
            <a:off x="2971800" y="510540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636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2"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05105" y="210820"/>
            <a:ext cx="11781790" cy="6435725"/>
            <a:chOff x="287" y="289"/>
            <a:chExt cx="18554" cy="10135"/>
          </a:xfrm>
          <a:solidFill>
            <a:srgbClr val="E9FBFF">
              <a:alpha val="66000"/>
            </a:srgbClr>
          </a:solidFill>
        </p:grpSpPr>
        <p:sp>
          <p:nvSpPr>
            <p:cNvPr id="3" name="Rounded Rectangle 2"/>
            <p:cNvSpPr/>
            <p:nvPr/>
          </p:nvSpPr>
          <p:spPr>
            <a:xfrm>
              <a:off x="287" y="289"/>
              <a:ext cx="18554" cy="10135"/>
            </a:xfrm>
            <a:prstGeom prst="roundRect">
              <a:avLst>
                <a:gd name="adj" fmla="val 613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439" y="439"/>
              <a:ext cx="18268" cy="9885"/>
            </a:xfrm>
            <a:prstGeom prst="roundRect">
              <a:avLst>
                <a:gd name="adj" fmla="val 6137"/>
              </a:avLst>
            </a:prstGeom>
            <a:noFill/>
            <a:ln>
              <a:solidFill>
                <a:schemeClr val="accent6">
                  <a:lumMod val="50000"/>
                </a:schemeClr>
              </a:solidFill>
              <a:prstDash val="dash"/>
            </a:ln>
            <a:effectLst/>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 name="组合 24">
            <a:extLst>
              <a:ext uri="{FF2B5EF4-FFF2-40B4-BE49-F238E27FC236}">
                <a16:creationId xmlns:a16="http://schemas.microsoft.com/office/drawing/2014/main" id="{4F055822-BA2E-C456-1FDF-75C13E4176A0}"/>
              </a:ext>
            </a:extLst>
          </p:cNvPr>
          <p:cNvGrpSpPr/>
          <p:nvPr/>
        </p:nvGrpSpPr>
        <p:grpSpPr>
          <a:xfrm>
            <a:off x="358140" y="163195"/>
            <a:ext cx="847090" cy="768350"/>
            <a:chOff x="5847680" y="1619467"/>
            <a:chExt cx="581207" cy="527780"/>
          </a:xfrm>
        </p:grpSpPr>
        <p:sp>
          <p:nvSpPr>
            <p:cNvPr id="6" name="椭圆 26">
              <a:extLst>
                <a:ext uri="{FF2B5EF4-FFF2-40B4-BE49-F238E27FC236}">
                  <a16:creationId xmlns:a16="http://schemas.microsoft.com/office/drawing/2014/main" id="{F2D9E3F9-8ABF-9BA6-A762-3C0DA30F152D}"/>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7" name="文本框 27">
              <a:extLst>
                <a:ext uri="{FF2B5EF4-FFF2-40B4-BE49-F238E27FC236}">
                  <a16:creationId xmlns:a16="http://schemas.microsoft.com/office/drawing/2014/main" id="{0CBBE92D-4A8A-4350-94B5-C2383E9F03D0}"/>
                </a:ext>
              </a:extLst>
            </p:cNvPr>
            <p:cNvSpPr txBox="1"/>
            <p:nvPr/>
          </p:nvSpPr>
          <p:spPr>
            <a:xfrm>
              <a:off x="5847680" y="1619467"/>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sp>
        <p:nvSpPr>
          <p:cNvPr id="9" name="Text Box 5">
            <a:extLst>
              <a:ext uri="{FF2B5EF4-FFF2-40B4-BE49-F238E27FC236}">
                <a16:creationId xmlns:a16="http://schemas.microsoft.com/office/drawing/2014/main" id="{51BC9089-F5A1-5DB5-70FC-A4E0D3E62351}"/>
              </a:ext>
            </a:extLst>
          </p:cNvPr>
          <p:cNvSpPr txBox="1"/>
          <p:nvPr/>
        </p:nvSpPr>
        <p:spPr>
          <a:xfrm>
            <a:off x="1150221" y="305924"/>
            <a:ext cx="6620657"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Đ, S?</a:t>
            </a:r>
            <a:endParaRPr kumimoji="0" lang="vi-VN" sz="32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F461ED5B-6913-0436-3DB7-4DD869A5533D}"/>
              </a:ext>
            </a:extLst>
          </p:cNvPr>
          <p:cNvGrpSpPr/>
          <p:nvPr/>
        </p:nvGrpSpPr>
        <p:grpSpPr>
          <a:xfrm>
            <a:off x="457200" y="809625"/>
            <a:ext cx="11525250" cy="1200329"/>
            <a:chOff x="514350" y="1285875"/>
            <a:chExt cx="11525250" cy="1200329"/>
          </a:xfrm>
        </p:grpSpPr>
        <p:sp>
          <p:nvSpPr>
            <p:cNvPr id="12" name="TextBox 11">
              <a:extLst>
                <a:ext uri="{FF2B5EF4-FFF2-40B4-BE49-F238E27FC236}">
                  <a16:creationId xmlns:a16="http://schemas.microsoft.com/office/drawing/2014/main" id="{82114CD0-689F-7265-0C49-544ADD15518B}"/>
                </a:ext>
              </a:extLst>
            </p:cNvPr>
            <p:cNvSpPr txBox="1"/>
            <p:nvPr/>
          </p:nvSpPr>
          <p:spPr>
            <a:xfrm>
              <a:off x="514350" y="1285875"/>
              <a:ext cx="11525250" cy="1200329"/>
            </a:xfrm>
            <a:prstGeom prst="rect">
              <a:avLst/>
            </a:prstGeom>
            <a:noFill/>
          </p:spPr>
          <p:txBody>
            <a:bodyPr wrap="square" rtlCol="0">
              <a:spAutoFit/>
            </a:bodyPr>
            <a:lstStyle/>
            <a:p>
              <a:pPr algn="just"/>
              <a:r>
                <a:rPr lang="vi-VN" sz="3600" b="1" dirty="0">
                  <a:solidFill>
                    <a:srgbClr val="0070C0"/>
                  </a:solidFill>
                  <a:latin typeface="Calibri" panose="020F0502020204030204" pitchFamily="34" charset="0"/>
                  <a:cs typeface="Calibri" panose="020F0502020204030204" pitchFamily="34" charset="0"/>
                </a:rPr>
                <a:t>a) Đường đi từ cổng công viên đến vườn thú gần hơn đến rạp xiếc </a:t>
              </a:r>
              <a:endParaRPr lang="en-US" sz="3600" b="1" dirty="0">
                <a:solidFill>
                  <a:srgbClr val="0070C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B7B82A72-1BBF-C2FD-5496-91F16082FC25}"/>
                </a:ext>
              </a:extLst>
            </p:cNvPr>
            <p:cNvSpPr/>
            <p:nvPr/>
          </p:nvSpPr>
          <p:spPr>
            <a:xfrm>
              <a:off x="2228850" y="1914525"/>
              <a:ext cx="628650" cy="542925"/>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a:t>
              </a:r>
            </a:p>
          </p:txBody>
        </p:sp>
      </p:grpSp>
      <p:grpSp>
        <p:nvGrpSpPr>
          <p:cNvPr id="21" name="Group 20">
            <a:extLst>
              <a:ext uri="{FF2B5EF4-FFF2-40B4-BE49-F238E27FC236}">
                <a16:creationId xmlns:a16="http://schemas.microsoft.com/office/drawing/2014/main" id="{7D2D0CB9-0698-432C-A9D2-02F33DB7C238}"/>
              </a:ext>
            </a:extLst>
          </p:cNvPr>
          <p:cNvGrpSpPr/>
          <p:nvPr/>
        </p:nvGrpSpPr>
        <p:grpSpPr>
          <a:xfrm>
            <a:off x="371475" y="1866900"/>
            <a:ext cx="11525250" cy="1200329"/>
            <a:chOff x="457200" y="2628900"/>
            <a:chExt cx="11525250" cy="1200329"/>
          </a:xfrm>
        </p:grpSpPr>
        <p:sp>
          <p:nvSpPr>
            <p:cNvPr id="13" name="TextBox 12">
              <a:extLst>
                <a:ext uri="{FF2B5EF4-FFF2-40B4-BE49-F238E27FC236}">
                  <a16:creationId xmlns:a16="http://schemas.microsoft.com/office/drawing/2014/main" id="{FF409A70-AAC7-52F9-D9B5-23904A72D365}"/>
                </a:ext>
              </a:extLst>
            </p:cNvPr>
            <p:cNvSpPr txBox="1"/>
            <p:nvPr/>
          </p:nvSpPr>
          <p:spPr>
            <a:xfrm>
              <a:off x="457200" y="2628900"/>
              <a:ext cx="11525250" cy="1200329"/>
            </a:xfrm>
            <a:prstGeom prst="rect">
              <a:avLst/>
            </a:prstGeom>
            <a:noFill/>
          </p:spPr>
          <p:txBody>
            <a:bodyPr wrap="square" rtlCol="0">
              <a:spAutoFit/>
            </a:bodyPr>
            <a:lstStyle/>
            <a:p>
              <a:pPr algn="just"/>
              <a:r>
                <a:rPr lang="vi-VN" sz="3600" b="1" dirty="0">
                  <a:solidFill>
                    <a:srgbClr val="0070C0"/>
                  </a:solidFill>
                  <a:latin typeface="Calibri" panose="020F0502020204030204" pitchFamily="34" charset="0"/>
                  <a:cs typeface="Calibri" panose="020F0502020204030204" pitchFamily="34" charset="0"/>
                </a:rPr>
                <a:t>b) Đường đi từ cổng công viên đến vườn thú xa hơn đến rạp xiếc </a:t>
              </a:r>
              <a:endParaRPr lang="en-US" sz="3600" b="1" dirty="0">
                <a:solidFill>
                  <a:srgbClr val="0070C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D5E53D72-065E-A7CE-96BE-68137F95DC35}"/>
                </a:ext>
              </a:extLst>
            </p:cNvPr>
            <p:cNvSpPr/>
            <p:nvPr/>
          </p:nvSpPr>
          <p:spPr>
            <a:xfrm>
              <a:off x="2247900" y="3248025"/>
              <a:ext cx="628650" cy="542925"/>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a:t>
              </a:r>
            </a:p>
          </p:txBody>
        </p:sp>
      </p:grpSp>
      <p:pic>
        <p:nvPicPr>
          <p:cNvPr id="23" name="Picture 22">
            <a:extLst>
              <a:ext uri="{FF2B5EF4-FFF2-40B4-BE49-F238E27FC236}">
                <a16:creationId xmlns:a16="http://schemas.microsoft.com/office/drawing/2014/main" id="{07E6F339-B81F-B84F-F4C6-DDB1013CEC4E}"/>
              </a:ext>
            </a:extLst>
          </p:cNvPr>
          <p:cNvPicPr>
            <a:picLocks noChangeAspect="1"/>
          </p:cNvPicPr>
          <p:nvPr/>
        </p:nvPicPr>
        <p:blipFill>
          <a:blip r:embed="rId3"/>
          <a:stretch>
            <a:fillRect/>
          </a:stretch>
        </p:blipFill>
        <p:spPr>
          <a:xfrm>
            <a:off x="6505575" y="3315961"/>
            <a:ext cx="5791199" cy="2789563"/>
          </a:xfrm>
          <a:prstGeom prst="rect">
            <a:avLst/>
          </a:prstGeom>
        </p:spPr>
      </p:pic>
      <p:sp>
        <p:nvSpPr>
          <p:cNvPr id="24" name="TextBox 23">
            <a:extLst>
              <a:ext uri="{FF2B5EF4-FFF2-40B4-BE49-F238E27FC236}">
                <a16:creationId xmlns:a16="http://schemas.microsoft.com/office/drawing/2014/main" id="{C331829B-3412-0EE8-15A8-31E85BEF9BDE}"/>
              </a:ext>
            </a:extLst>
          </p:cNvPr>
          <p:cNvSpPr txBox="1"/>
          <p:nvPr/>
        </p:nvSpPr>
        <p:spPr>
          <a:xfrm>
            <a:off x="238125" y="3343275"/>
            <a:ext cx="6343650" cy="2031325"/>
          </a:xfrm>
          <a:prstGeom prst="rect">
            <a:avLst/>
          </a:prstGeom>
          <a:noFill/>
        </p:spPr>
        <p:txBody>
          <a:bodyPr wrap="square" rtlCol="0">
            <a:spAutoFit/>
          </a:bodyPr>
          <a:lstStyle/>
          <a:p>
            <a:pPr algn="ctr"/>
            <a:r>
              <a:rPr lang="vi-VN" sz="2100" b="1" i="0" dirty="0">
                <a:solidFill>
                  <a:srgbClr val="FF0000"/>
                </a:solidFill>
                <a:effectLst/>
                <a:latin typeface="Calibri" panose="020F0502020204030204" pitchFamily="34" charset="0"/>
                <a:cs typeface="Calibri" panose="020F0502020204030204" pitchFamily="34" charset="0"/>
              </a:rPr>
              <a:t>Quãng đường từ cổng công viên đến rạp xiếc dài là:</a:t>
            </a:r>
          </a:p>
          <a:p>
            <a:pPr algn="ctr"/>
            <a:r>
              <a:rPr lang="vi-VN" sz="2100" b="1" i="0" dirty="0">
                <a:solidFill>
                  <a:srgbClr val="FF0000"/>
                </a:solidFill>
                <a:effectLst/>
                <a:latin typeface="Calibri" panose="020F0502020204030204" pitchFamily="34" charset="0"/>
                <a:cs typeface="Calibri" panose="020F0502020204030204" pitchFamily="34" charset="0"/>
              </a:rPr>
              <a:t>590 + 450 = 1040 (m)</a:t>
            </a:r>
          </a:p>
          <a:p>
            <a:pPr algn="ctr"/>
            <a:r>
              <a:rPr lang="vi-VN" sz="2100" b="1" i="0" dirty="0">
                <a:solidFill>
                  <a:srgbClr val="FF0000"/>
                </a:solidFill>
                <a:effectLst/>
                <a:latin typeface="Calibri" panose="020F0502020204030204" pitchFamily="34" charset="0"/>
                <a:cs typeface="Calibri" panose="020F0502020204030204" pitchFamily="34" charset="0"/>
              </a:rPr>
              <a:t>Quãng đường từ cổng công viên đến vườn thú dài là: </a:t>
            </a:r>
          </a:p>
          <a:p>
            <a:pPr algn="ctr"/>
            <a:r>
              <a:rPr lang="vi-VN" sz="2100" b="1" i="0" dirty="0">
                <a:solidFill>
                  <a:srgbClr val="FF0000"/>
                </a:solidFill>
                <a:effectLst/>
                <a:latin typeface="Calibri" panose="020F0502020204030204" pitchFamily="34" charset="0"/>
                <a:cs typeface="Calibri" panose="020F0502020204030204" pitchFamily="34" charset="0"/>
              </a:rPr>
              <a:t>400 + 280 + 370 = 1050 (m)</a:t>
            </a:r>
          </a:p>
          <a:p>
            <a:pPr algn="ctr"/>
            <a:r>
              <a:rPr lang="vi-VN" sz="2100" b="1" i="0" dirty="0">
                <a:solidFill>
                  <a:srgbClr val="FF0000"/>
                </a:solidFill>
                <a:effectLst/>
                <a:latin typeface="Calibri" panose="020F0502020204030204" pitchFamily="34" charset="0"/>
                <a:cs typeface="Calibri" panose="020F0502020204030204" pitchFamily="34" charset="0"/>
              </a:rPr>
              <a:t>Vì 1040 &lt; 1050 nên quãng đường từ cổng công viên đến vườn thú xa hơn rạp xiếc.</a:t>
            </a:r>
          </a:p>
        </p:txBody>
      </p:sp>
      <p:sp>
        <p:nvSpPr>
          <p:cNvPr id="29" name="Freeform: Shape 28">
            <a:extLst>
              <a:ext uri="{FF2B5EF4-FFF2-40B4-BE49-F238E27FC236}">
                <a16:creationId xmlns:a16="http://schemas.microsoft.com/office/drawing/2014/main" id="{2E93E14A-33DD-4CA5-B4F1-052F131E8BA2}"/>
              </a:ext>
            </a:extLst>
          </p:cNvPr>
          <p:cNvSpPr/>
          <p:nvPr/>
        </p:nvSpPr>
        <p:spPr>
          <a:xfrm>
            <a:off x="8810625" y="3829050"/>
            <a:ext cx="1123950" cy="1590675"/>
          </a:xfrm>
          <a:custGeom>
            <a:avLst/>
            <a:gdLst>
              <a:gd name="connsiteX0" fmla="*/ 447675 w 1123950"/>
              <a:gd name="connsiteY0" fmla="*/ 1590675 h 1590675"/>
              <a:gd name="connsiteX1" fmla="*/ 352425 w 1123950"/>
              <a:gd name="connsiteY1" fmla="*/ 1390650 h 1590675"/>
              <a:gd name="connsiteX2" fmla="*/ 247650 w 1123950"/>
              <a:gd name="connsiteY2" fmla="*/ 1162050 h 1590675"/>
              <a:gd name="connsiteX3" fmla="*/ 209550 w 1123950"/>
              <a:gd name="connsiteY3" fmla="*/ 1076325 h 1590675"/>
              <a:gd name="connsiteX4" fmla="*/ 200025 w 1123950"/>
              <a:gd name="connsiteY4" fmla="*/ 942975 h 1590675"/>
              <a:gd name="connsiteX5" fmla="*/ 180975 w 1123950"/>
              <a:gd name="connsiteY5" fmla="*/ 904875 h 1590675"/>
              <a:gd name="connsiteX6" fmla="*/ 171450 w 1123950"/>
              <a:gd name="connsiteY6" fmla="*/ 857250 h 1590675"/>
              <a:gd name="connsiteX7" fmla="*/ 104775 w 1123950"/>
              <a:gd name="connsiteY7" fmla="*/ 752475 h 1590675"/>
              <a:gd name="connsiteX8" fmla="*/ 76200 w 1123950"/>
              <a:gd name="connsiteY8" fmla="*/ 685800 h 1590675"/>
              <a:gd name="connsiteX9" fmla="*/ 38100 w 1123950"/>
              <a:gd name="connsiteY9" fmla="*/ 590550 h 1590675"/>
              <a:gd name="connsiteX10" fmla="*/ 19050 w 1123950"/>
              <a:gd name="connsiteY10" fmla="*/ 523875 h 1590675"/>
              <a:gd name="connsiteX11" fmla="*/ 0 w 1123950"/>
              <a:gd name="connsiteY11" fmla="*/ 485775 h 1590675"/>
              <a:gd name="connsiteX12" fmla="*/ 19050 w 1123950"/>
              <a:gd name="connsiteY12" fmla="*/ 428625 h 1590675"/>
              <a:gd name="connsiteX13" fmla="*/ 114300 w 1123950"/>
              <a:gd name="connsiteY13" fmla="*/ 400050 h 1590675"/>
              <a:gd name="connsiteX14" fmla="*/ 200025 w 1123950"/>
              <a:gd name="connsiteY14" fmla="*/ 361950 h 1590675"/>
              <a:gd name="connsiteX15" fmla="*/ 342900 w 1123950"/>
              <a:gd name="connsiteY15" fmla="*/ 323850 h 1590675"/>
              <a:gd name="connsiteX16" fmla="*/ 495300 w 1123950"/>
              <a:gd name="connsiteY16" fmla="*/ 266700 h 1590675"/>
              <a:gd name="connsiteX17" fmla="*/ 600075 w 1123950"/>
              <a:gd name="connsiteY17" fmla="*/ 228600 h 1590675"/>
              <a:gd name="connsiteX18" fmla="*/ 657225 w 1123950"/>
              <a:gd name="connsiteY18" fmla="*/ 200025 h 1590675"/>
              <a:gd name="connsiteX19" fmla="*/ 714375 w 1123950"/>
              <a:gd name="connsiteY19" fmla="*/ 190500 h 1590675"/>
              <a:gd name="connsiteX20" fmla="*/ 857250 w 1123950"/>
              <a:gd name="connsiteY20" fmla="*/ 133350 h 1590675"/>
              <a:gd name="connsiteX21" fmla="*/ 904875 w 1123950"/>
              <a:gd name="connsiteY21" fmla="*/ 123825 h 1590675"/>
              <a:gd name="connsiteX22" fmla="*/ 942975 w 1123950"/>
              <a:gd name="connsiteY22" fmla="*/ 114300 h 1590675"/>
              <a:gd name="connsiteX23" fmla="*/ 1028700 w 1123950"/>
              <a:gd name="connsiteY23" fmla="*/ 57150 h 1590675"/>
              <a:gd name="connsiteX24" fmla="*/ 1076325 w 1123950"/>
              <a:gd name="connsiteY24" fmla="*/ 47625 h 1590675"/>
              <a:gd name="connsiteX25" fmla="*/ 1104900 w 1123950"/>
              <a:gd name="connsiteY25" fmla="*/ 19050 h 1590675"/>
              <a:gd name="connsiteX26" fmla="*/ 1123950 w 1123950"/>
              <a:gd name="connsiteY26" fmla="*/ 0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23950" h="1590675">
                <a:moveTo>
                  <a:pt x="447675" y="1590675"/>
                </a:moveTo>
                <a:cubicBezTo>
                  <a:pt x="368830" y="1492119"/>
                  <a:pt x="435000" y="1584944"/>
                  <a:pt x="352425" y="1390650"/>
                </a:cubicBezTo>
                <a:cubicBezTo>
                  <a:pt x="319639" y="1313506"/>
                  <a:pt x="282336" y="1238359"/>
                  <a:pt x="247650" y="1162050"/>
                </a:cubicBezTo>
                <a:cubicBezTo>
                  <a:pt x="234710" y="1133583"/>
                  <a:pt x="209550" y="1076325"/>
                  <a:pt x="209550" y="1076325"/>
                </a:cubicBezTo>
                <a:cubicBezTo>
                  <a:pt x="206375" y="1031875"/>
                  <a:pt x="207351" y="986932"/>
                  <a:pt x="200025" y="942975"/>
                </a:cubicBezTo>
                <a:cubicBezTo>
                  <a:pt x="197691" y="928969"/>
                  <a:pt x="185465" y="918345"/>
                  <a:pt x="180975" y="904875"/>
                </a:cubicBezTo>
                <a:cubicBezTo>
                  <a:pt x="175855" y="889516"/>
                  <a:pt x="176983" y="872465"/>
                  <a:pt x="171450" y="857250"/>
                </a:cubicBezTo>
                <a:cubicBezTo>
                  <a:pt x="136918" y="762286"/>
                  <a:pt x="153188" y="835469"/>
                  <a:pt x="104775" y="752475"/>
                </a:cubicBezTo>
                <a:cubicBezTo>
                  <a:pt x="92591" y="731589"/>
                  <a:pt x="85725" y="708025"/>
                  <a:pt x="76200" y="685800"/>
                </a:cubicBezTo>
                <a:cubicBezTo>
                  <a:pt x="53942" y="574510"/>
                  <a:pt x="85413" y="704102"/>
                  <a:pt x="38100" y="590550"/>
                </a:cubicBezTo>
                <a:cubicBezTo>
                  <a:pt x="29210" y="569214"/>
                  <a:pt x="26949" y="545598"/>
                  <a:pt x="19050" y="523875"/>
                </a:cubicBezTo>
                <a:cubicBezTo>
                  <a:pt x="14198" y="510531"/>
                  <a:pt x="6350" y="498475"/>
                  <a:pt x="0" y="485775"/>
                </a:cubicBezTo>
                <a:cubicBezTo>
                  <a:pt x="6350" y="466725"/>
                  <a:pt x="7002" y="444689"/>
                  <a:pt x="19050" y="428625"/>
                </a:cubicBezTo>
                <a:cubicBezTo>
                  <a:pt x="34871" y="407530"/>
                  <a:pt x="96942" y="402943"/>
                  <a:pt x="114300" y="400050"/>
                </a:cubicBezTo>
                <a:cubicBezTo>
                  <a:pt x="142875" y="387350"/>
                  <a:pt x="170683" y="372760"/>
                  <a:pt x="200025" y="361950"/>
                </a:cubicBezTo>
                <a:cubicBezTo>
                  <a:pt x="265787" y="337722"/>
                  <a:pt x="284746" y="335481"/>
                  <a:pt x="342900" y="323850"/>
                </a:cubicBezTo>
                <a:cubicBezTo>
                  <a:pt x="431682" y="270581"/>
                  <a:pt x="352884" y="312014"/>
                  <a:pt x="495300" y="266700"/>
                </a:cubicBezTo>
                <a:cubicBezTo>
                  <a:pt x="530713" y="255432"/>
                  <a:pt x="565712" y="242750"/>
                  <a:pt x="600075" y="228600"/>
                </a:cubicBezTo>
                <a:cubicBezTo>
                  <a:pt x="619769" y="220491"/>
                  <a:pt x="637019" y="206760"/>
                  <a:pt x="657225" y="200025"/>
                </a:cubicBezTo>
                <a:cubicBezTo>
                  <a:pt x="675547" y="193918"/>
                  <a:pt x="695325" y="193675"/>
                  <a:pt x="714375" y="190500"/>
                </a:cubicBezTo>
                <a:cubicBezTo>
                  <a:pt x="762000" y="171450"/>
                  <a:pt x="808836" y="150295"/>
                  <a:pt x="857250" y="133350"/>
                </a:cubicBezTo>
                <a:cubicBezTo>
                  <a:pt x="872530" y="128002"/>
                  <a:pt x="889071" y="127337"/>
                  <a:pt x="904875" y="123825"/>
                </a:cubicBezTo>
                <a:cubicBezTo>
                  <a:pt x="917654" y="120985"/>
                  <a:pt x="930275" y="117475"/>
                  <a:pt x="942975" y="114300"/>
                </a:cubicBezTo>
                <a:cubicBezTo>
                  <a:pt x="971550" y="95250"/>
                  <a:pt x="997983" y="72509"/>
                  <a:pt x="1028700" y="57150"/>
                </a:cubicBezTo>
                <a:cubicBezTo>
                  <a:pt x="1043180" y="49910"/>
                  <a:pt x="1061845" y="54865"/>
                  <a:pt x="1076325" y="47625"/>
                </a:cubicBezTo>
                <a:cubicBezTo>
                  <a:pt x="1088373" y="41601"/>
                  <a:pt x="1095375" y="28575"/>
                  <a:pt x="1104900" y="19050"/>
                </a:cubicBezTo>
                <a:lnTo>
                  <a:pt x="1123950"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88BA32A-25FD-F4DE-BD73-2A458A222AC0}"/>
              </a:ext>
            </a:extLst>
          </p:cNvPr>
          <p:cNvSpPr/>
          <p:nvPr/>
        </p:nvSpPr>
        <p:spPr>
          <a:xfrm>
            <a:off x="9439275" y="4676775"/>
            <a:ext cx="1847850" cy="992635"/>
          </a:xfrm>
          <a:custGeom>
            <a:avLst/>
            <a:gdLst>
              <a:gd name="connsiteX0" fmla="*/ 0 w 1847850"/>
              <a:gd name="connsiteY0" fmla="*/ 971550 h 992635"/>
              <a:gd name="connsiteX1" fmla="*/ 485775 w 1847850"/>
              <a:gd name="connsiteY1" fmla="*/ 962025 h 992635"/>
              <a:gd name="connsiteX2" fmla="*/ 581025 w 1847850"/>
              <a:gd name="connsiteY2" fmla="*/ 942975 h 992635"/>
              <a:gd name="connsiteX3" fmla="*/ 790575 w 1847850"/>
              <a:gd name="connsiteY3" fmla="*/ 847725 h 992635"/>
              <a:gd name="connsiteX4" fmla="*/ 819150 w 1847850"/>
              <a:gd name="connsiteY4" fmla="*/ 828675 h 992635"/>
              <a:gd name="connsiteX5" fmla="*/ 904875 w 1847850"/>
              <a:gd name="connsiteY5" fmla="*/ 781050 h 992635"/>
              <a:gd name="connsiteX6" fmla="*/ 933450 w 1847850"/>
              <a:gd name="connsiteY6" fmla="*/ 733425 h 992635"/>
              <a:gd name="connsiteX7" fmla="*/ 962025 w 1847850"/>
              <a:gd name="connsiteY7" fmla="*/ 600075 h 992635"/>
              <a:gd name="connsiteX8" fmla="*/ 981075 w 1847850"/>
              <a:gd name="connsiteY8" fmla="*/ 523875 h 992635"/>
              <a:gd name="connsiteX9" fmla="*/ 990600 w 1847850"/>
              <a:gd name="connsiteY9" fmla="*/ 476250 h 992635"/>
              <a:gd name="connsiteX10" fmla="*/ 1009650 w 1847850"/>
              <a:gd name="connsiteY10" fmla="*/ 419100 h 992635"/>
              <a:gd name="connsiteX11" fmla="*/ 1038225 w 1847850"/>
              <a:gd name="connsiteY11" fmla="*/ 333375 h 992635"/>
              <a:gd name="connsiteX12" fmla="*/ 1057275 w 1847850"/>
              <a:gd name="connsiteY12" fmla="*/ 295275 h 992635"/>
              <a:gd name="connsiteX13" fmla="*/ 1104900 w 1847850"/>
              <a:gd name="connsiteY13" fmla="*/ 209550 h 992635"/>
              <a:gd name="connsiteX14" fmla="*/ 1133475 w 1847850"/>
              <a:gd name="connsiteY14" fmla="*/ 180975 h 992635"/>
              <a:gd name="connsiteX15" fmla="*/ 1266825 w 1847850"/>
              <a:gd name="connsiteY15" fmla="*/ 152400 h 992635"/>
              <a:gd name="connsiteX16" fmla="*/ 1333500 w 1847850"/>
              <a:gd name="connsiteY16" fmla="*/ 123825 h 992635"/>
              <a:gd name="connsiteX17" fmla="*/ 1438275 w 1847850"/>
              <a:gd name="connsiteY17" fmla="*/ 114300 h 992635"/>
              <a:gd name="connsiteX18" fmla="*/ 1533525 w 1847850"/>
              <a:gd name="connsiteY18" fmla="*/ 104775 h 992635"/>
              <a:gd name="connsiteX19" fmla="*/ 1581150 w 1847850"/>
              <a:gd name="connsiteY19" fmla="*/ 85725 h 992635"/>
              <a:gd name="connsiteX20" fmla="*/ 1714500 w 1847850"/>
              <a:gd name="connsiteY20" fmla="*/ 47625 h 992635"/>
              <a:gd name="connsiteX21" fmla="*/ 1752600 w 1847850"/>
              <a:gd name="connsiteY21" fmla="*/ 28575 h 992635"/>
              <a:gd name="connsiteX22" fmla="*/ 1800225 w 1847850"/>
              <a:gd name="connsiteY22" fmla="*/ 19050 h 992635"/>
              <a:gd name="connsiteX23" fmla="*/ 1847850 w 1847850"/>
              <a:gd name="connsiteY23" fmla="*/ 0 h 99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7850" h="992635">
                <a:moveTo>
                  <a:pt x="0" y="971550"/>
                </a:moveTo>
                <a:cubicBezTo>
                  <a:pt x="185793" y="1008709"/>
                  <a:pt x="78235" y="991135"/>
                  <a:pt x="485775" y="962025"/>
                </a:cubicBezTo>
                <a:cubicBezTo>
                  <a:pt x="518071" y="959718"/>
                  <a:pt x="549827" y="951641"/>
                  <a:pt x="581025" y="942975"/>
                </a:cubicBezTo>
                <a:cubicBezTo>
                  <a:pt x="636202" y="927648"/>
                  <a:pt x="756721" y="870294"/>
                  <a:pt x="790575" y="847725"/>
                </a:cubicBezTo>
                <a:cubicBezTo>
                  <a:pt x="800100" y="841375"/>
                  <a:pt x="808911" y="833795"/>
                  <a:pt x="819150" y="828675"/>
                </a:cubicBezTo>
                <a:cubicBezTo>
                  <a:pt x="919741" y="778380"/>
                  <a:pt x="724680" y="901180"/>
                  <a:pt x="904875" y="781050"/>
                </a:cubicBezTo>
                <a:cubicBezTo>
                  <a:pt x="914400" y="765175"/>
                  <a:pt x="927875" y="751079"/>
                  <a:pt x="933450" y="733425"/>
                </a:cubicBezTo>
                <a:cubicBezTo>
                  <a:pt x="947139" y="690076"/>
                  <a:pt x="951000" y="644177"/>
                  <a:pt x="962025" y="600075"/>
                </a:cubicBezTo>
                <a:cubicBezTo>
                  <a:pt x="968375" y="574675"/>
                  <a:pt x="975188" y="549386"/>
                  <a:pt x="981075" y="523875"/>
                </a:cubicBezTo>
                <a:cubicBezTo>
                  <a:pt x="984715" y="508100"/>
                  <a:pt x="986340" y="491869"/>
                  <a:pt x="990600" y="476250"/>
                </a:cubicBezTo>
                <a:cubicBezTo>
                  <a:pt x="995884" y="456877"/>
                  <a:pt x="1003880" y="438334"/>
                  <a:pt x="1009650" y="419100"/>
                </a:cubicBezTo>
                <a:cubicBezTo>
                  <a:pt x="1027510" y="359565"/>
                  <a:pt x="1008843" y="399486"/>
                  <a:pt x="1038225" y="333375"/>
                </a:cubicBezTo>
                <a:cubicBezTo>
                  <a:pt x="1043992" y="320400"/>
                  <a:pt x="1052423" y="308619"/>
                  <a:pt x="1057275" y="295275"/>
                </a:cubicBezTo>
                <a:cubicBezTo>
                  <a:pt x="1096549" y="187272"/>
                  <a:pt x="1048634" y="256438"/>
                  <a:pt x="1104900" y="209550"/>
                </a:cubicBezTo>
                <a:cubicBezTo>
                  <a:pt x="1115248" y="200926"/>
                  <a:pt x="1120773" y="185458"/>
                  <a:pt x="1133475" y="180975"/>
                </a:cubicBezTo>
                <a:cubicBezTo>
                  <a:pt x="1176342" y="165845"/>
                  <a:pt x="1223115" y="164889"/>
                  <a:pt x="1266825" y="152400"/>
                </a:cubicBezTo>
                <a:cubicBezTo>
                  <a:pt x="1290075" y="145757"/>
                  <a:pt x="1309896" y="129070"/>
                  <a:pt x="1333500" y="123825"/>
                </a:cubicBezTo>
                <a:cubicBezTo>
                  <a:pt x="1367734" y="116217"/>
                  <a:pt x="1403364" y="117625"/>
                  <a:pt x="1438275" y="114300"/>
                </a:cubicBezTo>
                <a:lnTo>
                  <a:pt x="1533525" y="104775"/>
                </a:lnTo>
                <a:cubicBezTo>
                  <a:pt x="1549400" y="98425"/>
                  <a:pt x="1564846" y="90874"/>
                  <a:pt x="1581150" y="85725"/>
                </a:cubicBezTo>
                <a:cubicBezTo>
                  <a:pt x="1625233" y="71804"/>
                  <a:pt x="1673152" y="68299"/>
                  <a:pt x="1714500" y="47625"/>
                </a:cubicBezTo>
                <a:cubicBezTo>
                  <a:pt x="1727200" y="41275"/>
                  <a:pt x="1739130" y="33065"/>
                  <a:pt x="1752600" y="28575"/>
                </a:cubicBezTo>
                <a:cubicBezTo>
                  <a:pt x="1767959" y="23455"/>
                  <a:pt x="1784718" y="23702"/>
                  <a:pt x="1800225" y="19050"/>
                </a:cubicBezTo>
                <a:cubicBezTo>
                  <a:pt x="1816602" y="14137"/>
                  <a:pt x="1847850" y="0"/>
                  <a:pt x="184785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AA8559E9-F644-D063-C6F5-7E98B7992AAD}"/>
              </a:ext>
            </a:extLst>
          </p:cNvPr>
          <p:cNvSpPr/>
          <p:nvPr/>
        </p:nvSpPr>
        <p:spPr>
          <a:xfrm>
            <a:off x="2171700" y="1428750"/>
            <a:ext cx="628650" cy="542925"/>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S</a:t>
            </a:r>
          </a:p>
        </p:txBody>
      </p:sp>
      <p:sp>
        <p:nvSpPr>
          <p:cNvPr id="34" name="Rectangle: Rounded Corners 33">
            <a:extLst>
              <a:ext uri="{FF2B5EF4-FFF2-40B4-BE49-F238E27FC236}">
                <a16:creationId xmlns:a16="http://schemas.microsoft.com/office/drawing/2014/main" id="{73568244-730D-FA87-ECB6-900D9B4B4207}"/>
              </a:ext>
            </a:extLst>
          </p:cNvPr>
          <p:cNvSpPr/>
          <p:nvPr/>
        </p:nvSpPr>
        <p:spPr>
          <a:xfrm>
            <a:off x="2162175" y="2486025"/>
            <a:ext cx="628650" cy="542925"/>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Đ</a:t>
            </a:r>
          </a:p>
        </p:txBody>
      </p:sp>
    </p:spTree>
    <p:extLst>
      <p:ext uri="{BB962C8B-B14F-4D97-AF65-F5344CB8AC3E}">
        <p14:creationId xmlns:p14="http://schemas.microsoft.com/office/powerpoint/2010/main" val="1277118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barn(inVertical)">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barn(inVertical)">
                                      <p:cBhvr>
                                        <p:cTn id="28" dur="500"/>
                                        <p:tgtEl>
                                          <p:spTgt spid="2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barn(inVertical)">
                                      <p:cBhvr>
                                        <p:cTn id="33" dur="500"/>
                                        <p:tgtEl>
                                          <p:spTgt spid="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barn(inVertical)">
                                      <p:cBhvr>
                                        <p:cTn id="38" dur="500"/>
                                        <p:tgtEl>
                                          <p:spTgt spid="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xEl>
                                              <p:pRg st="4" end="4"/>
                                            </p:txEl>
                                          </p:spTgt>
                                        </p:tgtEl>
                                        <p:attrNameLst>
                                          <p:attrName>style.visibility</p:attrName>
                                        </p:attrNameLst>
                                      </p:cBhvr>
                                      <p:to>
                                        <p:strVal val="visible"/>
                                      </p:to>
                                    </p:set>
                                    <p:animEffect transition="in" filter="barn(inVertical)">
                                      <p:cBhvr>
                                        <p:cTn id="48" dur="500"/>
                                        <p:tgtEl>
                                          <p:spTgt spid="2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29" grpId="0" animBg="1"/>
      <p:bldP spid="30" grpId="0" animBg="1"/>
      <p:bldP spid="32" grpId="0" animBg="1"/>
      <p:bldP spid="34" grpId="0" animBg="1"/>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TotalTime>
  <Words>494</Words>
  <Application>Microsoft Office PowerPoint</Application>
  <PresentationFormat>Widescreen</PresentationFormat>
  <Paragraphs>78</Paragraphs>
  <Slides>15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Microsoft YaHei</vt:lpstr>
      <vt:lpstr>Microsoft YaHei</vt:lpstr>
      <vt:lpstr>Arial</vt:lpstr>
      <vt:lpstr>Calibri</vt:lpstr>
      <vt:lpstr>Coiny</vt:lpstr>
      <vt:lpstr>等线</vt:lpstr>
      <vt:lpstr>iCiel Cadena</vt:lpstr>
      <vt:lpstr>Source Han Sans CN Medium</vt:lpstr>
      <vt:lpstr>迷你简细行楷</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 Linhh</cp:lastModifiedBy>
  <cp:revision>18</cp:revision>
  <dcterms:created xsi:type="dcterms:W3CDTF">2023-02-07T08:17:42Z</dcterms:created>
  <dcterms:modified xsi:type="dcterms:W3CDTF">2025-06-16T02:17:49Z</dcterms:modified>
</cp:coreProperties>
</file>