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59" r:id="rId3"/>
  </p:sldMasterIdLst>
  <p:notesMasterIdLst>
    <p:notesMasterId r:id="rId17"/>
  </p:notesMasterIdLst>
  <p:sldIdLst>
    <p:sldId id="256" r:id="rId4"/>
    <p:sldId id="346" r:id="rId5"/>
    <p:sldId id="355" r:id="rId6"/>
    <p:sldId id="325" r:id="rId7"/>
    <p:sldId id="344" r:id="rId8"/>
    <p:sldId id="357" r:id="rId9"/>
    <p:sldId id="349" r:id="rId10"/>
    <p:sldId id="348" r:id="rId11"/>
    <p:sldId id="359" r:id="rId12"/>
    <p:sldId id="350" r:id="rId13"/>
    <p:sldId id="354" r:id="rId14"/>
    <p:sldId id="358" r:id="rId15"/>
    <p:sldId id="274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D8D"/>
    <a:srgbClr val="3B414A"/>
    <a:srgbClr val="EE1D69"/>
    <a:srgbClr val="F79646"/>
    <a:srgbClr val="4BACC6"/>
    <a:srgbClr val="E07235"/>
    <a:srgbClr val="FDE59B"/>
    <a:srgbClr val="FA06CC"/>
    <a:srgbClr val="FFF89A"/>
    <a:srgbClr val="EB5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8404-A318-41AA-BBC5-332C1471BF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C93E-B039-4631-A75E-F7E97DE5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83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57600" y="5867400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0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54795" y="6304632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  <p:grpSp>
        <p:nvGrpSpPr>
          <p:cNvPr id="47" name="PHẠM DUYÊN 15 - 9Slide.vn">
            <a:extLst>
              <a:ext uri="{FF2B5EF4-FFF2-40B4-BE49-F238E27FC236}">
                <a16:creationId xmlns:a16="http://schemas.microsoft.com/office/drawing/2014/main" id="{D94D60C9-EC9B-D018-6265-4C6873C21C4A}"/>
              </a:ext>
            </a:extLst>
          </p:cNvPr>
          <p:cNvGrpSpPr/>
          <p:nvPr userDrawn="1"/>
        </p:nvGrpSpPr>
        <p:grpSpPr>
          <a:xfrm>
            <a:off x="1807828" y="647700"/>
            <a:ext cx="8720472" cy="5589950"/>
            <a:chOff x="2359969" y="957354"/>
            <a:chExt cx="7616190" cy="4923373"/>
          </a:xfrm>
        </p:grpSpPr>
        <p:sp>
          <p:nvSpPr>
            <p:cNvPr id="44" name="PHẠM DUYÊN 1 - 9Slide.vn">
              <a:extLst>
                <a:ext uri="{FF2B5EF4-FFF2-40B4-BE49-F238E27FC236}">
                  <a16:creationId xmlns:a16="http://schemas.microsoft.com/office/drawing/2014/main" id="{BCD13140-34AC-79AA-9A28-130391C74F92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HẠM DUYÊN 1 - 9Slide.vn">
              <a:extLst>
                <a:ext uri="{FF2B5EF4-FFF2-40B4-BE49-F238E27FC236}">
                  <a16:creationId xmlns:a16="http://schemas.microsoft.com/office/drawing/2014/main" id="{5A0D02E9-3A22-EA4C-0313-208033AEE213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37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8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D7D6C7-BFD7-F8BC-F60D-3A8AE4436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5360" y="4470140"/>
            <a:ext cx="1857388" cy="2035494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870F5D51-C201-9CB3-BD79-A6F7E17A9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30" y="1461179"/>
            <a:ext cx="1368048" cy="1404927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651A607F-3CE5-EA77-433C-C4D8DC8521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287680">
            <a:off x="9428751" y="292016"/>
            <a:ext cx="1827757" cy="1974175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C089A567-91C2-1AE6-54B1-285D777E7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58667">
            <a:off x="4097996" y="412691"/>
            <a:ext cx="514656" cy="514656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53F29E20-9BA0-8F01-4ADA-AC49667820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86164" y="6006333"/>
            <a:ext cx="4876800" cy="201620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578C8E92-0F08-B0DD-0DFC-ECDA3477F2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F58B8EE5-4BBD-990A-9926-2C1D658730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B764314C-891C-61D1-5A81-4A640C6402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11" name="PHẠM DUYÊN 9 - 9Slide.vn">
            <a:extLst>
              <a:ext uri="{FF2B5EF4-FFF2-40B4-BE49-F238E27FC236}">
                <a16:creationId xmlns:a16="http://schemas.microsoft.com/office/drawing/2014/main" id="{CAAE5F7B-9F73-4B6D-150B-829B064A40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76545">
            <a:off x="10663065" y="3491006"/>
            <a:ext cx="514656" cy="514656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3F5115E1-42C2-79B5-BF5B-3ACA60209D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5409" y="3305866"/>
            <a:ext cx="315834" cy="315834"/>
          </a:xfrm>
          <a:prstGeom prst="rect">
            <a:avLst/>
          </a:prstGeom>
        </p:spPr>
      </p:pic>
      <p:pic>
        <p:nvPicPr>
          <p:cNvPr id="13" name="PHẠM DUYÊN 11 - 9Slide.vn">
            <a:extLst>
              <a:ext uri="{FF2B5EF4-FFF2-40B4-BE49-F238E27FC236}">
                <a16:creationId xmlns:a16="http://schemas.microsoft.com/office/drawing/2014/main" id="{49E452B8-0B71-2E16-F021-6B18E4610B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44153" y="4946762"/>
            <a:ext cx="467820" cy="504512"/>
          </a:xfrm>
          <a:prstGeom prst="rect">
            <a:avLst/>
          </a:prstGeom>
        </p:spPr>
      </p:pic>
      <p:pic>
        <p:nvPicPr>
          <p:cNvPr id="14" name="PHẠM DUYÊN 12 - 9Slide.vn">
            <a:extLst>
              <a:ext uri="{FF2B5EF4-FFF2-40B4-BE49-F238E27FC236}">
                <a16:creationId xmlns:a16="http://schemas.microsoft.com/office/drawing/2014/main" id="{EAC14BD5-1F39-83DB-6466-7F13033D727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936105" y="5243958"/>
            <a:ext cx="544020" cy="586688"/>
          </a:xfrm>
          <a:prstGeom prst="rect">
            <a:avLst/>
          </a:prstGeom>
        </p:spPr>
      </p:pic>
      <p:grpSp>
        <p:nvGrpSpPr>
          <p:cNvPr id="15" name="PHẠM DUYÊN 13 - 9Slide.vn">
            <a:extLst>
              <a:ext uri="{FF2B5EF4-FFF2-40B4-BE49-F238E27FC236}">
                <a16:creationId xmlns:a16="http://schemas.microsoft.com/office/drawing/2014/main" id="{47AFAC1D-7864-D504-9D6D-6B2C49B05229}"/>
              </a:ext>
            </a:extLst>
          </p:cNvPr>
          <p:cNvGrpSpPr/>
          <p:nvPr userDrawn="1"/>
        </p:nvGrpSpPr>
        <p:grpSpPr>
          <a:xfrm>
            <a:off x="3027028" y="1429225"/>
            <a:ext cx="6282072" cy="4026900"/>
            <a:chOff x="2359969" y="957354"/>
            <a:chExt cx="7616190" cy="4923373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A1DD95E9-DB9E-8FB4-6028-3CFF1842EC14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HẠM DUYÊN 1 - 9Slide.vn">
              <a:extLst>
                <a:ext uri="{FF2B5EF4-FFF2-40B4-BE49-F238E27FC236}">
                  <a16:creationId xmlns:a16="http://schemas.microsoft.com/office/drawing/2014/main" id="{D32DB726-8105-6EE3-191A-56D0EFAB8C91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574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grpSp>
        <p:nvGrpSpPr>
          <p:cNvPr id="17" name="PHẠM DUYÊN 3 - 9Slide.vn">
            <a:extLst>
              <a:ext uri="{FF2B5EF4-FFF2-40B4-BE49-F238E27FC236}">
                <a16:creationId xmlns:a16="http://schemas.microsoft.com/office/drawing/2014/main" id="{9A8B7C92-68C0-4249-CCF8-895CD643FC9A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FA81E3-0CBE-5177-9F16-BD4C3349C416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120576-5F8A-7448-B0FA-500DEAFED61E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668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ẠM DUYÊN 1 - 9Slide.vn">
            <a:extLst>
              <a:ext uri="{FF2B5EF4-FFF2-40B4-BE49-F238E27FC236}">
                <a16:creationId xmlns:a16="http://schemas.microsoft.com/office/drawing/2014/main" id="{DACDBD1D-4BE9-80DD-DD51-72DA744BA03C}"/>
              </a:ext>
            </a:extLst>
          </p:cNvPr>
          <p:cNvSpPr/>
          <p:nvPr userDrawn="1"/>
        </p:nvSpPr>
        <p:spPr>
          <a:xfrm>
            <a:off x="229520" y="215900"/>
            <a:ext cx="11732960" cy="6426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F14C40A9-BFBD-519D-0267-1BBB296FC27C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rgbClr val="7378C8"/>
          </a:solidFill>
          <a:ln w="57150" cap="rnd">
            <a:solidFill>
              <a:srgbClr val="7378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25A6A032-95DD-429F-C94C-E4C8A126BF17}"/>
              </a:ext>
            </a:extLst>
          </p:cNvPr>
          <p:cNvSpPr/>
          <p:nvPr userDrawn="1"/>
        </p:nvSpPr>
        <p:spPr>
          <a:xfrm flipH="1" flipV="1">
            <a:off x="0" y="5613400"/>
            <a:ext cx="12192000" cy="12446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4 - 9Slide.vn">
            <a:extLst>
              <a:ext uri="{FF2B5EF4-FFF2-40B4-BE49-F238E27FC236}">
                <a16:creationId xmlns:a16="http://schemas.microsoft.com/office/drawing/2014/main" id="{664635E6-66D9-6854-FE27-D97418B223A6}"/>
              </a:ext>
            </a:extLst>
          </p:cNvPr>
          <p:cNvSpPr/>
          <p:nvPr userDrawn="1"/>
        </p:nvSpPr>
        <p:spPr>
          <a:xfrm flipH="1" flipV="1">
            <a:off x="0" y="5924720"/>
            <a:ext cx="12192000" cy="93327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16F2A6B4-6C07-E56B-22F8-3228EE03DAE4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38100" dir="4860000" algn="l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A1D19F01-6A06-BFC8-7DA1-FCA2688C8A48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r="10200000" sx="115000" sy="115000" algn="r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1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A423C348-5A4E-4281-84A8-D6C0B65E86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ED6B82AA-A6EF-2BD9-6F8C-AB16C89F0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grpSp>
        <p:nvGrpSpPr>
          <p:cNvPr id="4" name="PHẠM DUYÊN 3 - 9Slide.vn">
            <a:extLst>
              <a:ext uri="{FF2B5EF4-FFF2-40B4-BE49-F238E27FC236}">
                <a16:creationId xmlns:a16="http://schemas.microsoft.com/office/drawing/2014/main" id="{AD51341B-7D7C-C637-4ABE-F1F13C462FE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8C5CE8-CC09-4821-4BE1-35C2F25E1D8F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9AEB22-DACA-3D1F-53B7-79D5DDD5CA8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31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26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D 8 - 9Slide.vn">
            <a:extLst>
              <a:ext uri="{FF2B5EF4-FFF2-40B4-BE49-F238E27FC236}">
                <a16:creationId xmlns:a16="http://schemas.microsoft.com/office/drawing/2014/main" id="{1C30AB8C-B750-F19F-9494-4530EA46AFAE}"/>
              </a:ext>
            </a:extLst>
          </p:cNvPr>
          <p:cNvSpPr/>
          <p:nvPr userDrawn="1"/>
        </p:nvSpPr>
        <p:spPr>
          <a:xfrm>
            <a:off x="687514" y="4296194"/>
            <a:ext cx="7161086" cy="200420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1500" b="1" spc="20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Kết</a:t>
            </a:r>
            <a:r>
              <a:rPr lang="en-US" sz="11500" b="1" spc="200" baseline="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 luận</a:t>
            </a:r>
            <a:endParaRPr lang="en-US" sz="9600" b="1" spc="200" dirty="0">
              <a:ln w="41275" cap="rnd" cmpd="thinThick">
                <a:solidFill>
                  <a:schemeClr val="bg1"/>
                </a:solidFill>
              </a:ln>
              <a:gradFill>
                <a:gsLst>
                  <a:gs pos="66000">
                    <a:srgbClr val="284D6E"/>
                  </a:gs>
                  <a:gs pos="41000">
                    <a:srgbClr val="689BC8"/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21F790E0-0337-E005-D3BE-4A8C17563B14}"/>
              </a:ext>
            </a:extLst>
          </p:cNvPr>
          <p:cNvSpPr/>
          <p:nvPr userDrawn="1"/>
        </p:nvSpPr>
        <p:spPr>
          <a:xfrm>
            <a:off x="14968" y="739348"/>
            <a:ext cx="1828799" cy="646331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2700">
                  <a:noFill/>
                </a:ln>
                <a:solidFill>
                  <a:srgbClr val="396D9D"/>
                </a:soli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UVN Binh Duong" pitchFamily="2" charset="0"/>
                <a:cs typeface="Times New Roman" panose="02020603050405020304" pitchFamily="18" charset="0"/>
              </a:rPr>
              <a:t>TOÁN 3</a:t>
            </a:r>
            <a:endParaRPr kumimoji="0" lang="en-US" sz="3600" b="0" i="0" u="none" strike="noStrike" kern="1200" cap="none" spc="0" normalizeH="0" baseline="0" noProof="0" dirty="0">
              <a:ln w="12700">
                <a:noFill/>
              </a:ln>
              <a:solidFill>
                <a:srgbClr val="396D9D"/>
              </a:soli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UVN Binh Duong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51DD3-AC07-82B6-B2D4-3DB24D0525FD}"/>
              </a:ext>
            </a:extLst>
          </p:cNvPr>
          <p:cNvSpPr txBox="1"/>
          <p:nvPr userDrawn="1"/>
        </p:nvSpPr>
        <p:spPr>
          <a:xfrm>
            <a:off x="4501975" y="2098532"/>
            <a:ext cx="3429000" cy="186204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117497"/>
              </a:avLst>
            </a:prstTxWarp>
            <a:spAutoFit/>
          </a:bodyPr>
          <a:lstStyle/>
          <a:p>
            <a:pPr algn="ctr"/>
            <a:r>
              <a:rPr lang="en-US" sz="6000" spc="320">
                <a:ln w="25400">
                  <a:solidFill>
                    <a:srgbClr val="E18D7F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owcard" panose="02040603050506020204" pitchFamily="18" charset="0"/>
              </a:rPr>
              <a:t>BÀI 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C27F2-3915-1391-8095-1470AABC56D0}"/>
              </a:ext>
            </a:extLst>
          </p:cNvPr>
          <p:cNvSpPr txBox="1"/>
          <p:nvPr userDrawn="1"/>
        </p:nvSpPr>
        <p:spPr>
          <a:xfrm>
            <a:off x="1181100" y="2306320"/>
            <a:ext cx="9829799" cy="277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6000"/>
              </a:lnSpc>
            </a:pPr>
            <a: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  <a:t>Chu vi hình tam giác,</a:t>
            </a:r>
            <a:b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</a:br>
            <a: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  <a:t>hình tứ giác, hình chữ nhật, hình vuông</a:t>
            </a:r>
          </a:p>
        </p:txBody>
      </p:sp>
    </p:spTree>
    <p:extLst>
      <p:ext uri="{BB962C8B-B14F-4D97-AF65-F5344CB8AC3E}">
        <p14:creationId xmlns:p14="http://schemas.microsoft.com/office/powerpoint/2010/main" val="136059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5.55112E-17 -3.7037E-6 L 0.00026 -0.02338 " pathEditMode="relative" rAng="0" ptsTypes="AA">
                                          <p:cBhvr>
                                            <p:cTn id="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1181"/>
                                        </p:animMotion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5.55112E-17 -3.7037E-6 L 0.00026 -0.02338 " pathEditMode="relative" rAng="0" ptsTypes="AA">
                                          <p:cBhvr>
                                            <p:cTn id="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1181"/>
                                        </p:animMotion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4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8" grpId="0"/>
        </p:bld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1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6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6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0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6CD14-4643-4856-B027-BC9B977800F9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6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9" r:id="rId2"/>
    <p:sldLayoutId id="2147483728" r:id="rId3"/>
    <p:sldLayoutId id="2147483650" r:id="rId4"/>
    <p:sldLayoutId id="2147483660" r:id="rId5"/>
    <p:sldLayoutId id="2147483661" r:id="rId6"/>
    <p:sldLayoutId id="2147483674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BABCF9-4327-53EE-B4C7-4B2CA40337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8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00633" y="391072"/>
            <a:ext cx="809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 VI, DIỆN TÍCH MỘT SỐ HÌNH PHẲNG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1840641" y="1730412"/>
            <a:ext cx="7995424" cy="2640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50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 vi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giác,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tư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́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giác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endParaRPr lang="en-GB" sz="36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Tiết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A8E8D-5993-B137-62EC-6CB7B58E6100}"/>
              </a:ext>
            </a:extLst>
          </p:cNvPr>
          <p:cNvSpPr txBox="1"/>
          <p:nvPr/>
        </p:nvSpPr>
        <p:spPr>
          <a:xfrm>
            <a:off x="3785937" y="4844716"/>
            <a:ext cx="37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044659-5749-4ACE-A699-E40777FD8932}"/>
              </a:ext>
            </a:extLst>
          </p:cNvPr>
          <p:cNvSpPr txBox="1">
            <a:spLocks/>
          </p:cNvSpPr>
          <p:nvPr/>
        </p:nvSpPr>
        <p:spPr>
          <a:xfrm>
            <a:off x="1656224" y="614662"/>
            <a:ext cx="7864848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</a:t>
            </a:r>
            <a:r>
              <a:rPr lang="en-US" sz="2800" dirty="0" err="1">
                <a:solidFill>
                  <a:srgbClr val="002060"/>
                </a:solidFill>
                <a:cs typeface="Lato" panose="020F0502020204030203" pitchFamily="34" charset="0"/>
              </a:rPr>
              <a:t>ứ</a:t>
            </a:r>
            <a:r>
              <a:rPr lang="en-US" sz="2800" dirty="0">
                <a:solidFill>
                  <a:srgbClr val="002060"/>
                </a:solidFill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5743F9-CECA-4B38-BE84-0E39515B3A4E}"/>
              </a:ext>
            </a:extLst>
          </p:cNvPr>
          <p:cNvGrpSpPr/>
          <p:nvPr/>
        </p:nvGrpSpPr>
        <p:grpSpPr>
          <a:xfrm>
            <a:off x="836158" y="336847"/>
            <a:ext cx="844647" cy="830997"/>
            <a:chOff x="3174278" y="237323"/>
            <a:chExt cx="605826" cy="83099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E1663B-C0A8-4356-8AF1-6A5081711D6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B68865-70CD-4D7D-A8D9-1D0C7EA14B01}"/>
                </a:ext>
              </a:extLst>
            </p:cNvPr>
            <p:cNvSpPr txBox="1"/>
            <p:nvPr/>
          </p:nvSpPr>
          <p:spPr>
            <a:xfrm>
              <a:off x="3228647" y="237323"/>
              <a:ext cx="329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endParaRPr lang="en-VN" sz="4800" b="1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D4C1FA-31B9-4A95-8C8C-2A5DCB8DFC01}"/>
              </a:ext>
            </a:extLst>
          </p:cNvPr>
          <p:cNvSpPr txBox="1">
            <a:spLocks/>
          </p:cNvSpPr>
          <p:nvPr/>
        </p:nvSpPr>
        <p:spPr>
          <a:xfrm>
            <a:off x="1052722" y="1702546"/>
            <a:ext cx="5723997" cy="4879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a)  3dm, 4dm, 5dm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6dm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A89F3F3-C87B-4FCF-A2A5-D660FD42A969}"/>
              </a:ext>
            </a:extLst>
          </p:cNvPr>
          <p:cNvSpPr txBox="1">
            <a:spLocks/>
          </p:cNvSpPr>
          <p:nvPr/>
        </p:nvSpPr>
        <p:spPr>
          <a:xfrm>
            <a:off x="1042206" y="2341116"/>
            <a:ext cx="5327063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b)  10cm, 15cm, 10cm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15cm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BE29C-AAC3-49E7-BA57-BC03BB021DA2}"/>
              </a:ext>
            </a:extLst>
          </p:cNvPr>
          <p:cNvGrpSpPr/>
          <p:nvPr/>
        </p:nvGrpSpPr>
        <p:grpSpPr>
          <a:xfrm>
            <a:off x="836158" y="3441177"/>
            <a:ext cx="4273170" cy="2243221"/>
            <a:chOff x="836158" y="3441177"/>
            <a:chExt cx="4273170" cy="2243221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EF6AB79-02FC-4564-B566-B28C85902021}"/>
                </a:ext>
              </a:extLst>
            </p:cNvPr>
            <p:cNvSpPr txBox="1">
              <a:spLocks/>
            </p:cNvSpPr>
            <p:nvPr/>
          </p:nvSpPr>
          <p:spPr>
            <a:xfrm>
              <a:off x="836158" y="3441177"/>
              <a:ext cx="3708467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a)             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FF0000"/>
                </a:solidFill>
                <a:uFillTx/>
                <a:cs typeface="Lato" panose="020F0502020204030203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17731498-FB36-4089-84DC-465E9E9DDA3C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062325"/>
              <a:ext cx="3708467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t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ứ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87DE01D-96BF-4099-B18C-68270958CACD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611410"/>
              <a:ext cx="3904195" cy="107298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3 + 4 + 5 + 6 = 18 (dm)</a:t>
              </a:r>
            </a:p>
            <a:p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́: 18 dm</a:t>
              </a:r>
              <a:endParaRPr lang="en-GB" sz="2800" dirty="0">
                <a:solidFill>
                  <a:srgbClr val="7030A0"/>
                </a:solidFill>
                <a:uFillTx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A1A477-806E-44F6-86A6-0836633CAA91}"/>
              </a:ext>
            </a:extLst>
          </p:cNvPr>
          <p:cNvGrpSpPr/>
          <p:nvPr/>
        </p:nvGrpSpPr>
        <p:grpSpPr>
          <a:xfrm>
            <a:off x="5866723" y="3429000"/>
            <a:ext cx="5398308" cy="2205396"/>
            <a:chOff x="-120869" y="3479001"/>
            <a:chExt cx="5034470" cy="2205396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4192D39-39E0-42EF-8B4F-4431991BAE5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FF0000"/>
                </a:solidFill>
                <a:uFillTx/>
                <a:cs typeface="Lato" panose="020F0502020204030203" pitchFamily="34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6DBCB71C-2FB0-474C-B5D8-CBF06452FA6B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        Chu vi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tứ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A893B66-0AB6-45C4-9DDF-EE84F7A58CB0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10 + 15 + 10 + 15 = 50 (cm)</a:t>
              </a:r>
            </a:p>
            <a:p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7030A0"/>
                </a:solidFill>
                <a:uFillTx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A2DB5E-9A84-4A5D-A4C3-59963F22BC6C}"/>
              </a:ext>
            </a:extLst>
          </p:cNvPr>
          <p:cNvGrpSpPr/>
          <p:nvPr/>
        </p:nvGrpSpPr>
        <p:grpSpPr>
          <a:xfrm>
            <a:off x="542943" y="325690"/>
            <a:ext cx="767697" cy="761429"/>
            <a:chOff x="3174278" y="264586"/>
            <a:chExt cx="605826" cy="7210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4F5D23-060C-4FDE-9EC4-DD4380324A4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A497C-3AEA-4512-8CE6-2011EF20751B}"/>
                </a:ext>
              </a:extLst>
            </p:cNvPr>
            <p:cNvSpPr txBox="1"/>
            <p:nvPr/>
          </p:nvSpPr>
          <p:spPr>
            <a:xfrm>
              <a:off x="3312417" y="264586"/>
              <a:ext cx="329547" cy="72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5AFD0403-33B0-42A8-917F-54548AE33ED2}"/>
              </a:ext>
            </a:extLst>
          </p:cNvPr>
          <p:cNvSpPr txBox="1"/>
          <p:nvPr/>
        </p:nvSpPr>
        <p:spPr>
          <a:xfrm>
            <a:off x="1135590" y="275460"/>
            <a:ext cx="10233625" cy="116727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vi-VN" sz="3400" spc="-60" dirty="0">
                <a:latin typeface="+mj-lt"/>
              </a:rPr>
              <a:t>Rô-bốt dùng đèn nháy để trang trí thuyền như hình vẽ. Hỏi chiều dài đoạn dây đèn nháy là bao nhiêu xăng-ti-mét?</a:t>
            </a:r>
            <a:endParaRPr lang="en-US" sz="3400" spc="-60" dirty="0">
              <a:latin typeface="+mj-lt"/>
            </a:endParaRPr>
          </a:p>
        </p:txBody>
      </p:sp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A02D6141-21CC-4EB2-935F-D53142DA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497" r="3850" b="5810"/>
          <a:stretch>
            <a:fillRect/>
          </a:stretch>
        </p:blipFill>
        <p:spPr>
          <a:xfrm>
            <a:off x="1862235" y="2115627"/>
            <a:ext cx="8467530" cy="4273420"/>
          </a:xfrm>
          <a:custGeom>
            <a:avLst/>
            <a:gdLst>
              <a:gd name="connsiteX0" fmla="*/ 926862 w 8467530"/>
              <a:gd name="connsiteY0" fmla="*/ 0 h 4273420"/>
              <a:gd name="connsiteX1" fmla="*/ 7540668 w 8467530"/>
              <a:gd name="connsiteY1" fmla="*/ 0 h 4273420"/>
              <a:gd name="connsiteX2" fmla="*/ 8467530 w 8467530"/>
              <a:gd name="connsiteY2" fmla="*/ 926862 h 4273420"/>
              <a:gd name="connsiteX3" fmla="*/ 8467530 w 8467530"/>
              <a:gd name="connsiteY3" fmla="*/ 3346558 h 4273420"/>
              <a:gd name="connsiteX4" fmla="*/ 7540668 w 8467530"/>
              <a:gd name="connsiteY4" fmla="*/ 4273420 h 4273420"/>
              <a:gd name="connsiteX5" fmla="*/ 926862 w 8467530"/>
              <a:gd name="connsiteY5" fmla="*/ 4273420 h 4273420"/>
              <a:gd name="connsiteX6" fmla="*/ 0 w 8467530"/>
              <a:gd name="connsiteY6" fmla="*/ 3346558 h 4273420"/>
              <a:gd name="connsiteX7" fmla="*/ 0 w 8467530"/>
              <a:gd name="connsiteY7" fmla="*/ 926862 h 4273420"/>
              <a:gd name="connsiteX8" fmla="*/ 926862 w 8467530"/>
              <a:gd name="connsiteY8" fmla="*/ 0 h 42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530" h="4273420">
                <a:moveTo>
                  <a:pt x="926862" y="0"/>
                </a:moveTo>
                <a:lnTo>
                  <a:pt x="7540668" y="0"/>
                </a:lnTo>
                <a:cubicBezTo>
                  <a:pt x="8052560" y="0"/>
                  <a:pt x="8467530" y="414970"/>
                  <a:pt x="8467530" y="926862"/>
                </a:cubicBezTo>
                <a:lnTo>
                  <a:pt x="8467530" y="3346558"/>
                </a:lnTo>
                <a:cubicBezTo>
                  <a:pt x="8467530" y="3858450"/>
                  <a:pt x="8052560" y="4273420"/>
                  <a:pt x="7540668" y="4273420"/>
                </a:cubicBezTo>
                <a:lnTo>
                  <a:pt x="926862" y="4273420"/>
                </a:lnTo>
                <a:cubicBezTo>
                  <a:pt x="414970" y="4273420"/>
                  <a:pt x="0" y="3858450"/>
                  <a:pt x="0" y="3346558"/>
                </a:cubicBezTo>
                <a:lnTo>
                  <a:pt x="0" y="926862"/>
                </a:lnTo>
                <a:cubicBezTo>
                  <a:pt x="0" y="414970"/>
                  <a:pt x="414970" y="0"/>
                  <a:pt x="926862" y="0"/>
                </a:cubicBezTo>
                <a:close/>
              </a:path>
            </a:pathLst>
          </a:cu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95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3884B4AA-DE80-4057-A77A-B3ABC6A76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497" r="3850" b="5810"/>
          <a:stretch>
            <a:fillRect/>
          </a:stretch>
        </p:blipFill>
        <p:spPr>
          <a:xfrm>
            <a:off x="2656073" y="337853"/>
            <a:ext cx="6879855" cy="3472147"/>
          </a:xfrm>
          <a:custGeom>
            <a:avLst/>
            <a:gdLst>
              <a:gd name="connsiteX0" fmla="*/ 926862 w 8467530"/>
              <a:gd name="connsiteY0" fmla="*/ 0 h 4273420"/>
              <a:gd name="connsiteX1" fmla="*/ 7540668 w 8467530"/>
              <a:gd name="connsiteY1" fmla="*/ 0 h 4273420"/>
              <a:gd name="connsiteX2" fmla="*/ 8467530 w 8467530"/>
              <a:gd name="connsiteY2" fmla="*/ 926862 h 4273420"/>
              <a:gd name="connsiteX3" fmla="*/ 8467530 w 8467530"/>
              <a:gd name="connsiteY3" fmla="*/ 3346558 h 4273420"/>
              <a:gd name="connsiteX4" fmla="*/ 7540668 w 8467530"/>
              <a:gd name="connsiteY4" fmla="*/ 4273420 h 4273420"/>
              <a:gd name="connsiteX5" fmla="*/ 926862 w 8467530"/>
              <a:gd name="connsiteY5" fmla="*/ 4273420 h 4273420"/>
              <a:gd name="connsiteX6" fmla="*/ 0 w 8467530"/>
              <a:gd name="connsiteY6" fmla="*/ 3346558 h 4273420"/>
              <a:gd name="connsiteX7" fmla="*/ 0 w 8467530"/>
              <a:gd name="connsiteY7" fmla="*/ 926862 h 4273420"/>
              <a:gd name="connsiteX8" fmla="*/ 926862 w 8467530"/>
              <a:gd name="connsiteY8" fmla="*/ 0 h 42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530" h="4273420">
                <a:moveTo>
                  <a:pt x="926862" y="0"/>
                </a:moveTo>
                <a:lnTo>
                  <a:pt x="7540668" y="0"/>
                </a:lnTo>
                <a:cubicBezTo>
                  <a:pt x="8052560" y="0"/>
                  <a:pt x="8467530" y="414970"/>
                  <a:pt x="8467530" y="926862"/>
                </a:cubicBezTo>
                <a:lnTo>
                  <a:pt x="8467530" y="3346558"/>
                </a:lnTo>
                <a:cubicBezTo>
                  <a:pt x="8467530" y="3858450"/>
                  <a:pt x="8052560" y="4273420"/>
                  <a:pt x="7540668" y="4273420"/>
                </a:cubicBezTo>
                <a:lnTo>
                  <a:pt x="926862" y="4273420"/>
                </a:lnTo>
                <a:cubicBezTo>
                  <a:pt x="414970" y="4273420"/>
                  <a:pt x="0" y="3858450"/>
                  <a:pt x="0" y="3346558"/>
                </a:cubicBezTo>
                <a:lnTo>
                  <a:pt x="0" y="926862"/>
                </a:lnTo>
                <a:cubicBezTo>
                  <a:pt x="0" y="414970"/>
                  <a:pt x="414970" y="0"/>
                  <a:pt x="926862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A872C4A7-C477-46B9-BFF8-02943C758165}"/>
              </a:ext>
            </a:extLst>
          </p:cNvPr>
          <p:cNvSpPr txBox="1"/>
          <p:nvPr/>
        </p:nvSpPr>
        <p:spPr>
          <a:xfrm>
            <a:off x="5263243" y="3810000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giải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49521029-230C-4320-B317-872ECEDCEE55}"/>
              </a:ext>
            </a:extLst>
          </p:cNvPr>
          <p:cNvSpPr txBox="1"/>
          <p:nvPr/>
        </p:nvSpPr>
        <p:spPr>
          <a:xfrm>
            <a:off x="2781300" y="4470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Chiều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dài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dây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đèn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nháy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077F8292-BD5F-4A71-9634-ED0FEAC3D55B}"/>
              </a:ext>
            </a:extLst>
          </p:cNvPr>
          <p:cNvSpPr txBox="1"/>
          <p:nvPr/>
        </p:nvSpPr>
        <p:spPr>
          <a:xfrm>
            <a:off x="3505199" y="5130800"/>
            <a:ext cx="567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25 + 60 + 25 + 40 = 150 (cm)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BCEEF67D-B876-4052-A701-7A2C5F632C94}"/>
              </a:ext>
            </a:extLst>
          </p:cNvPr>
          <p:cNvSpPr txBox="1"/>
          <p:nvPr/>
        </p:nvSpPr>
        <p:spPr>
          <a:xfrm>
            <a:off x="5257800" y="5791200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150cm.</a:t>
            </a:r>
          </a:p>
        </p:txBody>
      </p:sp>
    </p:spTree>
    <p:extLst>
      <p:ext uri="{BB962C8B-B14F-4D97-AF65-F5344CB8AC3E}">
        <p14:creationId xmlns:p14="http://schemas.microsoft.com/office/powerpoint/2010/main" val="42738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2336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3555023" y="1591869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743325" y="3789254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721149" y="3483929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4451566" y="2167661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9105896" y="3005682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754540" y="4641375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790939" y="3535419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6935439" y="1656762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987946" y="2561757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">
            <a:extLst>
              <a:ext uri="{FF2B5EF4-FFF2-40B4-BE49-F238E27FC236}">
                <a16:creationId xmlns:a16="http://schemas.microsoft.com/office/drawing/2014/main" id="{EA6EB616-BBDB-4982-9CD5-30EACD749046}"/>
              </a:ext>
            </a:extLst>
          </p:cNvPr>
          <p:cNvSpPr txBox="1"/>
          <p:nvPr/>
        </p:nvSpPr>
        <p:spPr>
          <a:xfrm rot="16200000">
            <a:off x="5502345" y="-2348473"/>
            <a:ext cx="800219" cy="6213938"/>
          </a:xfrm>
          <a:prstGeom prst="rect">
            <a:avLst/>
          </a:prstGeom>
          <a:solidFill>
            <a:srgbClr val="7FB763"/>
          </a:solidFill>
        </p:spPr>
        <p:txBody>
          <a:bodyPr vert="eaVert"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YÊU</a:t>
            </a:r>
            <a:r>
              <a:rPr kumimoji="0" lang="en-US" altLang="zh-CN" sz="4000" b="0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CẦU</a:t>
            </a:r>
            <a:r>
              <a:rPr kumimoji="0" lang="en-US" altLang="zh-CN" sz="4000" b="0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CẦN</a:t>
            </a:r>
            <a:r>
              <a:rPr kumimoji="0" lang="en-US" altLang="zh-CN" sz="4000" b="0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ĐẠT</a:t>
            </a:r>
            <a:endParaRPr kumimoji="0" lang="en-US" altLang="zh-CN" sz="4000" b="0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2D6BBABF-A1A1-4032-8B92-AFC328B0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37" y="1639474"/>
            <a:ext cx="3834555" cy="415523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AC8C4C94-C4AE-403F-AC7F-0FEED5CAD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09" y="1639474"/>
            <a:ext cx="4293867" cy="4117029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107428B6-9A18-47A1-81F1-D25DC887345D}"/>
              </a:ext>
            </a:extLst>
          </p:cNvPr>
          <p:cNvSpPr/>
          <p:nvPr/>
        </p:nvSpPr>
        <p:spPr>
          <a:xfrm>
            <a:off x="2795486" y="1554810"/>
            <a:ext cx="801093" cy="742441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A7F4697-B562-4F6F-946C-7CEE1D6612C8}"/>
              </a:ext>
            </a:extLst>
          </p:cNvPr>
          <p:cNvSpPr/>
          <p:nvPr/>
        </p:nvSpPr>
        <p:spPr>
          <a:xfrm>
            <a:off x="7900008" y="1554810"/>
            <a:ext cx="801093" cy="742441"/>
          </a:xfrm>
          <a:prstGeom prst="hexagon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00E7BACE-83DA-46DB-A60F-0E4E33FD8B07}"/>
              </a:ext>
            </a:extLst>
          </p:cNvPr>
          <p:cNvSpPr txBox="1"/>
          <p:nvPr/>
        </p:nvSpPr>
        <p:spPr>
          <a:xfrm>
            <a:off x="6695035" y="2990419"/>
            <a:ext cx="3436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chu vi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9121" y="2923712"/>
            <a:ext cx="290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chu vi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4;p20">
            <a:extLst>
              <a:ext uri="{FF2B5EF4-FFF2-40B4-BE49-F238E27FC236}">
                <a16:creationId xmlns:a16="http://schemas.microsoft.com/office/drawing/2014/main" id="{561548AE-8FB7-4B0B-92BD-193B90D978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2448" y="2319432"/>
            <a:ext cx="11355691" cy="187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2;p20">
            <a:extLst>
              <a:ext uri="{FF2B5EF4-FFF2-40B4-BE49-F238E27FC236}">
                <a16:creationId xmlns:a16="http://schemas.microsoft.com/office/drawing/2014/main" id="{06246F64-41E1-41CF-A8AD-9D01E1FEC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6847"/>
          <a:stretch/>
        </p:blipFill>
        <p:spPr>
          <a:xfrm>
            <a:off x="173423" y="-235038"/>
            <a:ext cx="4151086" cy="442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563E72-9631-2733-5757-DFC534E6A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/>
        </p:blipFill>
        <p:spPr>
          <a:xfrm>
            <a:off x="1989564" y="2469300"/>
            <a:ext cx="8382000" cy="3971540"/>
          </a:xfrm>
          <a:prstGeom prst="roundRect">
            <a:avLst>
              <a:gd name="adj" fmla="val 10146"/>
            </a:avLst>
          </a:prstGeom>
          <a:effectLst>
            <a:softEdge rad="12700"/>
          </a:effectLst>
        </p:spPr>
      </p:pic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69DA0D4D-CBFB-2422-7276-69FB4D8CC8C6}"/>
              </a:ext>
            </a:extLst>
          </p:cNvPr>
          <p:cNvGrpSpPr/>
          <p:nvPr/>
        </p:nvGrpSpPr>
        <p:grpSpPr>
          <a:xfrm flipH="1">
            <a:off x="680590" y="891629"/>
            <a:ext cx="2929452" cy="1979939"/>
            <a:chOff x="8545183" y="1450149"/>
            <a:chExt cx="2929452" cy="19799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C319BC-C314-7F2E-D2D1-C0EB4C7E098D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BDBFE5"/>
            </a:solidFill>
            <a:ln>
              <a:solidFill>
                <a:srgbClr val="737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8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016EF4-68FE-31A8-B52D-373D7D69AC53}"/>
                </a:ext>
              </a:extLst>
            </p:cNvPr>
            <p:cNvSpPr txBox="1"/>
            <p:nvPr/>
          </p:nvSpPr>
          <p:spPr>
            <a:xfrm>
              <a:off x="8641777" y="1903433"/>
              <a:ext cx="2797748" cy="106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Mình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dùng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sợi</a:t>
              </a:r>
              <a:b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dây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đồng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uốn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thành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tam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giác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này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</p:grp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EB883793-1021-1A40-E093-4B3C117D7720}"/>
              </a:ext>
            </a:extLst>
          </p:cNvPr>
          <p:cNvGrpSpPr/>
          <p:nvPr/>
        </p:nvGrpSpPr>
        <p:grpSpPr>
          <a:xfrm>
            <a:off x="8162925" y="1447800"/>
            <a:ext cx="2929452" cy="1979939"/>
            <a:chOff x="8545183" y="1450149"/>
            <a:chExt cx="2929452" cy="19799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F6E78E-D7C8-D9C1-8978-A952C53C33D8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BDBFE5"/>
            </a:solidFill>
            <a:ln>
              <a:solidFill>
                <a:srgbClr val="737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8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4ED3A1-7651-CE4B-BF92-393273F59C77}"/>
                </a:ext>
              </a:extLst>
            </p:cNvPr>
            <p:cNvSpPr txBox="1"/>
            <p:nvPr/>
          </p:nvSpPr>
          <p:spPr>
            <a:xfrm>
              <a:off x="8603677" y="2065358"/>
              <a:ext cx="2797748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8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Chiều dài sợi dây là chu vi hình tam giác.</a:t>
              </a:r>
              <a:endParaRPr kumimoji="0" lang="en-US" sz="2400" b="0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</p:grp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C730425-484A-32A4-B455-5047CEE09C06}"/>
              </a:ext>
            </a:extLst>
          </p:cNvPr>
          <p:cNvSpPr txBox="1"/>
          <p:nvPr/>
        </p:nvSpPr>
        <p:spPr>
          <a:xfrm>
            <a:off x="2515533" y="420469"/>
            <a:ext cx="716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Chu vi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B1458F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75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537E21B-DDDB-4B21-95EC-84C45DED7F83}"/>
              </a:ext>
            </a:extLst>
          </p:cNvPr>
          <p:cNvSpPr txBox="1"/>
          <p:nvPr/>
        </p:nvSpPr>
        <p:spPr>
          <a:xfrm>
            <a:off x="4217318" y="341034"/>
            <a:ext cx="696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Tổng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đô</a:t>
            </a:r>
            <a:r>
              <a:rPr lang="en-US" sz="2400" dirty="0"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cs typeface="Times New Roman" panose="02020603050405020304" pitchFamily="18" charset="0"/>
              </a:rPr>
              <a:t>dài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cạnh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ABC là: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EC6B1-DE69-4B49-94DC-93EC83608B9E}"/>
              </a:ext>
            </a:extLst>
          </p:cNvPr>
          <p:cNvSpPr txBox="1"/>
          <p:nvPr/>
        </p:nvSpPr>
        <p:spPr>
          <a:xfrm>
            <a:off x="5050880" y="848139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2 cm + 4 cm + 3 cm = 9 cm.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B21AD-68D8-4809-8F66-BDE3922BA611}"/>
              </a:ext>
            </a:extLst>
          </p:cNvPr>
          <p:cNvSpPr txBox="1"/>
          <p:nvPr/>
        </p:nvSpPr>
        <p:spPr>
          <a:xfrm>
            <a:off x="4234501" y="1478011"/>
            <a:ext cx="709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nói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</a:rPr>
              <a:t>Chu vi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ABC là 9 cm.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74CFFB-0D90-4E73-A784-D40C79858873}"/>
              </a:ext>
            </a:extLst>
          </p:cNvPr>
          <p:cNvGrpSpPr/>
          <p:nvPr/>
        </p:nvGrpSpPr>
        <p:grpSpPr>
          <a:xfrm>
            <a:off x="694622" y="390238"/>
            <a:ext cx="3443745" cy="2047069"/>
            <a:chOff x="798316" y="1251198"/>
            <a:chExt cx="4168573" cy="25163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D7D84A-CD94-4031-ABFC-DE188B10F8EB}"/>
                </a:ext>
              </a:extLst>
            </p:cNvPr>
            <p:cNvGrpSpPr/>
            <p:nvPr/>
          </p:nvGrpSpPr>
          <p:grpSpPr>
            <a:xfrm>
              <a:off x="879325" y="1251198"/>
              <a:ext cx="4087564" cy="2516356"/>
              <a:chOff x="879325" y="1251198"/>
              <a:chExt cx="4087564" cy="2516356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E3F9B679-3C34-4D89-8FC5-6BBD6C917D4C}"/>
                  </a:ext>
                </a:extLst>
              </p:cNvPr>
              <p:cNvSpPr/>
              <p:nvPr/>
            </p:nvSpPr>
            <p:spPr>
              <a:xfrm>
                <a:off x="1277818" y="1620530"/>
                <a:ext cx="3209569" cy="1808470"/>
              </a:xfrm>
              <a:prstGeom prst="triangle">
                <a:avLst>
                  <a:gd name="adj" fmla="val 2870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0BABE1-500C-4B17-B6AB-6FCC6E626639}"/>
                  </a:ext>
                </a:extLst>
              </p:cNvPr>
              <p:cNvSpPr txBox="1"/>
              <p:nvPr/>
            </p:nvSpPr>
            <p:spPr>
              <a:xfrm>
                <a:off x="1880964" y="1251198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9CE98C-8288-4337-B38B-6505D94EB774}"/>
                  </a:ext>
                </a:extLst>
              </p:cNvPr>
              <p:cNvSpPr txBox="1"/>
              <p:nvPr/>
            </p:nvSpPr>
            <p:spPr>
              <a:xfrm>
                <a:off x="879325" y="3244334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253C9B-2A3A-4544-A5CE-43E0CEBD70A8}"/>
                  </a:ext>
                </a:extLst>
              </p:cNvPr>
              <p:cNvSpPr txBox="1"/>
              <p:nvPr/>
            </p:nvSpPr>
            <p:spPr>
              <a:xfrm>
                <a:off x="4487387" y="3244334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4CC48-9306-451E-8840-A353F4E46EBE}"/>
                  </a:ext>
                </a:extLst>
              </p:cNvPr>
              <p:cNvSpPr txBox="1"/>
              <p:nvPr/>
            </p:nvSpPr>
            <p:spPr>
              <a:xfrm>
                <a:off x="3204242" y="2136322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3cm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FF7746-B9F2-4B29-A402-0CC863F6B6F9}"/>
                  </a:ext>
                </a:extLst>
              </p:cNvPr>
              <p:cNvSpPr txBox="1"/>
              <p:nvPr/>
            </p:nvSpPr>
            <p:spPr>
              <a:xfrm>
                <a:off x="1152352" y="2163214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2cm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C231C7-6550-41C5-903E-2D46C93CD1C6}"/>
                  </a:ext>
                </a:extLst>
              </p:cNvPr>
              <p:cNvSpPr txBox="1"/>
              <p:nvPr/>
            </p:nvSpPr>
            <p:spPr>
              <a:xfrm>
                <a:off x="2360466" y="3429000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4cm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E5749-BD42-4CCE-AEF9-770B0B1878D1}"/>
                </a:ext>
              </a:extLst>
            </p:cNvPr>
            <p:cNvSpPr txBox="1"/>
            <p:nvPr/>
          </p:nvSpPr>
          <p:spPr>
            <a:xfrm>
              <a:off x="798316" y="1251198"/>
              <a:ext cx="479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315BB52-D8E7-4B14-9A7B-FBEBC036B417}"/>
              </a:ext>
            </a:extLst>
          </p:cNvPr>
          <p:cNvSpPr txBox="1"/>
          <p:nvPr/>
        </p:nvSpPr>
        <p:spPr>
          <a:xfrm>
            <a:off x="3922929" y="3065258"/>
            <a:ext cx="725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Tổng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đô</a:t>
            </a:r>
            <a:r>
              <a:rPr lang="en-US" sz="2400" dirty="0"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cs typeface="Times New Roman" panose="02020603050405020304" pitchFamily="18" charset="0"/>
              </a:rPr>
              <a:t>dài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bốn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cạnh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tứ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MNPQ là: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EAFB2A-D209-4D20-AB8B-F70752405F16}"/>
              </a:ext>
            </a:extLst>
          </p:cNvPr>
          <p:cNvSpPr txBox="1"/>
          <p:nvPr/>
        </p:nvSpPr>
        <p:spPr>
          <a:xfrm>
            <a:off x="4112344" y="4377877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nói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</a:rPr>
              <a:t>Chu vi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tứ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MNPQ  là 14cm.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41522-83DB-46AE-BE3F-5043ADE1B069}"/>
              </a:ext>
            </a:extLst>
          </p:cNvPr>
          <p:cNvSpPr txBox="1"/>
          <p:nvPr/>
        </p:nvSpPr>
        <p:spPr>
          <a:xfrm>
            <a:off x="4450952" y="3676783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3 cm + 4 cm + 5 cm + 2 cm = 14 cm.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BC2398-FFC9-4793-9DFB-F02681C98023}"/>
              </a:ext>
            </a:extLst>
          </p:cNvPr>
          <p:cNvGrpSpPr/>
          <p:nvPr/>
        </p:nvGrpSpPr>
        <p:grpSpPr>
          <a:xfrm>
            <a:off x="694622" y="2891162"/>
            <a:ext cx="3455774" cy="2361213"/>
            <a:chOff x="946433" y="1453160"/>
            <a:chExt cx="4595723" cy="276242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ABC817-8245-45EC-8D77-5149A5D1E3E8}"/>
                </a:ext>
              </a:extLst>
            </p:cNvPr>
            <p:cNvGrpSpPr/>
            <p:nvPr/>
          </p:nvGrpSpPr>
          <p:grpSpPr>
            <a:xfrm>
              <a:off x="946433" y="1547274"/>
              <a:ext cx="4595723" cy="2668307"/>
              <a:chOff x="1124852" y="2093684"/>
              <a:chExt cx="4595723" cy="266830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ED80210-B2BB-41BB-8BCA-97A106693994}"/>
                  </a:ext>
                </a:extLst>
              </p:cNvPr>
              <p:cNvGrpSpPr/>
              <p:nvPr/>
            </p:nvGrpSpPr>
            <p:grpSpPr>
              <a:xfrm>
                <a:off x="1739590" y="2497873"/>
                <a:ext cx="3256156" cy="1839951"/>
                <a:chOff x="1739590" y="2497873"/>
                <a:chExt cx="3256156" cy="1839951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49296A0-C8ED-4149-B899-CE89C6D188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9590" y="3512634"/>
                  <a:ext cx="312234" cy="82519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A43460F-6F78-4E7E-A097-18E21838C236}"/>
                    </a:ext>
                  </a:extLst>
                </p:cNvPr>
                <p:cNvCxnSpPr/>
                <p:nvPr/>
              </p:nvCxnSpPr>
              <p:spPr>
                <a:xfrm flipV="1">
                  <a:off x="2051824" y="2497873"/>
                  <a:ext cx="1053121" cy="10147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55AFE38-B69C-4D41-A9DD-0B3DB8C18D26}"/>
                    </a:ext>
                  </a:extLst>
                </p:cNvPr>
                <p:cNvCxnSpPr/>
                <p:nvPr/>
              </p:nvCxnSpPr>
              <p:spPr>
                <a:xfrm>
                  <a:off x="1739590" y="4337824"/>
                  <a:ext cx="3256156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8F9CF0A-FBA2-449E-A3E0-AAF9F31B46A0}"/>
                    </a:ext>
                  </a:extLst>
                </p:cNvPr>
                <p:cNvCxnSpPr/>
                <p:nvPr/>
              </p:nvCxnSpPr>
              <p:spPr>
                <a:xfrm>
                  <a:off x="3104945" y="2497873"/>
                  <a:ext cx="1890801" cy="183995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8AF84E-77A8-4F42-A78E-7B94FF61C811}"/>
                  </a:ext>
                </a:extLst>
              </p:cNvPr>
              <p:cNvSpPr txBox="1"/>
              <p:nvPr/>
            </p:nvSpPr>
            <p:spPr>
              <a:xfrm>
                <a:off x="2899317" y="209368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1EDB4D-9008-4C15-B6C4-513A675A0DA6}"/>
                  </a:ext>
                </a:extLst>
              </p:cNvPr>
              <p:cNvSpPr txBox="1"/>
              <p:nvPr/>
            </p:nvSpPr>
            <p:spPr>
              <a:xfrm>
                <a:off x="5029200" y="4188015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F97CF2-8613-4FD9-BC68-C4C3EA3E1C08}"/>
                  </a:ext>
                </a:extLst>
              </p:cNvPr>
              <p:cNvSpPr txBox="1"/>
              <p:nvPr/>
            </p:nvSpPr>
            <p:spPr>
              <a:xfrm>
                <a:off x="1717287" y="321986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560A46-F980-4105-B652-E996E43BA6D8}"/>
                  </a:ext>
                </a:extLst>
              </p:cNvPr>
              <p:cNvSpPr txBox="1"/>
              <p:nvPr/>
            </p:nvSpPr>
            <p:spPr>
              <a:xfrm>
                <a:off x="1360448" y="418124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5A035-F65C-4A7A-B1AB-05A9CC7E69B8}"/>
                  </a:ext>
                </a:extLst>
              </p:cNvPr>
              <p:cNvSpPr txBox="1"/>
              <p:nvPr/>
            </p:nvSpPr>
            <p:spPr>
              <a:xfrm>
                <a:off x="1124852" y="3665528"/>
                <a:ext cx="880032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 cm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679EA-7F89-4BDF-9CAE-2CAD34775F7B}"/>
                  </a:ext>
                </a:extLst>
              </p:cNvPr>
              <p:cNvSpPr txBox="1"/>
              <p:nvPr/>
            </p:nvSpPr>
            <p:spPr>
              <a:xfrm>
                <a:off x="2899316" y="4365911"/>
                <a:ext cx="1076093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5 cm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AAAD11-25F7-4B12-BC7C-E5B1CD71393B}"/>
                  </a:ext>
                </a:extLst>
              </p:cNvPr>
              <p:cNvSpPr txBox="1"/>
              <p:nvPr/>
            </p:nvSpPr>
            <p:spPr>
              <a:xfrm>
                <a:off x="3975411" y="3013566"/>
                <a:ext cx="875449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4 cm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890F93-8BAC-4387-8C43-2B99001AECB3}"/>
                  </a:ext>
                </a:extLst>
              </p:cNvPr>
              <p:cNvSpPr txBox="1"/>
              <p:nvPr/>
            </p:nvSpPr>
            <p:spPr>
              <a:xfrm>
                <a:off x="1739590" y="2663666"/>
                <a:ext cx="930122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 cm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09489D-BF5F-4BF0-8172-02B58A399341}"/>
                </a:ext>
              </a:extLst>
            </p:cNvPr>
            <p:cNvSpPr txBox="1"/>
            <p:nvPr/>
          </p:nvSpPr>
          <p:spPr>
            <a:xfrm>
              <a:off x="1086977" y="1453160"/>
              <a:ext cx="691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b)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59598EF-2213-46AC-B1EE-3EBCCC43EED9}"/>
              </a:ext>
            </a:extLst>
          </p:cNvPr>
          <p:cNvSpPr txBox="1"/>
          <p:nvPr/>
        </p:nvSpPr>
        <p:spPr>
          <a:xfrm>
            <a:off x="5050880" y="863404"/>
            <a:ext cx="412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2 cm + 4 cm + 3 cm = 9 cm.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960EED-9A59-415E-A15A-16FB46171D19}"/>
              </a:ext>
            </a:extLst>
          </p:cNvPr>
          <p:cNvSpPr txBox="1"/>
          <p:nvPr/>
        </p:nvSpPr>
        <p:spPr>
          <a:xfrm>
            <a:off x="4450952" y="3684101"/>
            <a:ext cx="512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3 cm + 4 cm + 5 cm + 2 cm = 14 cm. </a:t>
            </a:r>
          </a:p>
        </p:txBody>
      </p:sp>
      <p:sp>
        <p:nvSpPr>
          <p:cNvPr id="42" name="PHẠM DUYÊN 12 - 9Slide.vn">
            <a:extLst>
              <a:ext uri="{FF2B5EF4-FFF2-40B4-BE49-F238E27FC236}">
                <a16:creationId xmlns:a16="http://schemas.microsoft.com/office/drawing/2014/main" id="{E18B3242-35C9-4185-81C0-8B6A068F150F}"/>
              </a:ext>
            </a:extLst>
          </p:cNvPr>
          <p:cNvSpPr txBox="1"/>
          <p:nvPr/>
        </p:nvSpPr>
        <p:spPr>
          <a:xfrm>
            <a:off x="694622" y="5259103"/>
            <a:ext cx="10421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Tổng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dài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tứ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chu vi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3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2AB9AB22-69FB-4BED-BD97-39898F04C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3" t="26095" r="18446" b="29510"/>
          <a:stretch/>
        </p:blipFill>
        <p:spPr>
          <a:xfrm>
            <a:off x="400594" y="296695"/>
            <a:ext cx="3489234" cy="1225948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C77E92E8-8299-4C6B-A6D8-7DBB53170E8E}"/>
              </a:ext>
            </a:extLst>
          </p:cNvPr>
          <p:cNvSpPr/>
          <p:nvPr/>
        </p:nvSpPr>
        <p:spPr>
          <a:xfrm>
            <a:off x="1201057" y="2524666"/>
            <a:ext cx="3684814" cy="1331956"/>
          </a:xfrm>
          <a:prstGeom prst="triangle">
            <a:avLst>
              <a:gd name="adj" fmla="val 3404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DD703074-48E0-4564-A70F-AD9FE71EE077}"/>
              </a:ext>
            </a:extLst>
          </p:cNvPr>
          <p:cNvSpPr txBox="1"/>
          <p:nvPr/>
        </p:nvSpPr>
        <p:spPr>
          <a:xfrm>
            <a:off x="2082577" y="1838866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A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03BA86F2-90E7-41FA-839D-EDBBF495C58E}"/>
              </a:ext>
            </a:extLst>
          </p:cNvPr>
          <p:cNvSpPr txBox="1"/>
          <p:nvPr/>
        </p:nvSpPr>
        <p:spPr>
          <a:xfrm>
            <a:off x="517797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5609B892-3887-476F-95EA-4BEBB3F3B7BF}"/>
              </a:ext>
            </a:extLst>
          </p:cNvPr>
          <p:cNvSpPr txBox="1"/>
          <p:nvPr/>
        </p:nvSpPr>
        <p:spPr>
          <a:xfrm>
            <a:off x="4886744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</a:t>
            </a:r>
          </a:p>
        </p:txBody>
      </p: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3D803D87-9DC9-4731-B487-BAA4526D60FE}"/>
              </a:ext>
            </a:extLst>
          </p:cNvPr>
          <p:cNvSpPr/>
          <p:nvPr/>
        </p:nvSpPr>
        <p:spPr>
          <a:xfrm>
            <a:off x="6963228" y="1067546"/>
            <a:ext cx="3887350" cy="2789076"/>
          </a:xfrm>
          <a:custGeom>
            <a:avLst/>
            <a:gdLst>
              <a:gd name="connsiteX0" fmla="*/ 0 w 3733800"/>
              <a:gd name="connsiteY0" fmla="*/ 0 h 1905000"/>
              <a:gd name="connsiteX1" fmla="*/ 3733800 w 3733800"/>
              <a:gd name="connsiteY1" fmla="*/ 0 h 1905000"/>
              <a:gd name="connsiteX2" fmla="*/ 3733800 w 3733800"/>
              <a:gd name="connsiteY2" fmla="*/ 1905000 h 1905000"/>
              <a:gd name="connsiteX3" fmla="*/ 0 w 3733800"/>
              <a:gd name="connsiteY3" fmla="*/ 1905000 h 1905000"/>
              <a:gd name="connsiteX4" fmla="*/ 0 w 3733800"/>
              <a:gd name="connsiteY4" fmla="*/ 0 h 1905000"/>
              <a:gd name="connsiteX0" fmla="*/ 597159 w 4330959"/>
              <a:gd name="connsiteY0" fmla="*/ 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597159 w 4330959"/>
              <a:gd name="connsiteY4" fmla="*/ 0 h 1960983"/>
              <a:gd name="connsiteX0" fmla="*/ 681135 w 4330959"/>
              <a:gd name="connsiteY0" fmla="*/ 75578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81135 w 4330959"/>
              <a:gd name="connsiteY4" fmla="*/ 755780 h 1960983"/>
              <a:gd name="connsiteX0" fmla="*/ 671804 w 4330959"/>
              <a:gd name="connsiteY0" fmla="*/ 653143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71804 w 4330959"/>
              <a:gd name="connsiteY4" fmla="*/ 653143 h 1960983"/>
              <a:gd name="connsiteX0" fmla="*/ 671804 w 4330959"/>
              <a:gd name="connsiteY0" fmla="*/ 1334277 h 2642117"/>
              <a:gd name="connsiteX1" fmla="*/ 2362200 w 4330959"/>
              <a:gd name="connsiteY1" fmla="*/ 0 h 2642117"/>
              <a:gd name="connsiteX2" fmla="*/ 4330959 w 4330959"/>
              <a:gd name="connsiteY2" fmla="*/ 2586134 h 2642117"/>
              <a:gd name="connsiteX3" fmla="*/ 0 w 4330959"/>
              <a:gd name="connsiteY3" fmla="*/ 2642117 h 2642117"/>
              <a:gd name="connsiteX4" fmla="*/ 671804 w 4330959"/>
              <a:gd name="connsiteY4" fmla="*/ 1334277 h 2642117"/>
              <a:gd name="connsiteX0" fmla="*/ 671804 w 3593841"/>
              <a:gd name="connsiteY0" fmla="*/ 1334277 h 2670110"/>
              <a:gd name="connsiteX1" fmla="*/ 2362200 w 3593841"/>
              <a:gd name="connsiteY1" fmla="*/ 0 h 2670110"/>
              <a:gd name="connsiteX2" fmla="*/ 3593841 w 3593841"/>
              <a:gd name="connsiteY2" fmla="*/ 2670110 h 2670110"/>
              <a:gd name="connsiteX3" fmla="*/ 0 w 3593841"/>
              <a:gd name="connsiteY3" fmla="*/ 2642117 h 2670110"/>
              <a:gd name="connsiteX4" fmla="*/ 671804 w 3593841"/>
              <a:gd name="connsiteY4" fmla="*/ 1334277 h 2670110"/>
              <a:gd name="connsiteX0" fmla="*/ 671804 w 3621833"/>
              <a:gd name="connsiteY0" fmla="*/ 1334277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671804 w 3621833"/>
              <a:gd name="connsiteY4" fmla="*/ 1334277 h 2642118"/>
              <a:gd name="connsiteX0" fmla="*/ 715347 w 3621833"/>
              <a:gd name="connsiteY0" fmla="*/ 1348791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715347 w 3621833"/>
              <a:gd name="connsiteY4" fmla="*/ 1348791 h 2642118"/>
              <a:gd name="connsiteX0" fmla="*/ 715347 w 3621833"/>
              <a:gd name="connsiteY0" fmla="*/ 1305248 h 2598575"/>
              <a:gd name="connsiteX1" fmla="*/ 2376714 w 3621833"/>
              <a:gd name="connsiteY1" fmla="*/ 0 h 2598575"/>
              <a:gd name="connsiteX2" fmla="*/ 3621833 w 3621833"/>
              <a:gd name="connsiteY2" fmla="*/ 2598575 h 2598575"/>
              <a:gd name="connsiteX3" fmla="*/ 0 w 3621833"/>
              <a:gd name="connsiteY3" fmla="*/ 2598574 h 2598575"/>
              <a:gd name="connsiteX4" fmla="*/ 715347 w 3621833"/>
              <a:gd name="connsiteY4" fmla="*/ 1305248 h 25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833" h="2598575">
                <a:moveTo>
                  <a:pt x="715347" y="1305248"/>
                </a:moveTo>
                <a:lnTo>
                  <a:pt x="2376714" y="0"/>
                </a:lnTo>
                <a:lnTo>
                  <a:pt x="3621833" y="2598575"/>
                </a:lnTo>
                <a:lnTo>
                  <a:pt x="0" y="2598574"/>
                </a:lnTo>
                <a:lnTo>
                  <a:pt x="715347" y="1305248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A5E4FE0C-5C81-4272-A6AF-305273FA19B5}"/>
              </a:ext>
            </a:extLst>
          </p:cNvPr>
          <p:cNvSpPr txBox="1"/>
          <p:nvPr/>
        </p:nvSpPr>
        <p:spPr>
          <a:xfrm>
            <a:off x="9550400" y="6166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N</a:t>
            </a:r>
          </a:p>
        </p:txBody>
      </p:sp>
      <p:sp>
        <p:nvSpPr>
          <p:cNvPr id="9" name="PHẠM DUYÊN 8 - 9Slide.vn">
            <a:extLst>
              <a:ext uri="{FF2B5EF4-FFF2-40B4-BE49-F238E27FC236}">
                <a16:creationId xmlns:a16="http://schemas.microsoft.com/office/drawing/2014/main" id="{71DA51D5-A263-4B58-AB76-F69C1C792919}"/>
              </a:ext>
            </a:extLst>
          </p:cNvPr>
          <p:cNvSpPr txBox="1"/>
          <p:nvPr/>
        </p:nvSpPr>
        <p:spPr>
          <a:xfrm>
            <a:off x="6249091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Q</a:t>
            </a:r>
          </a:p>
        </p:txBody>
      </p: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4ABA3D19-D848-4863-9005-7B748D21D87B}"/>
              </a:ext>
            </a:extLst>
          </p:cNvPr>
          <p:cNvSpPr txBox="1"/>
          <p:nvPr/>
        </p:nvSpPr>
        <p:spPr>
          <a:xfrm>
            <a:off x="10829890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P</a:t>
            </a:r>
          </a:p>
        </p:txBody>
      </p: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24CD0AFA-CBAD-4212-B0E1-FE784FA676CC}"/>
              </a:ext>
            </a:extLst>
          </p:cNvPr>
          <p:cNvSpPr txBox="1"/>
          <p:nvPr/>
        </p:nvSpPr>
        <p:spPr>
          <a:xfrm>
            <a:off x="7032443" y="18885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M</a:t>
            </a:r>
          </a:p>
        </p:txBody>
      </p:sp>
      <p:sp>
        <p:nvSpPr>
          <p:cNvPr id="12" name="PHẠM DUYÊN 11 - 9Slide.vn">
            <a:extLst>
              <a:ext uri="{FF2B5EF4-FFF2-40B4-BE49-F238E27FC236}">
                <a16:creationId xmlns:a16="http://schemas.microsoft.com/office/drawing/2014/main" id="{1FEA5ED0-3596-43DB-9DCF-09A363F34918}"/>
              </a:ext>
            </a:extLst>
          </p:cNvPr>
          <p:cNvSpPr/>
          <p:nvPr/>
        </p:nvSpPr>
        <p:spPr>
          <a:xfrm>
            <a:off x="607134" y="4700020"/>
            <a:ext cx="10780445" cy="140742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3" name="PHẠM DUYÊN 12 - 9Slide.vn">
            <a:extLst>
              <a:ext uri="{FF2B5EF4-FFF2-40B4-BE49-F238E27FC236}">
                <a16:creationId xmlns:a16="http://schemas.microsoft.com/office/drawing/2014/main" id="{5242F06C-304E-4577-989D-71CDE3C25965}"/>
              </a:ext>
            </a:extLst>
          </p:cNvPr>
          <p:cNvSpPr txBox="1"/>
          <p:nvPr/>
        </p:nvSpPr>
        <p:spPr>
          <a:xfrm>
            <a:off x="734542" y="4873244"/>
            <a:ext cx="1042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Tổng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độ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dài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cạnh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tứ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chu vi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9;p25">
            <a:extLst>
              <a:ext uri="{FF2B5EF4-FFF2-40B4-BE49-F238E27FC236}">
                <a16:creationId xmlns:a16="http://schemas.microsoft.com/office/drawing/2014/main" id="{0B102D2B-1EC2-44A5-A95F-983DB07B59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688" y="236204"/>
            <a:ext cx="2129408" cy="186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03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53F1B0C-D6D5-4744-BBCD-9A1397464F97}"/>
              </a:ext>
            </a:extLst>
          </p:cNvPr>
          <p:cNvSpPr txBox="1">
            <a:spLocks/>
          </p:cNvSpPr>
          <p:nvPr/>
        </p:nvSpPr>
        <p:spPr>
          <a:xfrm>
            <a:off x="1571472" y="670222"/>
            <a:ext cx="8439794" cy="70788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Tính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chu vi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tam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có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đô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̣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dài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các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cạnh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là: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A02C76-C95A-4098-ABBD-EBA5807AAA1E}"/>
              </a:ext>
            </a:extLst>
          </p:cNvPr>
          <p:cNvGrpSpPr/>
          <p:nvPr/>
        </p:nvGrpSpPr>
        <p:grpSpPr>
          <a:xfrm>
            <a:off x="685030" y="451060"/>
            <a:ext cx="721848" cy="689676"/>
            <a:chOff x="3174278" y="295976"/>
            <a:chExt cx="605826" cy="68967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36A4B-CC1E-4765-A1CB-1E8724B475B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0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2E9EC4-2E30-41DE-8CF4-4079C4ED4F03}"/>
                </a:ext>
              </a:extLst>
            </p:cNvPr>
            <p:cNvSpPr txBox="1"/>
            <p:nvPr/>
          </p:nvSpPr>
          <p:spPr>
            <a:xfrm>
              <a:off x="3312417" y="295976"/>
              <a:ext cx="3295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endParaRPr lang="en-VN" sz="3000" b="1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15063E-FC7D-4277-BEF7-F8F87B9232A1}"/>
              </a:ext>
            </a:extLst>
          </p:cNvPr>
          <p:cNvSpPr txBox="1">
            <a:spLocks/>
          </p:cNvSpPr>
          <p:nvPr/>
        </p:nvSpPr>
        <p:spPr>
          <a:xfrm>
            <a:off x="863533" y="1755091"/>
            <a:ext cx="4360108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a)  7cm, 10cm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14cm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66E8F45-0FFC-490C-850C-D04E9E395EB8}"/>
              </a:ext>
            </a:extLst>
          </p:cNvPr>
          <p:cNvSpPr txBox="1">
            <a:spLocks/>
          </p:cNvSpPr>
          <p:nvPr/>
        </p:nvSpPr>
        <p:spPr>
          <a:xfrm>
            <a:off x="5104457" y="2238782"/>
            <a:ext cx="370846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err="1">
                <a:solidFill>
                  <a:srgbClr val="FF0000"/>
                </a:solidFill>
                <a:uFillTx/>
                <a:cs typeface="Lato" panose="020F0502020204030203" pitchFamily="34" charset="0"/>
              </a:rPr>
              <a:t>Mẫu</a:t>
            </a:r>
            <a:r>
              <a:rPr lang="en-US" sz="3000" dirty="0">
                <a:solidFill>
                  <a:srgbClr val="FF0000"/>
                </a:solidFill>
                <a:uFillTx/>
                <a:cs typeface="Lato" panose="020F0502020204030203" pitchFamily="34" charset="0"/>
              </a:rPr>
              <a:t>:    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Bài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giải</a:t>
            </a:r>
            <a:endParaRPr lang="en-GB" sz="3000" dirty="0">
              <a:solidFill>
                <a:srgbClr val="7030A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97706A-98B9-4B4C-9536-EFCC77E20A01}"/>
              </a:ext>
            </a:extLst>
          </p:cNvPr>
          <p:cNvSpPr txBox="1">
            <a:spLocks/>
          </p:cNvSpPr>
          <p:nvPr/>
        </p:nvSpPr>
        <p:spPr>
          <a:xfrm>
            <a:off x="5104455" y="2822106"/>
            <a:ext cx="5708089" cy="15303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  Chu vi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tam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là:</a:t>
            </a:r>
          </a:p>
          <a:p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  7 + 10 + 14 = 31 (cm)</a:t>
            </a:r>
          </a:p>
          <a:p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                           </a:t>
            </a:r>
            <a:r>
              <a:rPr lang="en-US" sz="3000" dirty="0" err="1">
                <a:solidFill>
                  <a:srgbClr val="7030A0"/>
                </a:solidFill>
                <a:cs typeface="Lato" panose="020F0502020204030203" pitchFamily="34" charset="0"/>
              </a:rPr>
              <a:t>Đáp</a:t>
            </a:r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cs typeface="Lato" panose="020F0502020204030203" pitchFamily="34" charset="0"/>
              </a:rPr>
              <a:t>sô</a:t>
            </a:r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́: 31 cm</a:t>
            </a:r>
            <a:endParaRPr lang="en-GB" sz="3000" dirty="0">
              <a:solidFill>
                <a:srgbClr val="7030A0"/>
              </a:solidFill>
              <a:cs typeface="Lato" panose="020F0502020204030203" pitchFamily="34" charset="0"/>
            </a:endParaRPr>
          </a:p>
          <a:p>
            <a:endParaRPr lang="en-US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0BBAAC-0DAD-4750-A80D-9C1DD2B47A8E}"/>
              </a:ext>
            </a:extLst>
          </p:cNvPr>
          <p:cNvSpPr txBox="1">
            <a:spLocks/>
          </p:cNvSpPr>
          <p:nvPr/>
        </p:nvSpPr>
        <p:spPr>
          <a:xfrm>
            <a:off x="874048" y="4561346"/>
            <a:ext cx="4612351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b)  20dm, 30dm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40dm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B708A69-4EEE-4555-8228-5A9BF0033DC7}"/>
              </a:ext>
            </a:extLst>
          </p:cNvPr>
          <p:cNvSpPr txBox="1">
            <a:spLocks/>
          </p:cNvSpPr>
          <p:nvPr/>
        </p:nvSpPr>
        <p:spPr>
          <a:xfrm>
            <a:off x="863533" y="519991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c)  15dm, 20dm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15dm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E2180A0F-B3B6-4715-8187-39A786EA01A3}"/>
              </a:ext>
            </a:extLst>
          </p:cNvPr>
          <p:cNvSpPr txBox="1"/>
          <p:nvPr/>
        </p:nvSpPr>
        <p:spPr>
          <a:xfrm>
            <a:off x="7777843" y="2435743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FF0000"/>
                </a:solidFill>
              </a:rPr>
              <a:t>Bài</a:t>
            </a:r>
            <a:r>
              <a:rPr lang="en-US" sz="3200" spc="-100" dirty="0">
                <a:solidFill>
                  <a:srgbClr val="FF0000"/>
                </a:solidFill>
              </a:rPr>
              <a:t> </a:t>
            </a:r>
            <a:r>
              <a:rPr lang="en-US" sz="3200" spc="-100" dirty="0" err="1">
                <a:solidFill>
                  <a:srgbClr val="FF0000"/>
                </a:solidFill>
              </a:rPr>
              <a:t>giải</a:t>
            </a:r>
            <a:endParaRPr lang="en-US" sz="3200" spc="-100" dirty="0">
              <a:solidFill>
                <a:srgbClr val="FF0000"/>
              </a:solidFill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7668FE16-F586-4581-B00E-42F2613BB28D}"/>
              </a:ext>
            </a:extLst>
          </p:cNvPr>
          <p:cNvSpPr txBox="1"/>
          <p:nvPr/>
        </p:nvSpPr>
        <p:spPr>
          <a:xfrm>
            <a:off x="6096000" y="317695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Chu vi </a:t>
            </a:r>
            <a:r>
              <a:rPr lang="en-US" sz="3200" spc="-100" dirty="0" err="1">
                <a:solidFill>
                  <a:srgbClr val="7030A0"/>
                </a:solidFill>
              </a:rPr>
              <a:t>hình</a:t>
            </a:r>
            <a:r>
              <a:rPr lang="en-US" sz="3200" spc="-100" dirty="0">
                <a:solidFill>
                  <a:srgbClr val="7030A0"/>
                </a:solidFill>
              </a:rPr>
              <a:t> tam </a:t>
            </a:r>
            <a:r>
              <a:rPr lang="en-US" sz="3200" spc="-100" dirty="0" err="1">
                <a:solidFill>
                  <a:srgbClr val="7030A0"/>
                </a:solidFill>
              </a:rPr>
              <a:t>giác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là</a:t>
            </a:r>
            <a:r>
              <a:rPr lang="en-US" sz="3200" spc="-1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070D23E7-D5E3-4070-9D2E-00A2AF703439}"/>
              </a:ext>
            </a:extLst>
          </p:cNvPr>
          <p:cNvSpPr txBox="1"/>
          <p:nvPr/>
        </p:nvSpPr>
        <p:spPr>
          <a:xfrm>
            <a:off x="6553200" y="3957924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15 + 20 + 15 = 50 (dm)</a:t>
            </a:r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423ECF3A-5B03-44E7-824E-0714BDE78CC9}"/>
              </a:ext>
            </a:extLst>
          </p:cNvPr>
          <p:cNvSpPr txBox="1"/>
          <p:nvPr/>
        </p:nvSpPr>
        <p:spPr>
          <a:xfrm>
            <a:off x="7979228" y="4739781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7030A0"/>
                </a:solidFill>
              </a:rPr>
              <a:t>Đáp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số</a:t>
            </a:r>
            <a:r>
              <a:rPr lang="en-US" sz="3200" spc="-100" dirty="0">
                <a:solidFill>
                  <a:srgbClr val="7030A0"/>
                </a:solidFill>
              </a:rPr>
              <a:t>: 50 dm.</a:t>
            </a:r>
          </a:p>
        </p:txBody>
      </p: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22F3F9D7-D0F1-4A5A-9F88-B347CC34121E}"/>
              </a:ext>
            </a:extLst>
          </p:cNvPr>
          <p:cNvSpPr txBox="1"/>
          <p:nvPr/>
        </p:nvSpPr>
        <p:spPr>
          <a:xfrm>
            <a:off x="6200175" y="978392"/>
            <a:ext cx="5661625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60" dirty="0">
                <a:solidFill>
                  <a:srgbClr val="002060"/>
                </a:solidFill>
              </a:rPr>
              <a:t>c) 15 dm, 20 dm </a:t>
            </a:r>
            <a:r>
              <a:rPr lang="en-US" sz="3200" spc="-60" dirty="0" err="1">
                <a:solidFill>
                  <a:srgbClr val="002060"/>
                </a:solidFill>
              </a:rPr>
              <a:t>và</a:t>
            </a:r>
            <a:r>
              <a:rPr lang="en-US" sz="3200" spc="-60" dirty="0">
                <a:solidFill>
                  <a:srgbClr val="002060"/>
                </a:solidFill>
              </a:rPr>
              <a:t> 15 dm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E1317435-D5EE-4BED-83BC-E84B483DE095}"/>
              </a:ext>
            </a:extLst>
          </p:cNvPr>
          <p:cNvSpPr txBox="1"/>
          <p:nvPr/>
        </p:nvSpPr>
        <p:spPr>
          <a:xfrm>
            <a:off x="2262416" y="2435743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FF0000"/>
                </a:solidFill>
              </a:rPr>
              <a:t>Bài</a:t>
            </a:r>
            <a:r>
              <a:rPr lang="en-US" sz="3200" spc="-100" dirty="0">
                <a:solidFill>
                  <a:srgbClr val="FF0000"/>
                </a:solidFill>
              </a:rPr>
              <a:t> </a:t>
            </a:r>
            <a:r>
              <a:rPr lang="en-US" sz="3200" spc="-100" dirty="0" err="1">
                <a:solidFill>
                  <a:srgbClr val="FF0000"/>
                </a:solidFill>
              </a:rPr>
              <a:t>giải</a:t>
            </a:r>
            <a:endParaRPr lang="en-US" sz="3200" spc="-100" dirty="0">
              <a:solidFill>
                <a:srgbClr val="FF0000"/>
              </a:solidFill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781789FE-5CBC-42E3-83AF-B6C8C7B7A06F}"/>
              </a:ext>
            </a:extLst>
          </p:cNvPr>
          <p:cNvSpPr txBox="1"/>
          <p:nvPr/>
        </p:nvSpPr>
        <p:spPr>
          <a:xfrm>
            <a:off x="580573" y="317695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Chu vi </a:t>
            </a:r>
            <a:r>
              <a:rPr lang="en-US" sz="3200" spc="-100" dirty="0" err="1">
                <a:solidFill>
                  <a:srgbClr val="7030A0"/>
                </a:solidFill>
              </a:rPr>
              <a:t>hình</a:t>
            </a:r>
            <a:r>
              <a:rPr lang="en-US" sz="3200" spc="-100" dirty="0">
                <a:solidFill>
                  <a:srgbClr val="7030A0"/>
                </a:solidFill>
              </a:rPr>
              <a:t> tam </a:t>
            </a:r>
            <a:r>
              <a:rPr lang="en-US" sz="3200" spc="-100" dirty="0" err="1">
                <a:solidFill>
                  <a:srgbClr val="7030A0"/>
                </a:solidFill>
              </a:rPr>
              <a:t>giác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là</a:t>
            </a:r>
            <a:r>
              <a:rPr lang="en-US" sz="3200" spc="-1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F7FAA9F8-F95C-4A03-A6F0-B0A42EA60C7F}"/>
              </a:ext>
            </a:extLst>
          </p:cNvPr>
          <p:cNvSpPr txBox="1"/>
          <p:nvPr/>
        </p:nvSpPr>
        <p:spPr>
          <a:xfrm>
            <a:off x="1037773" y="3957924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20 + 30 + 40 = 90 (dm)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4719A480-FE99-40A0-9CBA-76CD5311847C}"/>
              </a:ext>
            </a:extLst>
          </p:cNvPr>
          <p:cNvSpPr txBox="1"/>
          <p:nvPr/>
        </p:nvSpPr>
        <p:spPr>
          <a:xfrm>
            <a:off x="2463801" y="4739781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7030A0"/>
                </a:solidFill>
              </a:rPr>
              <a:t>Đáp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số</a:t>
            </a:r>
            <a:r>
              <a:rPr lang="en-US" sz="3200" spc="-100" dirty="0">
                <a:solidFill>
                  <a:srgbClr val="7030A0"/>
                </a:solidFill>
              </a:rPr>
              <a:t>: 90 dm</a:t>
            </a:r>
            <a:r>
              <a:rPr lang="en-US" sz="3200" spc="-1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PHẠM DUYÊN 1 2 - 9Slide.vn">
            <a:extLst>
              <a:ext uri="{FF2B5EF4-FFF2-40B4-BE49-F238E27FC236}">
                <a16:creationId xmlns:a16="http://schemas.microsoft.com/office/drawing/2014/main" id="{90B9FF5A-4A28-4048-B613-0A602B452E9D}"/>
              </a:ext>
            </a:extLst>
          </p:cNvPr>
          <p:cNvSpPr txBox="1"/>
          <p:nvPr/>
        </p:nvSpPr>
        <p:spPr>
          <a:xfrm>
            <a:off x="538550" y="1040998"/>
            <a:ext cx="5661625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60" dirty="0">
                <a:solidFill>
                  <a:srgbClr val="002060"/>
                </a:solidFill>
              </a:rPr>
              <a:t>b) 20 dm, 30 dm </a:t>
            </a:r>
            <a:r>
              <a:rPr lang="en-US" sz="3200" spc="-60" dirty="0" err="1">
                <a:solidFill>
                  <a:srgbClr val="002060"/>
                </a:solidFill>
              </a:rPr>
              <a:t>và</a:t>
            </a:r>
            <a:r>
              <a:rPr lang="en-US" sz="3200" spc="-60" dirty="0">
                <a:solidFill>
                  <a:srgbClr val="002060"/>
                </a:solidFill>
              </a:rPr>
              <a:t> 40 dm</a:t>
            </a:r>
          </a:p>
        </p:txBody>
      </p:sp>
    </p:spTree>
    <p:extLst>
      <p:ext uri="{BB962C8B-B14F-4D97-AF65-F5344CB8AC3E}">
        <p14:creationId xmlns:p14="http://schemas.microsoft.com/office/powerpoint/2010/main" val="23161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918748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561</Words>
  <Application>Microsoft Office PowerPoint</Application>
  <PresentationFormat>Widescreen</PresentationFormat>
  <Paragraphs>89</Paragraphs>
  <Slides>13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等线</vt:lpstr>
      <vt:lpstr>#9Slide03 Sofia Pro Soft</vt:lpstr>
      <vt:lpstr>#9Slide03 Sofia Pro Soft Bold</vt:lpstr>
      <vt:lpstr>A3.BoosterNextFYBlackRegular-San</vt:lpstr>
      <vt:lpstr>Arial</vt:lpstr>
      <vt:lpstr>Calibri</vt:lpstr>
      <vt:lpstr>ITC Avant Garde Std Bk</vt:lpstr>
      <vt:lpstr>Lato</vt:lpstr>
      <vt:lpstr>Lato Heavy</vt:lpstr>
      <vt:lpstr>Times New Roman</vt:lpstr>
      <vt:lpstr>UTM Cancel</vt:lpstr>
      <vt:lpstr>UTM Cookies</vt:lpstr>
      <vt:lpstr>UTM Sharnay</vt:lpstr>
      <vt:lpstr>UTM Showcard</vt:lpstr>
      <vt:lpstr>UVN Binh Duong</vt:lpstr>
      <vt:lpstr>UVN Huong Que Nang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204</cp:revision>
  <dcterms:created xsi:type="dcterms:W3CDTF">2021-06-02T01:34:28Z</dcterms:created>
  <dcterms:modified xsi:type="dcterms:W3CDTF">2025-02-13T12:09:54Z</dcterms:modified>
</cp:coreProperties>
</file>