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EP+UlpEj8Lb4nGnYqB1Dg64XA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5" name="Google Shape;31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8" name="Google Shape;33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4" name="Google Shape;39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Bấm chuột vào chữ số để xuất hiện câu hỏi . Sau khi trả lời xong bấm vào Hoàn thành </a:t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38.png"/><Relationship Id="rId5" Type="http://schemas.openxmlformats.org/officeDocument/2006/relationships/image" Target="../media/image12.png"/><Relationship Id="rId6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7.png"/><Relationship Id="rId5" Type="http://schemas.openxmlformats.org/officeDocument/2006/relationships/image" Target="../media/image12.png"/><Relationship Id="rId6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57.png"/><Relationship Id="rId8" Type="http://schemas.openxmlformats.org/officeDocument/2006/relationships/image" Target="../media/image50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1.png"/><Relationship Id="rId13" Type="http://schemas.openxmlformats.org/officeDocument/2006/relationships/image" Target="../media/image2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Relationship Id="rId15" Type="http://schemas.openxmlformats.org/officeDocument/2006/relationships/image" Target="../media/image28.png"/><Relationship Id="rId14" Type="http://schemas.openxmlformats.org/officeDocument/2006/relationships/image" Target="../media/image33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.png"/><Relationship Id="rId13" Type="http://schemas.openxmlformats.org/officeDocument/2006/relationships/image" Target="../media/image3.png"/><Relationship Id="rId12" Type="http://schemas.openxmlformats.org/officeDocument/2006/relationships/slide" Target="/ppt/slides/slide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slide" Target="/ppt/slides/slide4.xml"/><Relationship Id="rId9" Type="http://schemas.openxmlformats.org/officeDocument/2006/relationships/image" Target="../media/image6.png"/><Relationship Id="rId5" Type="http://schemas.openxmlformats.org/officeDocument/2006/relationships/slide" Target="/ppt/slides/slide3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slide" Target="/ppt/slides/slide2.xml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slide" Target="/ppt/slides/slide2.xml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slide" Target="/ppt/slides/slide2.xml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1.png"/><Relationship Id="rId13" Type="http://schemas.openxmlformats.org/officeDocument/2006/relationships/image" Target="../media/image2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Relationship Id="rId15" Type="http://schemas.openxmlformats.org/officeDocument/2006/relationships/image" Target="../media/image28.png"/><Relationship Id="rId14" Type="http://schemas.openxmlformats.org/officeDocument/2006/relationships/image" Target="../media/image33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28893" t="0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94" name="Google Shape;9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9">
              <a:alphaModFix/>
            </a:blip>
            <a:srcRect b="21922" l="0" r="0" t="10121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p1"/>
          <p:cNvPicPr preferRelativeResize="0"/>
          <p:nvPr/>
        </p:nvPicPr>
        <p:blipFill rotWithShape="1">
          <a:blip r:embed="rId10">
            <a:alphaModFix/>
          </a:blip>
          <a:srcRect b="27935" l="11145" r="11900" t="-91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4CAD8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1" i="0" sz="4800" u="none" cap="none" strike="noStrike">
              <a:solidFill>
                <a:srgbClr val="44CA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1507" y="227203"/>
            <a:ext cx="3548255" cy="4506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949738" y="3779198"/>
            <a:ext cx="73730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Ngoài các quả cân 1kg, 2kg, 5kg còn có các quả cân: 1g, 2g, 5g, 10g, 20g, 50g, 100g, 200g, 500g</a:t>
            </a:r>
            <a:endParaRPr/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6666" y="5291414"/>
            <a:ext cx="483856" cy="564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10"/>
          <p:cNvCxnSpPr/>
          <p:nvPr/>
        </p:nvCxnSpPr>
        <p:spPr>
          <a:xfrm rot="10800000">
            <a:off x="8859307" y="4907719"/>
            <a:ext cx="342900" cy="38369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10"/>
          <p:cNvSpPr txBox="1"/>
          <p:nvPr/>
        </p:nvSpPr>
        <p:spPr>
          <a:xfrm>
            <a:off x="8214236" y="4678107"/>
            <a:ext cx="900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100g</a:t>
            </a:r>
            <a:endParaRPr/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5151" y="5197285"/>
            <a:ext cx="582067" cy="67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3688" y="5076263"/>
            <a:ext cx="6858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10"/>
          <p:cNvCxnSpPr/>
          <p:nvPr/>
        </p:nvCxnSpPr>
        <p:spPr>
          <a:xfrm rot="10800000">
            <a:off x="9918198" y="4977805"/>
            <a:ext cx="116853" cy="2194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10"/>
          <p:cNvCxnSpPr/>
          <p:nvPr/>
        </p:nvCxnSpPr>
        <p:spPr>
          <a:xfrm flipH="1" rot="10800000">
            <a:off x="11026588" y="4692568"/>
            <a:ext cx="342900" cy="40461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3" name="Google Shape;253;p10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200g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500g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 txBox="1"/>
          <p:nvPr/>
        </p:nvSpPr>
        <p:spPr>
          <a:xfrm>
            <a:off x="2322361" y="3202820"/>
            <a:ext cx="63360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Gói bột ngọt cân nặng 100 gam</a:t>
            </a:r>
            <a:endParaRPr/>
          </a:p>
        </p:txBody>
      </p:sp>
      <p:pic>
        <p:nvPicPr>
          <p:cNvPr id="257" name="Google Shape;25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0995" y="204149"/>
            <a:ext cx="6309676" cy="2862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4041" y="-279130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4">
            <a:alphaModFix/>
          </a:blip>
          <a:srcRect b="3019" l="62634" r="0" t="0"/>
          <a:stretch/>
        </p:blipFill>
        <p:spPr>
          <a:xfrm>
            <a:off x="8437607" y="1047002"/>
            <a:ext cx="3522261" cy="439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"/>
          <p:cNvSpPr txBox="1"/>
          <p:nvPr/>
        </p:nvSpPr>
        <p:spPr>
          <a:xfrm>
            <a:off x="744561" y="1287171"/>
            <a:ext cx="13612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endParaRPr/>
          </a:p>
        </p:txBody>
      </p:sp>
      <p:pic>
        <p:nvPicPr>
          <p:cNvPr id="266" name="Google Shape;26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5208" y="1047002"/>
            <a:ext cx="6618654" cy="277774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/>
          <p:nvPr/>
        </p:nvSpPr>
        <p:spPr>
          <a:xfrm>
            <a:off x="5655051" y="1033115"/>
            <a:ext cx="2472653" cy="1647407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6158645" y="369608"/>
            <a:ext cx="14654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1000g</a:t>
            </a:r>
            <a:endParaRPr b="0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2"/>
          <p:cNvPicPr preferRelativeResize="0"/>
          <p:nvPr/>
        </p:nvPicPr>
        <p:blipFill rotWithShape="1">
          <a:blip r:embed="rId3">
            <a:alphaModFix/>
          </a:blip>
          <a:srcRect b="0" l="0" r="28893" t="0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280" name="Google Shape;28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1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82" name="Google Shape;282;p12"/>
            <p:cNvPicPr preferRelativeResize="0"/>
            <p:nvPr/>
          </p:nvPicPr>
          <p:blipFill rotWithShape="1">
            <a:blip r:embed="rId9">
              <a:alphaModFix/>
            </a:blip>
            <a:srcRect b="21922" l="0" r="0" t="10121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4" name="Google Shape;284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42563" y="3356753"/>
            <a:ext cx="4487045" cy="145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3"/>
          <p:cNvPicPr preferRelativeResize="0"/>
          <p:nvPr/>
        </p:nvPicPr>
        <p:blipFill rotWithShape="1">
          <a:blip r:embed="rId3">
            <a:alphaModFix/>
          </a:blip>
          <a:srcRect b="-465" l="5064" r="0" t="0"/>
          <a:stretch/>
        </p:blipFill>
        <p:spPr>
          <a:xfrm rot="-5400000">
            <a:off x="5182329" y="-3052524"/>
            <a:ext cx="1980106" cy="9484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13"/>
          <p:cNvGrpSpPr/>
          <p:nvPr/>
        </p:nvGrpSpPr>
        <p:grpSpPr>
          <a:xfrm>
            <a:off x="9285726" y="-524739"/>
            <a:ext cx="3812015" cy="2424879"/>
            <a:chOff x="8426725" y="-169475"/>
            <a:chExt cx="3812015" cy="2424879"/>
          </a:xfrm>
        </p:grpSpPr>
        <p:pic>
          <p:nvPicPr>
            <p:cNvPr id="293" name="Google Shape;29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5" name="Google Shape;29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3"/>
          <p:cNvSpPr txBox="1"/>
          <p:nvPr/>
        </p:nvSpPr>
        <p:spPr>
          <a:xfrm>
            <a:off x="1557261" y="2787529"/>
            <a:ext cx="41218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đường cân nặng          g</a:t>
            </a:r>
            <a:endParaRPr/>
          </a:p>
        </p:txBody>
      </p:sp>
      <p:sp>
        <p:nvSpPr>
          <p:cNvPr id="297" name="Google Shape;297;p13"/>
          <p:cNvSpPr txBox="1"/>
          <p:nvPr/>
        </p:nvSpPr>
        <p:spPr>
          <a:xfrm>
            <a:off x="6928837" y="2753065"/>
            <a:ext cx="44745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mì chính cân nặng           g</a:t>
            </a: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324465" y="261895"/>
            <a:ext cx="481780" cy="481780"/>
          </a:xfrm>
          <a:prstGeom prst="ellipse">
            <a:avLst/>
          </a:prstGeom>
          <a:solidFill>
            <a:srgbClr val="7030A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99" name="Google Shape;299;p13"/>
          <p:cNvSpPr/>
          <p:nvPr/>
        </p:nvSpPr>
        <p:spPr>
          <a:xfrm>
            <a:off x="1000266" y="301222"/>
            <a:ext cx="1052052" cy="432620"/>
          </a:xfrm>
          <a:prstGeom prst="roundRect">
            <a:avLst>
              <a:gd fmla="val 16667" name="adj"/>
            </a:avLst>
          </a:prstGeom>
          <a:solidFill>
            <a:srgbClr val="FFD937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 txBox="1"/>
          <p:nvPr/>
        </p:nvSpPr>
        <p:spPr>
          <a:xfrm>
            <a:off x="2087572" y="278592"/>
            <a:ext cx="3513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01" name="Google Shape;301;p13"/>
          <p:cNvSpPr txBox="1"/>
          <p:nvPr/>
        </p:nvSpPr>
        <p:spPr>
          <a:xfrm>
            <a:off x="1483587" y="5297216"/>
            <a:ext cx="42692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hạt tiêu cân nặng          g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6928837" y="5488762"/>
            <a:ext cx="38878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muối cân nặng          g</a:t>
            </a: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10260019" y="2682041"/>
            <a:ext cx="750460" cy="6652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10302614" y="2771089"/>
            <a:ext cx="665269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/>
          </a:p>
        </p:txBody>
      </p:sp>
      <p:sp>
        <p:nvSpPr>
          <p:cNvPr id="305" name="Google Shape;305;p13"/>
          <p:cNvSpPr/>
          <p:nvPr/>
        </p:nvSpPr>
        <p:spPr>
          <a:xfrm>
            <a:off x="9747085" y="5417738"/>
            <a:ext cx="750460" cy="6652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9797358" y="5538574"/>
            <a:ext cx="7001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endParaRPr/>
          </a:p>
        </p:txBody>
      </p:sp>
      <p:pic>
        <p:nvPicPr>
          <p:cNvPr id="307" name="Google Shape;30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5273348" y="-405595"/>
            <a:ext cx="1930757" cy="951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3"/>
          <p:cNvSpPr/>
          <p:nvPr/>
        </p:nvSpPr>
        <p:spPr>
          <a:xfrm>
            <a:off x="4606471" y="2743636"/>
            <a:ext cx="750460" cy="6652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4669276" y="2855701"/>
            <a:ext cx="66526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  <a:endParaRPr/>
          </a:p>
        </p:txBody>
      </p:sp>
      <p:sp>
        <p:nvSpPr>
          <p:cNvPr id="310" name="Google Shape;310;p13"/>
          <p:cNvSpPr/>
          <p:nvPr/>
        </p:nvSpPr>
        <p:spPr>
          <a:xfrm>
            <a:off x="4669276" y="5236290"/>
            <a:ext cx="750460" cy="6652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4808652" y="5320768"/>
            <a:ext cx="528183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b="23437" l="6898" r="23588" t="0"/>
          <a:stretch/>
        </p:blipFill>
        <p:spPr>
          <a:xfrm>
            <a:off x="10038342" y="-546337"/>
            <a:ext cx="2306783" cy="16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 txBox="1"/>
          <p:nvPr/>
        </p:nvSpPr>
        <p:spPr>
          <a:xfrm>
            <a:off x="1297858" y="3563471"/>
            <a:ext cx="42538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Túi táo cân nặng             g          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6640246" y="3563470"/>
            <a:ext cx="41715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Gói bột mì cân nặng           g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2138083" y="4538381"/>
            <a:ext cx="70255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Túi táo cân nặng hơn gói bột mì là               g</a:t>
            </a:r>
            <a:endParaRPr/>
          </a:p>
        </p:txBody>
      </p:sp>
      <p:sp>
        <p:nvSpPr>
          <p:cNvPr id="321" name="Google Shape;321;p14"/>
          <p:cNvSpPr txBox="1"/>
          <p:nvPr/>
        </p:nvSpPr>
        <p:spPr>
          <a:xfrm>
            <a:off x="2429187" y="5135202"/>
            <a:ext cx="7333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Túi táo và gói bột mì cân nặng tất cả là               g</a:t>
            </a:r>
            <a:endParaRPr/>
          </a:p>
        </p:txBody>
      </p:sp>
      <p:pic>
        <p:nvPicPr>
          <p:cNvPr id="322" name="Google Shape;3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4"/>
          <p:cNvSpPr/>
          <p:nvPr/>
        </p:nvSpPr>
        <p:spPr>
          <a:xfrm>
            <a:off x="324465" y="261895"/>
            <a:ext cx="481780" cy="481780"/>
          </a:xfrm>
          <a:prstGeom prst="ellipse">
            <a:avLst/>
          </a:prstGeom>
          <a:solidFill>
            <a:srgbClr val="7030A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1000266" y="301222"/>
            <a:ext cx="1052052" cy="432620"/>
          </a:xfrm>
          <a:prstGeom prst="roundRect">
            <a:avLst>
              <a:gd fmla="val 16667" name="adj"/>
            </a:avLst>
          </a:prstGeom>
          <a:solidFill>
            <a:srgbClr val="FFD937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2087572" y="278592"/>
            <a:ext cx="3513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3911635" y="3514689"/>
            <a:ext cx="750460" cy="6652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3959816" y="3628888"/>
            <a:ext cx="65409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  <a:endParaRPr/>
          </a:p>
        </p:txBody>
      </p:sp>
      <p:sp>
        <p:nvSpPr>
          <p:cNvPr id="328" name="Google Shape;328;p14"/>
          <p:cNvSpPr/>
          <p:nvPr/>
        </p:nvSpPr>
        <p:spPr>
          <a:xfrm>
            <a:off x="9693997" y="3513321"/>
            <a:ext cx="750460" cy="6652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9740648" y="3631337"/>
            <a:ext cx="651955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/>
          </a:p>
        </p:txBody>
      </p:sp>
      <p:sp>
        <p:nvSpPr>
          <p:cNvPr id="330" name="Google Shape;330;p14"/>
          <p:cNvSpPr/>
          <p:nvPr/>
        </p:nvSpPr>
        <p:spPr>
          <a:xfrm>
            <a:off x="7669956" y="4353326"/>
            <a:ext cx="750460" cy="6652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8271868" y="5135202"/>
            <a:ext cx="750460" cy="6652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4"/>
          <p:cNvSpPr txBox="1"/>
          <p:nvPr/>
        </p:nvSpPr>
        <p:spPr>
          <a:xfrm>
            <a:off x="7700100" y="4440401"/>
            <a:ext cx="705996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8375952" y="5260490"/>
            <a:ext cx="646376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750</a:t>
            </a:r>
            <a:endParaRPr/>
          </a:p>
        </p:txBody>
      </p:sp>
      <p:pic>
        <p:nvPicPr>
          <p:cNvPr id="334" name="Google Shape;33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4750337" y="-1491094"/>
            <a:ext cx="2710761" cy="711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5"/>
          <p:cNvPicPr preferRelativeResize="0"/>
          <p:nvPr/>
        </p:nvPicPr>
        <p:blipFill rotWithShape="1">
          <a:blip r:embed="rId3">
            <a:alphaModFix/>
          </a:blip>
          <a:srcRect b="0" l="0" r="28893" t="0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345" name="Google Shape;34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15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347" name="Google Shape;347;p15"/>
            <p:cNvPicPr preferRelativeResize="0"/>
            <p:nvPr/>
          </p:nvPicPr>
          <p:blipFill rotWithShape="1">
            <a:blip r:embed="rId9">
              <a:alphaModFix/>
            </a:blip>
            <a:srcRect b="21922" l="0" r="0" t="10121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15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9" name="Google Shape;34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5"/>
          <p:cNvSpPr txBox="1"/>
          <p:nvPr/>
        </p:nvSpPr>
        <p:spPr>
          <a:xfrm>
            <a:off x="4390288" y="3180031"/>
            <a:ext cx="606383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Luyện tập</a:t>
            </a:r>
            <a:endParaRPr b="1" sz="6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/>
          <p:nvPr/>
        </p:nvSpPr>
        <p:spPr>
          <a:xfrm>
            <a:off x="1306285" y="2952205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740 g – 360 g = </a:t>
            </a:r>
            <a:endParaRPr/>
          </a:p>
        </p:txBody>
      </p:sp>
      <p:sp>
        <p:nvSpPr>
          <p:cNvPr id="357" name="Google Shape;357;p16"/>
          <p:cNvSpPr txBox="1"/>
          <p:nvPr/>
        </p:nvSpPr>
        <p:spPr>
          <a:xfrm>
            <a:off x="3918857" y="2952205"/>
            <a:ext cx="12517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380 g</a:t>
            </a:r>
            <a:endParaRPr/>
          </a:p>
        </p:txBody>
      </p:sp>
      <p:pic>
        <p:nvPicPr>
          <p:cNvPr id="358" name="Google Shape;3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4912" y="2958542"/>
            <a:ext cx="1862358" cy="300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34827">
            <a:off x="10059660" y="-70548"/>
            <a:ext cx="1776146" cy="198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006144" y="1241792"/>
            <a:ext cx="2598904" cy="483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6"/>
          <p:cNvSpPr txBox="1"/>
          <p:nvPr/>
        </p:nvSpPr>
        <p:spPr>
          <a:xfrm>
            <a:off x="1306285" y="3848298"/>
            <a:ext cx="23244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15 g x 4 = </a:t>
            </a:r>
            <a:endParaRPr/>
          </a:p>
        </p:txBody>
      </p:sp>
      <p:sp>
        <p:nvSpPr>
          <p:cNvPr id="362" name="Google Shape;362;p16"/>
          <p:cNvSpPr txBox="1"/>
          <p:nvPr/>
        </p:nvSpPr>
        <p:spPr>
          <a:xfrm>
            <a:off x="3083283" y="3848298"/>
            <a:ext cx="8355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 g</a:t>
            </a:r>
            <a:endParaRPr/>
          </a:p>
        </p:txBody>
      </p:sp>
      <p:pic>
        <p:nvPicPr>
          <p:cNvPr id="363" name="Google Shape;363;p16"/>
          <p:cNvPicPr preferRelativeResize="0"/>
          <p:nvPr/>
        </p:nvPicPr>
        <p:blipFill rotWithShape="1">
          <a:blip r:embed="rId6">
            <a:alphaModFix/>
          </a:blip>
          <a:srcRect b="9962" l="557" r="558" t="0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6"/>
          <p:cNvSpPr/>
          <p:nvPr/>
        </p:nvSpPr>
        <p:spPr>
          <a:xfrm>
            <a:off x="935883" y="1241792"/>
            <a:ext cx="4326194" cy="1206440"/>
          </a:xfrm>
          <a:prstGeom prst="rect">
            <a:avLst/>
          </a:prstGeom>
          <a:solidFill>
            <a:srgbClr val="DDEAF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 txBox="1"/>
          <p:nvPr/>
        </p:nvSpPr>
        <p:spPr>
          <a:xfrm>
            <a:off x="967891" y="1364553"/>
            <a:ext cx="9492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Mẫu:</a:t>
            </a:r>
            <a:endParaRPr/>
          </a:p>
        </p:txBody>
      </p:sp>
      <p:sp>
        <p:nvSpPr>
          <p:cNvPr id="366" name="Google Shape;366;p16"/>
          <p:cNvSpPr txBox="1"/>
          <p:nvPr/>
        </p:nvSpPr>
        <p:spPr>
          <a:xfrm>
            <a:off x="1942600" y="1355479"/>
            <a:ext cx="24673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250 g + 300 g = </a:t>
            </a:r>
            <a:endParaRPr/>
          </a:p>
        </p:txBody>
      </p:sp>
      <p:sp>
        <p:nvSpPr>
          <p:cNvPr id="367" name="Google Shape;367;p16"/>
          <p:cNvSpPr txBox="1"/>
          <p:nvPr/>
        </p:nvSpPr>
        <p:spPr>
          <a:xfrm>
            <a:off x="4187609" y="1364553"/>
            <a:ext cx="9829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550 g</a:t>
            </a:r>
            <a:endParaRPr/>
          </a:p>
        </p:txBody>
      </p:sp>
      <p:sp>
        <p:nvSpPr>
          <p:cNvPr id="368" name="Google Shape;368;p16"/>
          <p:cNvSpPr txBox="1"/>
          <p:nvPr/>
        </p:nvSpPr>
        <p:spPr>
          <a:xfrm>
            <a:off x="1954733" y="1847571"/>
            <a:ext cx="18357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40 g : 5 g = </a:t>
            </a:r>
            <a:endParaRPr/>
          </a:p>
        </p:txBody>
      </p:sp>
      <p:sp>
        <p:nvSpPr>
          <p:cNvPr id="369" name="Google Shape;369;p16"/>
          <p:cNvSpPr txBox="1"/>
          <p:nvPr/>
        </p:nvSpPr>
        <p:spPr>
          <a:xfrm>
            <a:off x="3695738" y="1847571"/>
            <a:ext cx="6174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8 g</a:t>
            </a:r>
            <a:endParaRPr/>
          </a:p>
        </p:txBody>
      </p:sp>
      <p:sp>
        <p:nvSpPr>
          <p:cNvPr id="370" name="Google Shape;370;p16"/>
          <p:cNvSpPr/>
          <p:nvPr/>
        </p:nvSpPr>
        <p:spPr>
          <a:xfrm>
            <a:off x="757084" y="245806"/>
            <a:ext cx="492013" cy="492013"/>
          </a:xfrm>
          <a:prstGeom prst="ellipse">
            <a:avLst/>
          </a:prstGeom>
          <a:solidFill>
            <a:srgbClr val="7030A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71" name="Google Shape;371;p16"/>
          <p:cNvSpPr/>
          <p:nvPr/>
        </p:nvSpPr>
        <p:spPr>
          <a:xfrm>
            <a:off x="1306285" y="175853"/>
            <a:ext cx="32912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 ( theo mẫu)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 b="9962" l="557" r="558" t="0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7475" y="1035423"/>
            <a:ext cx="1995690" cy="214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5417" y="1081921"/>
            <a:ext cx="1941076" cy="210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01489" y="1088484"/>
            <a:ext cx="2861276" cy="209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7356" y="973562"/>
            <a:ext cx="1813870" cy="227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4712" y="4594871"/>
            <a:ext cx="10961410" cy="83773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7"/>
          <p:cNvSpPr/>
          <p:nvPr/>
        </p:nvSpPr>
        <p:spPr>
          <a:xfrm>
            <a:off x="537307" y="288019"/>
            <a:ext cx="583570" cy="583570"/>
          </a:xfrm>
          <a:prstGeom prst="ellipse">
            <a:avLst/>
          </a:prstGeom>
          <a:solidFill>
            <a:srgbClr val="7030A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84" name="Google Shape;384;p17"/>
          <p:cNvSpPr/>
          <p:nvPr/>
        </p:nvSpPr>
        <p:spPr>
          <a:xfrm>
            <a:off x="1212607" y="223121"/>
            <a:ext cx="84406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 số cân nặng thích hợp cho mỗi con vật</a:t>
            </a:r>
            <a:endParaRPr b="0" sz="3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17"/>
          <p:cNvPicPr preferRelativeResize="0"/>
          <p:nvPr/>
        </p:nvPicPr>
        <p:blipFill rotWithShape="1">
          <a:blip r:embed="rId9">
            <a:alphaModFix/>
          </a:blip>
          <a:srcRect b="24433" l="0" r="476" t="0"/>
          <a:stretch/>
        </p:blipFill>
        <p:spPr>
          <a:xfrm>
            <a:off x="905749" y="848462"/>
            <a:ext cx="11010947" cy="258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7"/>
          <p:cNvPicPr preferRelativeResize="0"/>
          <p:nvPr/>
        </p:nvPicPr>
        <p:blipFill rotWithShape="1">
          <a:blip r:embed="rId10">
            <a:alphaModFix/>
          </a:blip>
          <a:srcRect b="2978" l="0" r="476" t="74550"/>
          <a:stretch/>
        </p:blipFill>
        <p:spPr>
          <a:xfrm>
            <a:off x="643747" y="4558713"/>
            <a:ext cx="11272950" cy="7856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17"/>
          <p:cNvCxnSpPr/>
          <p:nvPr/>
        </p:nvCxnSpPr>
        <p:spPr>
          <a:xfrm flipH="1" rot="10800000">
            <a:off x="1946787" y="3228788"/>
            <a:ext cx="2746851" cy="136608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17"/>
          <p:cNvCxnSpPr/>
          <p:nvPr/>
        </p:nvCxnSpPr>
        <p:spPr>
          <a:xfrm>
            <a:off x="2123389" y="3317039"/>
            <a:ext cx="2893982" cy="1277832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7"/>
          <p:cNvCxnSpPr/>
          <p:nvPr/>
        </p:nvCxnSpPr>
        <p:spPr>
          <a:xfrm>
            <a:off x="7263886" y="3255348"/>
            <a:ext cx="2954270" cy="134820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7"/>
          <p:cNvCxnSpPr/>
          <p:nvPr/>
        </p:nvCxnSpPr>
        <p:spPr>
          <a:xfrm flipH="1" rot="10800000">
            <a:off x="7761386" y="3178369"/>
            <a:ext cx="2517058" cy="1495551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8"/>
          <p:cNvPicPr preferRelativeResize="0"/>
          <p:nvPr/>
        </p:nvPicPr>
        <p:blipFill rotWithShape="1">
          <a:blip r:embed="rId9">
            <a:alphaModFix/>
          </a:blip>
          <a:srcRect b="36863" l="14882" r="21375" t="19368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18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410" name="Google Shape;410;p18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fmla="val 50095" name="adj"/>
              </a:avLst>
            </a:prstGeom>
            <a:solidFill>
              <a:srgbClr val="84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fmla="val 50000" name="adj"/>
              </a:avLst>
            </a:prstGeom>
            <a:solidFill>
              <a:srgbClr val="FFD9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 flipH="1" rot="8125751">
              <a:off x="5921489" y="4285246"/>
              <a:ext cx="3988176" cy="726461"/>
            </a:xfrm>
            <a:prstGeom prst="triangle">
              <a:avLst>
                <a:gd fmla="val 50000" name="adj"/>
              </a:avLst>
            </a:prstGeom>
            <a:solidFill>
              <a:srgbClr val="84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 flipH="1" rot="-8193880">
              <a:off x="2336508" y="4352265"/>
              <a:ext cx="3913836" cy="689991"/>
            </a:xfrm>
            <a:prstGeom prst="triangle">
              <a:avLst>
                <a:gd fmla="val 50000" name="adj"/>
              </a:avLst>
            </a:prstGeom>
            <a:solidFill>
              <a:srgbClr val="FFD9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3799268" y="1305023"/>
              <a:ext cx="4560865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Chuẩn bị bài sau: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Mi-li-lít</a:t>
              </a:r>
              <a:endParaRPr b="0" i="0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 p14:dur="2500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at Cartoon"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21889" r="22238" t="0"/>
          <a:stretch/>
        </p:blipFill>
        <p:spPr>
          <a:xfrm flipH="1">
            <a:off x="3783495" y="3920331"/>
            <a:ext cx="2235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>
            <a:hlinkClick action="ppaction://hlinksldjump" r:id="rId4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descr="Boat Cartoon"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21889" r="22238" t="0"/>
          <a:stretch/>
        </p:blipFill>
        <p:spPr>
          <a:xfrm flipH="1">
            <a:off x="1059345" y="3920331"/>
            <a:ext cx="2235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>
            <a:hlinkClick action="ppaction://hlinksldjump" r:id="rId5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descr="Boat Cartoon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21889" r="22238" t="0"/>
          <a:stretch/>
        </p:blipFill>
        <p:spPr>
          <a:xfrm flipH="1">
            <a:off x="6336865" y="3920331"/>
            <a:ext cx="2235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>
            <a:hlinkClick action="ppaction://hlinksldjump" r:id="rId6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descr="Boat Cartoon"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21889" r="22238" t="0"/>
          <a:stretch/>
        </p:blipFill>
        <p:spPr>
          <a:xfrm flipH="1">
            <a:off x="8876141" y="3951801"/>
            <a:ext cx="2235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>
            <a:hlinkClick action="ppaction://hlinksldjump" r:id="rId7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8">
            <a:alphaModFix/>
          </a:blip>
          <a:srcRect b="18558" l="9481" r="23929" t="16910"/>
          <a:stretch/>
        </p:blipFill>
        <p:spPr>
          <a:xfrm>
            <a:off x="133351" y="-76200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-161870" y="-346381"/>
            <a:ext cx="3812015" cy="2424879"/>
            <a:chOff x="8426725" y="-169475"/>
            <a:chExt cx="3812015" cy="2424879"/>
          </a:xfrm>
        </p:grpSpPr>
        <p:pic>
          <p:nvPicPr>
            <p:cNvPr id="116" name="Google Shape;116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"/>
          <p:cNvSpPr/>
          <p:nvPr/>
        </p:nvSpPr>
        <p:spPr>
          <a:xfrm>
            <a:off x="3783495" y="771854"/>
            <a:ext cx="45336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Thuyền ra khơi</a:t>
            </a:r>
            <a:endParaRPr b="1" i="0" sz="5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>
            <a:hlinkClick action="ppaction://hlinksldjump" r:id="rId12"/>
          </p:cNvPr>
          <p:cNvSpPr/>
          <p:nvPr/>
        </p:nvSpPr>
        <p:spPr>
          <a:xfrm>
            <a:off x="10658475" y="109863"/>
            <a:ext cx="1357313" cy="7561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HOÀN THÀNH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797174" y="-157889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6395" y="-15474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56196" y="-157889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95472" y="-154742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1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13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13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13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1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13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13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13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3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132" name="Google Shape;13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3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350mm + 100mm = </a:t>
            </a:r>
            <a:endParaRPr b="1" i="0" sz="4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>
            <a:hlinkClick action="ppaction://hlinksldjump" r:id="rId6"/>
          </p:cNvPr>
          <p:cNvSpPr/>
          <p:nvPr/>
        </p:nvSpPr>
        <p:spPr>
          <a:xfrm>
            <a:off x="165315" y="5464354"/>
            <a:ext cx="1357313" cy="7561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QUAY VỀ</a:t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4499105" y="3370156"/>
            <a:ext cx="4329335" cy="1021657"/>
          </a:xfrm>
          <a:prstGeom prst="rect">
            <a:avLst/>
          </a:prstGeom>
          <a:solidFill>
            <a:srgbClr val="84EDED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Đáp án: 450mm</a:t>
            </a:r>
            <a:endParaRPr b="1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145" name="Google Shape;14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4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350mm – 150mm = 250mm. Đúng hay sai?</a:t>
            </a:r>
            <a:endParaRPr/>
          </a:p>
        </p:txBody>
      </p:sp>
      <p:sp>
        <p:nvSpPr>
          <p:cNvPr id="148" name="Google Shape;148;p4">
            <a:hlinkClick action="ppaction://hlinksldjump" r:id="rId6"/>
          </p:cNvPr>
          <p:cNvSpPr/>
          <p:nvPr/>
        </p:nvSpPr>
        <p:spPr>
          <a:xfrm>
            <a:off x="165315" y="5385876"/>
            <a:ext cx="1357313" cy="7561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QUAY VỀ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4195561" y="3192016"/>
            <a:ext cx="4329335" cy="1021657"/>
          </a:xfrm>
          <a:prstGeom prst="rect">
            <a:avLst/>
          </a:prstGeom>
          <a:solidFill>
            <a:srgbClr val="84EDED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Đáp án: Sai</a:t>
            </a:r>
            <a:endParaRPr b="1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5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159" name="Google Shape;159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5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55mm : 5 = </a:t>
            </a:r>
            <a:endParaRPr b="1" i="0" sz="4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>
            <a:hlinkClick action="ppaction://hlinksldjump" r:id="rId6"/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QUAY VỀ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4315374" y="3192016"/>
            <a:ext cx="4329335" cy="1021657"/>
          </a:xfrm>
          <a:prstGeom prst="rect">
            <a:avLst/>
          </a:prstGeom>
          <a:solidFill>
            <a:srgbClr val="84EDED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Đáp án: 11mm</a:t>
            </a:r>
            <a:endParaRPr b="1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6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173" name="Google Shape;17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6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30mm x 3 =</a:t>
            </a:r>
            <a:endParaRPr b="1" i="0" sz="4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>
            <a:hlinkClick action="ppaction://hlinksldjump" r:id="rId6"/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QUAY VỀ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4499105" y="3183632"/>
            <a:ext cx="4329335" cy="1021657"/>
          </a:xfrm>
          <a:prstGeom prst="rect">
            <a:avLst/>
          </a:prstGeom>
          <a:solidFill>
            <a:srgbClr val="84EDED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Đáp án: 90mm</a:t>
            </a:r>
            <a:endParaRPr b="1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9">
            <a:alphaModFix/>
          </a:blip>
          <a:srcRect b="36863" l="14882" r="21375" t="19368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3124585" y="1400720"/>
            <a:ext cx="56025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sng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 b="0" i="0" sz="4000" u="sng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2818289" y="2491318"/>
            <a:ext cx="60780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31: Gam</a:t>
            </a:r>
            <a:endParaRPr/>
          </a:p>
        </p:txBody>
      </p:sp>
    </p:spTree>
  </p:cSld>
  <p:clrMapOvr>
    <a:masterClrMapping/>
  </p:clrMapOvr>
  <p:transition spd="slow" p14:dur="2500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5"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30" y="196955"/>
            <a:ext cx="11301605" cy="653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8"/>
          <p:cNvGrpSpPr/>
          <p:nvPr/>
        </p:nvGrpSpPr>
        <p:grpSpPr>
          <a:xfrm>
            <a:off x="1062038" y="1484313"/>
            <a:ext cx="10058544" cy="1522412"/>
            <a:chOff x="1728" y="1680"/>
            <a:chExt cx="4560" cy="653"/>
          </a:xfrm>
        </p:grpSpPr>
        <p:sp>
          <p:nvSpPr>
            <p:cNvPr id="208" name="Google Shape;208;p8"/>
            <p:cNvSpPr/>
            <p:nvPr/>
          </p:nvSpPr>
          <p:spPr>
            <a:xfrm>
              <a:off x="2096" y="1793"/>
              <a:ext cx="4192" cy="436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2444" y="1889"/>
              <a:ext cx="3701" cy="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00" lIns="68400" spcFirstLastPara="1" rIns="68400" wrap="square" tIns="342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Biết đọc, viết được đơn vị đo khối lượng gam</a:t>
              </a:r>
              <a:endPara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1978" y="1897"/>
              <a:ext cx="153" cy="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00" lIns="68400" spcFirstLastPara="1" rIns="68400" wrap="square" tIns="342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>
            <a:off x="1062038" y="3219450"/>
            <a:ext cx="10141671" cy="1325563"/>
            <a:chOff x="1728" y="2478"/>
            <a:chExt cx="4850" cy="653"/>
          </a:xfrm>
        </p:grpSpPr>
        <p:sp>
          <p:nvSpPr>
            <p:cNvPr id="213" name="Google Shape;213;p8"/>
            <p:cNvSpPr/>
            <p:nvPr/>
          </p:nvSpPr>
          <p:spPr>
            <a:xfrm>
              <a:off x="2138" y="2543"/>
              <a:ext cx="4440" cy="50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2473" y="2679"/>
              <a:ext cx="4093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00" lIns="68400" spcFirstLastPara="1" rIns="68400" wrap="square" tIns="342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Biết được  mối liên hệ giữa ki-lô-gam và gam</a:t>
              </a: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1983" y="2679"/>
              <a:ext cx="162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00" lIns="68400" spcFirstLastPara="1" rIns="68400" wrap="square" tIns="342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217" name="Google Shape;217;p8"/>
          <p:cNvGrpSpPr/>
          <p:nvPr/>
        </p:nvGrpSpPr>
        <p:grpSpPr>
          <a:xfrm>
            <a:off x="1089026" y="4633913"/>
            <a:ext cx="10114684" cy="1489075"/>
            <a:chOff x="1728" y="3276"/>
            <a:chExt cx="4851" cy="653"/>
          </a:xfrm>
        </p:grpSpPr>
        <p:sp>
          <p:nvSpPr>
            <p:cNvPr id="218" name="Google Shape;218;p8"/>
            <p:cNvSpPr/>
            <p:nvPr/>
          </p:nvSpPr>
          <p:spPr>
            <a:xfrm>
              <a:off x="2103" y="3383"/>
              <a:ext cx="4476" cy="456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728" y="3276"/>
              <a:ext cx="662" cy="653"/>
            </a:xfrm>
            <a:prstGeom prst="diamond">
              <a:avLst/>
            </a:prstGeom>
            <a:solidFill>
              <a:srgbClr val="548135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2473" y="3387"/>
              <a:ext cx="3937" cy="4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00" lIns="68400" spcFirstLastPara="1" rIns="68400" wrap="square" tIns="342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Vận dụng vào thực hành cân các vật theo đơn vị gam</a:t>
              </a:r>
              <a:endParaRPr/>
            </a:p>
          </p:txBody>
        </p:sp>
        <p:sp>
          <p:nvSpPr>
            <p:cNvPr id="221" name="Google Shape;221;p8"/>
            <p:cNvSpPr txBox="1"/>
            <p:nvPr/>
          </p:nvSpPr>
          <p:spPr>
            <a:xfrm>
              <a:off x="1977" y="3476"/>
              <a:ext cx="162" cy="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00" lIns="68400" spcFirstLastPara="1" rIns="68400" wrap="square" tIns="342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222" name="Google Shape;222;p8"/>
          <p:cNvSpPr/>
          <p:nvPr/>
        </p:nvSpPr>
        <p:spPr>
          <a:xfrm>
            <a:off x="4620773" y="791636"/>
            <a:ext cx="3833091" cy="625475"/>
          </a:xfrm>
          <a:prstGeom prst="flowChartAlternateProcess">
            <a:avLst/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28893" t="0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233" name="Google Shape;233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9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35" name="Google Shape;235;p9"/>
            <p:cNvPicPr preferRelativeResize="0"/>
            <p:nvPr/>
          </p:nvPicPr>
          <p:blipFill rotWithShape="1">
            <a:blip r:embed="rId9">
              <a:alphaModFix/>
            </a:blip>
            <a:srcRect b="21922" l="0" r="0" t="10121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9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7" name="Google Shape;237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13879" y="3324544"/>
            <a:ext cx="4743099" cy="160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2022-08-11T03:21:56Z</dcterms:created>
  <dc:creator>Windows User</dc:creator>
</cp:coreProperties>
</file>