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57" r:id="rId2"/>
    <p:sldId id="260" r:id="rId3"/>
    <p:sldId id="261" r:id="rId4"/>
    <p:sldId id="269" r:id="rId5"/>
    <p:sldId id="268" r:id="rId6"/>
    <p:sldId id="259" r:id="rId7"/>
    <p:sldId id="258" r:id="rId8"/>
    <p:sldId id="267" r:id="rId9"/>
    <p:sldId id="263" r:id="rId10"/>
    <p:sldId id="264" r:id="rId11"/>
    <p:sldId id="262" r:id="rId12"/>
    <p:sldId id="265" r:id="rId13"/>
  </p:sldIdLst>
  <p:sldSz cx="12192000" cy="6858000"/>
  <p:notesSz cx="6858000" cy="9144000"/>
  <p:embeddedFontLst>
    <p:embeddedFont>
      <p:font typeface="#9Slide07 HoneyCream" panose="020B0604020202020204" charset="0"/>
      <p:regular r:id="rId15"/>
    </p:embeddedFont>
    <p:embeddedFont>
      <p:font typeface="Cambria" panose="02040503050406030204" pitchFamily="18" charset="0"/>
      <p:regular r:id="rId16"/>
      <p:bold r:id="rId17"/>
      <p:italic r:id="rId18"/>
      <p:boldItalic r:id="rId19"/>
    </p:embeddedFont>
    <p:embeddedFont>
      <p:font typeface="UVF Kewl Script"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81" d="100"/>
          <a:sy n="81" d="100"/>
        </p:scale>
        <p:origin x="84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49FC-2614-4EAC-8B03-BD335ED550AC}"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4D54-2C94-4410-9568-E8AD6EC4E1A4}" type="slidenum">
              <a:rPr lang="en-US" smtClean="0"/>
              <a:t>‹#›</a:t>
            </a:fld>
            <a:endParaRPr lang="en-US"/>
          </a:p>
        </p:txBody>
      </p:sp>
    </p:spTree>
    <p:extLst>
      <p:ext uri="{BB962C8B-B14F-4D97-AF65-F5344CB8AC3E}">
        <p14:creationId xmlns:p14="http://schemas.microsoft.com/office/powerpoint/2010/main" val="8330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2529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41300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790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3728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69016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7891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2" y="6488668"/>
            <a:ext cx="18886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rgbClr val="5B9BD5"/>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 Non </a:t>
            </a:r>
            <a:endPar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9" name="Rectangle 8"/>
          <p:cNvSpPr/>
          <p:nvPr userDrawn="1"/>
        </p:nvSpPr>
        <p:spPr>
          <a:xfrm>
            <a:off x="10821114" y="6488668"/>
            <a:ext cx="18886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rgbClr val="5B9BD5"/>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 Non </a:t>
            </a:r>
            <a:endPar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492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30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270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82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984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763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97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5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4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4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79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87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455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603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652A728-8C5F-54CC-B6D1-AB585624A696}"/>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4" name="Picture 13">
            <a:extLst>
              <a:ext uri="{FF2B5EF4-FFF2-40B4-BE49-F238E27FC236}">
                <a16:creationId xmlns:a16="http://schemas.microsoft.com/office/drawing/2014/main" id="{099B4806-B92D-2DCB-E402-B9D04861128A}"/>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6" name="Title 1">
            <a:extLst>
              <a:ext uri="{FF2B5EF4-FFF2-40B4-BE49-F238E27FC236}">
                <a16:creationId xmlns:a16="http://schemas.microsoft.com/office/drawing/2014/main" id="{33CD1034-2585-0E61-6B02-FB1395E57147}"/>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30908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98"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7.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id="{8B342BF1-FB1F-DBD9-D3C7-05FE670063E6}"/>
              </a:ext>
            </a:extLst>
          </p:cNvPr>
          <p:cNvPicPr>
            <a:picLocks noChangeAspect="1"/>
          </p:cNvPicPr>
          <p:nvPr/>
        </p:nvPicPr>
        <p:blipFill rotWithShape="1">
          <a:blip r:embed="rId10"/>
          <a:srcRect l="86919" b="71467"/>
          <a:stretch/>
        </p:blipFill>
        <p:spPr>
          <a:xfrm>
            <a:off x="6513041" y="851797"/>
            <a:ext cx="8858558" cy="2344904"/>
          </a:xfrm>
          <a:prstGeom prst="rect">
            <a:avLst/>
          </a:prstGeom>
        </p:spPr>
      </p:pic>
      <p:pic>
        <p:nvPicPr>
          <p:cNvPr id="12" name="Picture 11"/>
          <p:cNvPicPr>
            <a:picLocks noChangeAspect="1"/>
          </p:cNvPicPr>
          <p:nvPr/>
        </p:nvPicPr>
        <p:blipFill>
          <a:blip r:embed="rId11"/>
          <a:stretch>
            <a:fillRect/>
          </a:stretch>
        </p:blipFill>
        <p:spPr>
          <a:xfrm>
            <a:off x="-2147352" y="-198120"/>
            <a:ext cx="1936093" cy="2942939"/>
          </a:xfrm>
          <a:prstGeom prst="rect">
            <a:avLst/>
          </a:prstGeom>
        </p:spPr>
      </p:pic>
      <p:pic>
        <p:nvPicPr>
          <p:cNvPr id="15" name="Picture 14"/>
          <p:cNvPicPr>
            <a:picLocks noChangeAspect="1"/>
          </p:cNvPicPr>
          <p:nvPr/>
        </p:nvPicPr>
        <p:blipFill>
          <a:blip r:embed="rId11"/>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4319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9"/>
          <p:cNvSpPr/>
          <p:nvPr/>
        </p:nvSpPr>
        <p:spPr>
          <a:xfrm>
            <a:off x="3614403" y="1634246"/>
            <a:ext cx="8231801" cy="2969047"/>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chemeClr val="accent4">
              <a:lumMod val="20000"/>
              <a:lumOff val="80000"/>
            </a:schemeClr>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8" name="Rectangle 7"/>
          <p:cNvSpPr/>
          <p:nvPr/>
        </p:nvSpPr>
        <p:spPr>
          <a:xfrm>
            <a:off x="3614403" y="1975571"/>
            <a:ext cx="7981082" cy="2286395"/>
          </a:xfrm>
          <a:prstGeom prst="rect">
            <a:avLst/>
          </a:prstGeom>
          <a:ln>
            <a:noFill/>
          </a:ln>
        </p:spPr>
        <p:txBody>
          <a:bodyPr wrap="square">
            <a:spAutoFit/>
          </a:bodyPr>
          <a:lstStyle/>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Trao đổi về nội dung </a:t>
            </a:r>
          </a:p>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 em đã đọc.</a:t>
            </a:r>
            <a:endParaRPr kumimoji="0" lang="en-US"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9"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172009" y="4528294"/>
            <a:ext cx="4317437" cy="2329706"/>
          </a:xfrm>
          <a:prstGeom prst="rect">
            <a:avLst/>
          </a:prstGeom>
        </p:spPr>
      </p:pic>
      <p:pic>
        <p:nvPicPr>
          <p:cNvPr id="5" name="Picture 4"/>
          <p:cNvPicPr>
            <a:picLocks noChangeAspect="1"/>
          </p:cNvPicPr>
          <p:nvPr/>
        </p:nvPicPr>
        <p:blipFill>
          <a:blip r:embed="rId3"/>
          <a:stretch>
            <a:fillRect/>
          </a:stretch>
        </p:blipFill>
        <p:spPr>
          <a:xfrm>
            <a:off x="10829724" y="10091"/>
            <a:ext cx="1328685" cy="625264"/>
          </a:xfrm>
          <a:prstGeom prst="rect">
            <a:avLst/>
          </a:prstGeom>
        </p:spPr>
      </p:pic>
      <p:pic>
        <p:nvPicPr>
          <p:cNvPr id="2" name="Picture 1"/>
          <p:cNvPicPr>
            <a:picLocks noChangeAspect="1"/>
          </p:cNvPicPr>
          <p:nvPr/>
        </p:nvPicPr>
        <p:blipFill>
          <a:blip r:embed="rId4"/>
          <a:stretch>
            <a:fillRect/>
          </a:stretch>
        </p:blipFill>
        <p:spPr>
          <a:xfrm>
            <a:off x="10619036" y="6499829"/>
            <a:ext cx="1539373" cy="358171"/>
          </a:xfrm>
          <a:prstGeom prst="rect">
            <a:avLst/>
          </a:prstGeom>
        </p:spPr>
      </p:pic>
      <p:pic>
        <p:nvPicPr>
          <p:cNvPr id="3" name="Picture 2"/>
          <p:cNvPicPr>
            <a:picLocks noChangeAspect="1"/>
          </p:cNvPicPr>
          <p:nvPr/>
        </p:nvPicPr>
        <p:blipFill>
          <a:blip r:embed="rId5"/>
          <a:stretch>
            <a:fillRect/>
          </a:stretch>
        </p:blipFill>
        <p:spPr>
          <a:xfrm>
            <a:off x="45720" y="6602707"/>
            <a:ext cx="853440" cy="255293"/>
          </a:xfrm>
          <a:prstGeom prst="rect">
            <a:avLst/>
          </a:prstGeom>
        </p:spPr>
      </p:pic>
      <p:pic>
        <p:nvPicPr>
          <p:cNvPr id="10" name="Picture 9"/>
          <p:cNvPicPr>
            <a:picLocks noChangeAspect="1"/>
          </p:cNvPicPr>
          <p:nvPr/>
        </p:nvPicPr>
        <p:blipFill>
          <a:blip r:embed="rId6"/>
          <a:stretch>
            <a:fillRect/>
          </a:stretch>
        </p:blipFill>
        <p:spPr>
          <a:xfrm>
            <a:off x="-2147352" y="-198120"/>
            <a:ext cx="1936093" cy="2942939"/>
          </a:xfrm>
          <a:prstGeom prst="rect">
            <a:avLst/>
          </a:prstGeom>
        </p:spPr>
      </p:pic>
      <p:pic>
        <p:nvPicPr>
          <p:cNvPr id="11" name="Picture 10"/>
          <p:cNvPicPr>
            <a:picLocks noChangeAspect="1"/>
          </p:cNvPicPr>
          <p:nvPr/>
        </p:nvPicPr>
        <p:blipFill>
          <a:blip r:embed="rId6"/>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88058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25723"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10038756" y="4311706"/>
            <a:ext cx="2375607" cy="2665782"/>
          </a:xfrm>
          <a:prstGeom prst="rect">
            <a:avLst/>
          </a:prstGeom>
          <a:noFill/>
          <a:ln w="9525">
            <a:noFill/>
          </a:ln>
        </p:spPr>
      </p:pic>
      <p:pic>
        <p:nvPicPr>
          <p:cNvPr id="10" name="图片 48133" descr="1-50"/>
          <p:cNvPicPr>
            <a:picLocks noChangeAspect="1"/>
          </p:cNvPicPr>
          <p:nvPr/>
        </p:nvPicPr>
        <p:blipFill>
          <a:blip r:embed="rId7"/>
          <a:stretch>
            <a:fillRect/>
          </a:stretch>
        </p:blipFill>
        <p:spPr>
          <a:xfrm>
            <a:off x="8428340" y="-44053"/>
            <a:ext cx="3962400" cy="3621087"/>
          </a:xfrm>
          <a:prstGeom prst="rect">
            <a:avLst/>
          </a:prstGeom>
          <a:noFill/>
          <a:ln w="9525">
            <a:noFill/>
          </a:ln>
        </p:spPr>
      </p:pic>
      <p:pic>
        <p:nvPicPr>
          <p:cNvPr id="11" name="图片 9220" descr="21"/>
          <p:cNvPicPr>
            <a:picLocks noChangeAspect="1"/>
          </p:cNvPicPr>
          <p:nvPr/>
        </p:nvPicPr>
        <p:blipFill rotWithShape="1">
          <a:blip r:embed="rId8"/>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9"/>
          <a:stretch>
            <a:fillRect/>
          </a:stretch>
        </p:blipFill>
        <p:spPr>
          <a:xfrm>
            <a:off x="7122579" y="4150496"/>
            <a:ext cx="3776553" cy="3410043"/>
          </a:xfrm>
          <a:prstGeom prst="rect">
            <a:avLst/>
          </a:prstGeom>
          <a:noFill/>
          <a:ln w="9525">
            <a:noFill/>
          </a:ln>
        </p:spPr>
      </p:pic>
      <p:pic>
        <p:nvPicPr>
          <p:cNvPr id="12" name="图片 46085" descr="1-46"/>
          <p:cNvPicPr>
            <a:picLocks noChangeAspect="1"/>
          </p:cNvPicPr>
          <p:nvPr/>
        </p:nvPicPr>
        <p:blipFill>
          <a:blip r:embed="rId10"/>
          <a:stretch>
            <a:fillRect/>
          </a:stretch>
        </p:blipFill>
        <p:spPr>
          <a:xfrm rot="399488" flipH="1">
            <a:off x="933923" y="24726"/>
            <a:ext cx="3711213" cy="3657600"/>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2" name="Picture 1"/>
          <p:cNvPicPr>
            <a:picLocks noChangeAspect="1"/>
          </p:cNvPicPr>
          <p:nvPr/>
        </p:nvPicPr>
        <p:blipFill>
          <a:blip r:embed="rId11"/>
          <a:stretch>
            <a:fillRect/>
          </a:stretch>
        </p:blipFill>
        <p:spPr>
          <a:xfrm>
            <a:off x="1686391" y="1013955"/>
            <a:ext cx="5846571" cy="1780186"/>
          </a:xfrm>
          <a:prstGeom prst="rect">
            <a:avLst/>
          </a:prstGeom>
        </p:spPr>
      </p:pic>
      <p:sp>
        <p:nvSpPr>
          <p:cNvPr id="4" name="Rectangle 3"/>
          <p:cNvSpPr/>
          <p:nvPr/>
        </p:nvSpPr>
        <p:spPr>
          <a:xfrm>
            <a:off x="2358684" y="2875105"/>
            <a:ext cx="4897986" cy="2308324"/>
          </a:xfrm>
          <a:prstGeom prst="rect">
            <a:avLst/>
          </a:prstGeom>
        </p:spPr>
        <p:txBody>
          <a:bodyPr wrap="square">
            <a:spAutoFit/>
          </a:bodyPr>
          <a:lstStyle/>
          <a:p>
            <a:pPr algn="ctr"/>
            <a:r>
              <a:rPr lang="vi-VN" sz="3600" b="1" dirty="0">
                <a:solidFill>
                  <a:srgbClr val="002060"/>
                </a:solidFill>
                <a:latin typeface="Cambria" panose="02040503050406030204" pitchFamily="18" charset="0"/>
                <a:ea typeface="Cambria" panose="02040503050406030204" pitchFamily="18" charset="0"/>
              </a:rPr>
              <a:t>Kể với người thân về những câu chuyện của tác giả mà em </a:t>
            </a:r>
          </a:p>
          <a:p>
            <a:pPr algn="ctr"/>
            <a:r>
              <a:rPr lang="vi-VN" sz="3600" b="1" dirty="0">
                <a:solidFill>
                  <a:srgbClr val="002060"/>
                </a:solidFill>
                <a:latin typeface="Cambria" panose="02040503050406030204" pitchFamily="18" charset="0"/>
                <a:ea typeface="Cambria" panose="02040503050406030204" pitchFamily="18" charset="0"/>
              </a:rPr>
              <a:t>yêu thích.</a:t>
            </a:r>
            <a:endParaRPr lang="en-US" sz="3600" b="1" dirty="0">
              <a:solidFill>
                <a:srgbClr val="00206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2"/>
          <a:stretch>
            <a:fillRect/>
          </a:stretch>
        </p:blipFill>
        <p:spPr>
          <a:xfrm>
            <a:off x="10829724" y="10090"/>
            <a:ext cx="1328685" cy="648277"/>
          </a:xfrm>
          <a:prstGeom prst="rect">
            <a:avLst/>
          </a:prstGeom>
        </p:spPr>
      </p:pic>
      <p:pic>
        <p:nvPicPr>
          <p:cNvPr id="16" name="Picture 15"/>
          <p:cNvPicPr>
            <a:picLocks noChangeAspect="1"/>
          </p:cNvPicPr>
          <p:nvPr/>
        </p:nvPicPr>
        <p:blipFill>
          <a:blip r:embed="rId13"/>
          <a:stretch>
            <a:fillRect/>
          </a:stretch>
        </p:blipFill>
        <p:spPr>
          <a:xfrm>
            <a:off x="-2147352" y="-198120"/>
            <a:ext cx="1936093" cy="2942939"/>
          </a:xfrm>
          <a:prstGeom prst="rect">
            <a:avLst/>
          </a:prstGeom>
        </p:spPr>
      </p:pic>
      <p:pic>
        <p:nvPicPr>
          <p:cNvPr id="17" name="Picture 16"/>
          <p:cNvPicPr>
            <a:picLocks noChangeAspect="1"/>
          </p:cNvPicPr>
          <p:nvPr/>
        </p:nvPicPr>
        <p:blipFill>
          <a:blip r:embed="rId13"/>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755891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16" presetClass="entr" presetSubtype="37"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out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6684F74D-274C-D0B0-3344-12B4A355E4B1}"/>
              </a:ext>
            </a:extLst>
          </p:cNvPr>
          <p:cNvPicPr>
            <a:picLocks noChangeAspect="1"/>
          </p:cNvPicPr>
          <p:nvPr/>
        </p:nvPicPr>
        <p:blipFill rotWithShape="1">
          <a:blip r:embed="rId8"/>
          <a:srcRect l="91141" b="62934"/>
          <a:stretch/>
        </p:blipFill>
        <p:spPr>
          <a:xfrm>
            <a:off x="1327338" y="2451002"/>
            <a:ext cx="6561339" cy="320521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pic>
        <p:nvPicPr>
          <p:cNvPr id="11" name="Picture 10"/>
          <p:cNvPicPr>
            <a:picLocks noChangeAspect="1"/>
          </p:cNvPicPr>
          <p:nvPr/>
        </p:nvPicPr>
        <p:blipFill>
          <a:blip r:embed="rId10"/>
          <a:stretch>
            <a:fillRect/>
          </a:stretch>
        </p:blipFill>
        <p:spPr>
          <a:xfrm>
            <a:off x="-2147352" y="-198120"/>
            <a:ext cx="1936093" cy="2942939"/>
          </a:xfrm>
          <a:prstGeom prst="rect">
            <a:avLst/>
          </a:prstGeom>
        </p:spPr>
      </p:pic>
      <p:pic>
        <p:nvPicPr>
          <p:cNvPr id="12" name="Picture 11"/>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299687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1189683" y="-418514"/>
            <a:ext cx="8457320" cy="7186596"/>
          </a:xfrm>
          <a:prstGeom prst="rect">
            <a:avLst/>
          </a:prstGeom>
          <a:noFill/>
          <a:ln w="9525">
            <a:noFill/>
          </a:ln>
        </p:spPr>
      </p:pic>
      <p:pic>
        <p:nvPicPr>
          <p:cNvPr id="11" name="图片 9220" descr="21"/>
          <p:cNvPicPr>
            <a:picLocks noChangeAspect="1"/>
          </p:cNvPicPr>
          <p:nvPr/>
        </p:nvPicPr>
        <p:blipFill rotWithShape="1">
          <a:blip r:embed="rId6"/>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8235470" y="3623278"/>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p:cNvPicPr>
            <a:picLocks noChangeAspect="1"/>
          </p:cNvPicPr>
          <p:nvPr/>
        </p:nvPicPr>
        <p:blipFill>
          <a:blip r:embed="rId8"/>
          <a:stretch>
            <a:fillRect/>
          </a:stretch>
        </p:blipFill>
        <p:spPr>
          <a:xfrm>
            <a:off x="1917274" y="2280036"/>
            <a:ext cx="5889246" cy="3048264"/>
          </a:xfrm>
          <a:prstGeom prst="rect">
            <a:avLst/>
          </a:prstGeom>
        </p:spPr>
      </p:pic>
      <p:pic>
        <p:nvPicPr>
          <p:cNvPr id="3" name="Picture 2"/>
          <p:cNvPicPr>
            <a:picLocks noChangeAspect="1"/>
          </p:cNvPicPr>
          <p:nvPr/>
        </p:nvPicPr>
        <p:blipFill>
          <a:blip r:embed="rId9"/>
          <a:stretch>
            <a:fillRect/>
          </a:stretch>
        </p:blipFill>
        <p:spPr>
          <a:xfrm>
            <a:off x="10829724" y="10091"/>
            <a:ext cx="1328685" cy="625264"/>
          </a:xfrm>
          <a:prstGeom prst="rect">
            <a:avLst/>
          </a:prstGeom>
        </p:spPr>
      </p:pic>
      <p:pic>
        <p:nvPicPr>
          <p:cNvPr id="12" name="Picture 11"/>
          <p:cNvPicPr>
            <a:picLocks noChangeAspect="1"/>
          </p:cNvPicPr>
          <p:nvPr/>
        </p:nvPicPr>
        <p:blipFill>
          <a:blip r:embed="rId10"/>
          <a:stretch>
            <a:fillRect/>
          </a:stretch>
        </p:blipFill>
        <p:spPr>
          <a:xfrm>
            <a:off x="-2147352" y="-198120"/>
            <a:ext cx="1936093" cy="2942939"/>
          </a:xfrm>
          <a:prstGeom prst="rect">
            <a:avLst/>
          </a:prstGeom>
        </p:spPr>
      </p:pic>
      <p:pic>
        <p:nvPicPr>
          <p:cNvPr id="15" name="Picture 14"/>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508205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078029" y="771935"/>
            <a:ext cx="10599380" cy="1209266"/>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2" name="Rectangle 1"/>
          <p:cNvSpPr/>
          <p:nvPr/>
        </p:nvSpPr>
        <p:spPr>
          <a:xfrm>
            <a:off x="1148614" y="989894"/>
            <a:ext cx="10458209" cy="707886"/>
          </a:xfrm>
          <a:prstGeom prst="rect">
            <a:avLst/>
          </a:prstGeom>
        </p:spPr>
        <p:txBody>
          <a:bodyPr wrap="square">
            <a:spAutoFit/>
          </a:bodyPr>
          <a:lstStyle/>
          <a:p>
            <a:pPr lvl="0" algn="ctr">
              <a:defRPr/>
            </a:pP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người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năng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khiếu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bật</a:t>
            </a:r>
            <a:r>
              <a:rPr lang="en-US" sz="4000" b="1" dirty="0">
                <a:solidFill>
                  <a:srgbClr val="002060"/>
                </a:solidFill>
                <a:latin typeface="Cambria" panose="02040503050406030204" pitchFamily="18" charset="0"/>
                <a:ea typeface="Cambria" panose="02040503050406030204" pitchFamily="18" charset="0"/>
              </a:rPr>
              <a:t>.</a:t>
            </a:r>
          </a:p>
        </p:txBody>
      </p:sp>
      <p:sp>
        <p:nvSpPr>
          <p:cNvPr id="17" name="Rounded Rectangle 1"/>
          <p:cNvSpPr/>
          <p:nvPr/>
        </p:nvSpPr>
        <p:spPr>
          <a:xfrm>
            <a:off x="1078029" y="2366014"/>
            <a:ext cx="10528794" cy="347090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19" name="Rectangle 18"/>
          <p:cNvSpPr/>
          <p:nvPr/>
        </p:nvSpPr>
        <p:spPr>
          <a:xfrm>
            <a:off x="2046602" y="2628819"/>
            <a:ext cx="9342120" cy="2862322"/>
          </a:xfrm>
          <a:prstGeom prst="rect">
            <a:avLst/>
          </a:prstGeom>
        </p:spPr>
        <p:txBody>
          <a:bodyPr wrap="square">
            <a:spAutoFit/>
          </a:bodyPr>
          <a:lstStyle/>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Thần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Đĩnh</a:t>
            </a:r>
            <a:r>
              <a:rPr lang="en-US" sz="3600" b="1" dirty="0">
                <a:solidFill>
                  <a:srgbClr val="002060"/>
                </a:solidFill>
                <a:latin typeface="Cambria" panose="02040503050406030204" pitchFamily="18" charset="0"/>
                <a:ea typeface="Cambria" panose="02040503050406030204" pitchFamily="18" charset="0"/>
              </a:rPr>
              <a:t> Chi, </a:t>
            </a:r>
            <a:r>
              <a:rPr lang="en-US" sz="3600" b="1" dirty="0" err="1">
                <a:solidFill>
                  <a:srgbClr val="002060"/>
                </a:solidFill>
                <a:latin typeface="Cambria" panose="02040503050406030204" pitchFamily="18" charset="0"/>
                <a:ea typeface="Cambria" panose="02040503050406030204" pitchFamily="18" charset="0"/>
              </a:rPr>
              <a:t>Trạng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Quỳnh</a:t>
            </a:r>
            <a:r>
              <a:rPr lang="en-US" sz="3600" b="1" dirty="0">
                <a:solidFill>
                  <a:srgbClr val="002060"/>
                </a:solidFill>
                <a:latin typeface="Cambria" panose="02040503050406030204" pitchFamily="18" charset="0"/>
                <a:ea typeface="Cambria" panose="02040503050406030204" pitchFamily="18" charset="0"/>
              </a:rPr>
              <a:t>,…</a:t>
            </a:r>
          </a:p>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nhân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thế</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giới</a:t>
            </a:r>
            <a:r>
              <a:rPr lang="en-US" sz="3600" b="1" dirty="0">
                <a:solidFill>
                  <a:srgbClr val="002060"/>
                </a:solidFill>
                <a:latin typeface="Cambria" panose="02040503050406030204" pitchFamily="18" charset="0"/>
                <a:ea typeface="Cambria" panose="02040503050406030204" pitchFamily="18" charset="0"/>
              </a:rPr>
              <a:t>: Lin-</a:t>
            </a:r>
            <a:r>
              <a:rPr lang="en-US" sz="3600" b="1" dirty="0" err="1">
                <a:solidFill>
                  <a:srgbClr val="002060"/>
                </a:solidFill>
                <a:latin typeface="Cambria" panose="02040503050406030204" pitchFamily="18" charset="0"/>
                <a:ea typeface="Cambria" panose="02040503050406030204" pitchFamily="18" charset="0"/>
              </a:rPr>
              <a:t>côn</a:t>
            </a:r>
            <a:r>
              <a:rPr lang="en-US" sz="3600" b="1" dirty="0">
                <a:solidFill>
                  <a:srgbClr val="002060"/>
                </a:solidFill>
                <a:latin typeface="Cambria" panose="02040503050406030204" pitchFamily="18" charset="0"/>
                <a:ea typeface="Cambria" panose="02040503050406030204" pitchFamily="18" charset="0"/>
              </a:rPr>
              <a:t>, Na-</a:t>
            </a:r>
            <a:r>
              <a:rPr lang="en-US" sz="3600" b="1" dirty="0" err="1">
                <a:solidFill>
                  <a:srgbClr val="002060"/>
                </a:solidFill>
                <a:latin typeface="Cambria" panose="02040503050406030204" pitchFamily="18" charset="0"/>
                <a:ea typeface="Cambria" panose="02040503050406030204" pitchFamily="18" charset="0"/>
              </a:rPr>
              <a:t>pô</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lê-ông</a:t>
            </a:r>
            <a:r>
              <a:rPr lang="en-US" sz="3600" b="1" dirty="0">
                <a:solidFill>
                  <a:srgbClr val="002060"/>
                </a:solidFill>
                <a:latin typeface="Cambria" panose="02040503050406030204" pitchFamily="18" charset="0"/>
                <a:ea typeface="Cambria" panose="02040503050406030204" pitchFamily="18" charset="0"/>
              </a:rPr>
              <a:t>, Ê-</a:t>
            </a:r>
            <a:r>
              <a:rPr lang="en-US" sz="3600" b="1" dirty="0" err="1">
                <a:solidFill>
                  <a:srgbClr val="002060"/>
                </a:solidFill>
                <a:latin typeface="Cambria" panose="02040503050406030204" pitchFamily="18" charset="0"/>
                <a:ea typeface="Cambria" panose="02040503050406030204" pitchFamily="18" charset="0"/>
              </a:rPr>
              <a:t>đi</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xơn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Niu-tơn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Anh-xtanh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Hê-len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Nô</a:t>
            </a:r>
            <a:r>
              <a:rPr lang="en-US" sz="3600" b="1" dirty="0">
                <a:solidFill>
                  <a:srgbClr val="002060"/>
                </a:solidFill>
                <a:latin typeface="Cambria" panose="02040503050406030204" pitchFamily="18" charset="0"/>
                <a:ea typeface="Cambria" panose="02040503050406030204" pitchFamily="18" charset="0"/>
              </a:rPr>
              <a:t>-ben,…</a:t>
            </a:r>
            <a:endParaRPr lang="en-US" sz="6600" b="1" dirty="0">
              <a:solidFill>
                <a:srgbClr val="002060"/>
              </a:solidFill>
              <a:latin typeface="Cambria" panose="02040503050406030204" pitchFamily="18" charset="0"/>
              <a:ea typeface="Cambria" panose="02040503050406030204" pitchFamily="18" charset="0"/>
            </a:endParaRPr>
          </a:p>
        </p:txBody>
      </p:sp>
      <p:pic>
        <p:nvPicPr>
          <p:cNvPr id="21" name="图片 9220" descr="21"/>
          <p:cNvPicPr>
            <a:picLocks noChangeAspect="1"/>
          </p:cNvPicPr>
          <p:nvPr/>
        </p:nvPicPr>
        <p:blipFill rotWithShape="1">
          <a:blip r:embed="rId2"/>
          <a:srcRect l="15135" t="23865" r="61624" b="16686"/>
          <a:stretch/>
        </p:blipFill>
        <p:spPr>
          <a:xfrm flipH="1">
            <a:off x="0" y="3170030"/>
            <a:ext cx="2156059" cy="3685809"/>
          </a:xfrm>
          <a:prstGeom prst="rect">
            <a:avLst/>
          </a:prstGeom>
          <a:noFill/>
          <a:ln w="9525">
            <a:noFill/>
          </a:ln>
        </p:spPr>
      </p:pic>
      <p:pic>
        <p:nvPicPr>
          <p:cNvPr id="8" name="Picture 7"/>
          <p:cNvPicPr>
            <a:picLocks noChangeAspect="1"/>
          </p:cNvPicPr>
          <p:nvPr/>
        </p:nvPicPr>
        <p:blipFill>
          <a:blip r:embed="rId3"/>
          <a:stretch>
            <a:fillRect/>
          </a:stretch>
        </p:blipFill>
        <p:spPr>
          <a:xfrm>
            <a:off x="10829724" y="10091"/>
            <a:ext cx="1328685" cy="625264"/>
          </a:xfrm>
          <a:prstGeom prst="rect">
            <a:avLst/>
          </a:prstGeom>
        </p:spPr>
      </p:pic>
      <p:pic>
        <p:nvPicPr>
          <p:cNvPr id="9" name="Picture 8"/>
          <p:cNvPicPr>
            <a:picLocks noChangeAspect="1"/>
          </p:cNvPicPr>
          <p:nvPr/>
        </p:nvPicPr>
        <p:blipFill>
          <a:blip r:embed="rId4"/>
          <a:stretch>
            <a:fillRect/>
          </a:stretch>
        </p:blipFill>
        <p:spPr>
          <a:xfrm>
            <a:off x="10619036" y="6499829"/>
            <a:ext cx="1539373" cy="358171"/>
          </a:xfrm>
          <a:prstGeom prst="rect">
            <a:avLst/>
          </a:prstGeom>
        </p:spPr>
      </p:pic>
      <p:pic>
        <p:nvPicPr>
          <p:cNvPr id="10" name="Picture 9"/>
          <p:cNvPicPr>
            <a:picLocks noChangeAspect="1"/>
          </p:cNvPicPr>
          <p:nvPr/>
        </p:nvPicPr>
        <p:blipFill>
          <a:blip r:embed="rId5"/>
          <a:stretch>
            <a:fillRect/>
          </a:stretch>
        </p:blipFill>
        <p:spPr>
          <a:xfrm>
            <a:off x="-2147352" y="-198120"/>
            <a:ext cx="1936093" cy="2942939"/>
          </a:xfrm>
          <a:prstGeom prst="rect">
            <a:avLst/>
          </a:prstGeom>
        </p:spPr>
      </p:pic>
      <p:pic>
        <p:nvPicPr>
          <p:cNvPr id="11" name="Picture 10"/>
          <p:cNvPicPr>
            <a:picLocks noChangeAspect="1"/>
          </p:cNvPicPr>
          <p:nvPr/>
        </p:nvPicPr>
        <p:blipFill>
          <a:blip r:embed="rId5"/>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380826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id="{8B342BF1-FB1F-DBD9-D3C7-05FE670063E6}"/>
              </a:ext>
            </a:extLst>
          </p:cNvPr>
          <p:cNvPicPr>
            <a:picLocks noChangeAspect="1"/>
          </p:cNvPicPr>
          <p:nvPr/>
        </p:nvPicPr>
        <p:blipFill rotWithShape="1">
          <a:blip r:embed="rId10"/>
          <a:srcRect l="86919" b="71467"/>
          <a:stretch/>
        </p:blipFill>
        <p:spPr>
          <a:xfrm>
            <a:off x="1320086" y="1386187"/>
            <a:ext cx="8858558" cy="2344904"/>
          </a:xfrm>
          <a:prstGeom prst="rect">
            <a:avLst/>
          </a:prstGeom>
        </p:spPr>
      </p:pic>
      <p:pic>
        <p:nvPicPr>
          <p:cNvPr id="12" name="Picture 11"/>
          <p:cNvPicPr>
            <a:picLocks noChangeAspect="1"/>
          </p:cNvPicPr>
          <p:nvPr/>
        </p:nvPicPr>
        <p:blipFill>
          <a:blip r:embed="rId11"/>
          <a:stretch>
            <a:fillRect/>
          </a:stretch>
        </p:blipFill>
        <p:spPr>
          <a:xfrm>
            <a:off x="-2147352" y="-198120"/>
            <a:ext cx="1936093" cy="2942939"/>
          </a:xfrm>
          <a:prstGeom prst="rect">
            <a:avLst/>
          </a:prstGeom>
        </p:spPr>
      </p:pic>
      <p:pic>
        <p:nvPicPr>
          <p:cNvPr id="13" name="Picture 12"/>
          <p:cNvPicPr>
            <a:picLocks noChangeAspect="1"/>
          </p:cNvPicPr>
          <p:nvPr/>
        </p:nvPicPr>
        <p:blipFill>
          <a:blip r:embed="rId11"/>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3006862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9000" y="1446185"/>
            <a:ext cx="11127945" cy="452767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2170737" y="598890"/>
            <a:ext cx="8100051"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2170737" y="477610"/>
            <a:ext cx="8167155" cy="1319848"/>
          </a:xfrm>
          <a:prstGeom prst="rect">
            <a:avLst/>
          </a:prstGeom>
          <a:ln>
            <a:noFill/>
          </a:ln>
        </p:spPr>
        <p:txBody>
          <a:bodyPr wrap="square">
            <a:spAutoFit/>
          </a:bodyPr>
          <a:lstStyle/>
          <a:p>
            <a:pPr lvl="0" algn="ctr" defTabSz="685800">
              <a:lnSpc>
                <a:spcPct val="150000"/>
              </a:lnSpc>
            </a:pPr>
            <a:r>
              <a:rPr kumimoji="0" lang="en-US" sz="6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YÊU</a:t>
            </a:r>
            <a:r>
              <a:rPr kumimoji="0" lang="en-US" sz="6000" b="0" i="0" u="none" strike="noStrike" kern="1200" cap="none" spc="0" normalizeH="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CẦU CẦN ĐẠT</a:t>
            </a:r>
            <a:endParaRPr kumimoji="0" lang="en-US" sz="6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1184449" y="2528005"/>
            <a:ext cx="10321751" cy="2554545"/>
          </a:xfrm>
          <a:prstGeom prst="rect">
            <a:avLst/>
          </a:prstGeom>
        </p:spPr>
        <p:txBody>
          <a:bodyPr wrap="square">
            <a:spAutoFit/>
          </a:bodyPr>
          <a:lstStyle/>
          <a:p>
            <a:r>
              <a:rPr lang="vi-VN" sz="3200" b="1" dirty="0">
                <a:latin typeface="Cambria" panose="02040503050406030204" pitchFamily="18" charset="0"/>
                <a:ea typeface="Cambria" panose="02040503050406030204" pitchFamily="18" charset="0"/>
              </a:rPr>
              <a:t>- Tìm đọc câu chuyện về những người có năng khiếu nổi bật, viết được phiếu đọc sách theo mẫu.</a:t>
            </a:r>
            <a:endParaRPr lang="en-US" sz="3200" b="1" dirty="0">
              <a:latin typeface="Cambria" panose="02040503050406030204" pitchFamily="18" charset="0"/>
              <a:ea typeface="Cambria" panose="02040503050406030204" pitchFamily="18" charset="0"/>
            </a:endParaRPr>
          </a:p>
          <a:p>
            <a:r>
              <a:rPr lang="vi-VN" sz="3200" b="1" dirty="0">
                <a:latin typeface="Cambria" panose="02040503050406030204" pitchFamily="18" charset="0"/>
                <a:ea typeface="Cambria" panose="02040503050406030204" pitchFamily="18" charset="0"/>
              </a:rPr>
              <a:t>-  Biết trao đổi, chia sẻ với bạn về nội dung câu chuyện đã đọc; nhớ tên những câu chuyện của tác giả yêu thích và kể lại cho người thân.</a:t>
            </a:r>
            <a:endParaRPr lang="en-US" sz="3200" b="1" dirty="0">
              <a:latin typeface="Cambria" panose="02040503050406030204" pitchFamily="18" charset="0"/>
              <a:ea typeface="Cambria" panose="02040503050406030204" pitchFamily="18" charset="0"/>
            </a:endParaRPr>
          </a:p>
        </p:txBody>
      </p:sp>
      <p:pic>
        <p:nvPicPr>
          <p:cNvPr id="13" name="图片 47108" descr="1-43"/>
          <p:cNvPicPr>
            <a:picLocks noChangeAspect="1"/>
          </p:cNvPicPr>
          <p:nvPr/>
        </p:nvPicPr>
        <p:blipFill>
          <a:blip r:embed="rId2"/>
          <a:stretch>
            <a:fillRect/>
          </a:stretch>
        </p:blipFill>
        <p:spPr>
          <a:xfrm>
            <a:off x="912280" y="636550"/>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12" name="Picture 11"/>
          <p:cNvPicPr>
            <a:picLocks noChangeAspect="1"/>
          </p:cNvPicPr>
          <p:nvPr/>
        </p:nvPicPr>
        <p:blipFill>
          <a:blip r:embed="rId6"/>
          <a:stretch>
            <a:fillRect/>
          </a:stretch>
        </p:blipFill>
        <p:spPr>
          <a:xfrm>
            <a:off x="0" y="6601302"/>
            <a:ext cx="1369049" cy="256697"/>
          </a:xfrm>
          <a:prstGeom prst="rect">
            <a:avLst/>
          </a:prstGeom>
        </p:spPr>
      </p:pic>
      <p:pic>
        <p:nvPicPr>
          <p:cNvPr id="15" name="Picture 14"/>
          <p:cNvPicPr>
            <a:picLocks noChangeAspect="1"/>
          </p:cNvPicPr>
          <p:nvPr/>
        </p:nvPicPr>
        <p:blipFill>
          <a:blip r:embed="rId7"/>
          <a:stretch>
            <a:fillRect/>
          </a:stretch>
        </p:blipFill>
        <p:spPr>
          <a:xfrm>
            <a:off x="-2147352" y="-198120"/>
            <a:ext cx="1936093" cy="2942939"/>
          </a:xfrm>
          <a:prstGeom prst="rect">
            <a:avLst/>
          </a:prstGeom>
        </p:spPr>
      </p:pic>
      <p:pic>
        <p:nvPicPr>
          <p:cNvPr id="16" name="Picture 15"/>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821918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5" name="Picture 4"/>
          <p:cNvPicPr>
            <a:picLocks noChangeAspect="1"/>
          </p:cNvPicPr>
          <p:nvPr/>
        </p:nvPicPr>
        <p:blipFill>
          <a:blip r:embed="rId8"/>
          <a:stretch>
            <a:fillRect/>
          </a:stretch>
        </p:blipFill>
        <p:spPr>
          <a:xfrm>
            <a:off x="1662005" y="2244905"/>
            <a:ext cx="5870957" cy="303607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pic>
        <p:nvPicPr>
          <p:cNvPr id="11" name="Picture 10"/>
          <p:cNvPicPr>
            <a:picLocks noChangeAspect="1"/>
          </p:cNvPicPr>
          <p:nvPr/>
        </p:nvPicPr>
        <p:blipFill>
          <a:blip r:embed="rId10"/>
          <a:stretch>
            <a:fillRect/>
          </a:stretch>
        </p:blipFill>
        <p:spPr>
          <a:xfrm>
            <a:off x="-2147352" y="-198120"/>
            <a:ext cx="1936093" cy="2942939"/>
          </a:xfrm>
          <a:prstGeom prst="rect">
            <a:avLst/>
          </a:prstGeom>
        </p:spPr>
      </p:pic>
      <p:pic>
        <p:nvPicPr>
          <p:cNvPr id="12" name="Picture 11"/>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474072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601084" y="2656433"/>
            <a:ext cx="9721912" cy="3316350"/>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3409777" y="1019225"/>
            <a:ext cx="5505855"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3698366" y="807231"/>
            <a:ext cx="4795267" cy="1708160"/>
          </a:xfrm>
          <a:prstGeom prst="rect">
            <a:avLst/>
          </a:prstGeom>
          <a:ln>
            <a:noFill/>
          </a:ln>
        </p:spPr>
        <p:txBody>
          <a:bodyPr wrap="square">
            <a:spAutoFit/>
          </a:bodyPr>
          <a:lstStyle/>
          <a:p>
            <a:pPr lvl="0" algn="ctr" defTabSz="685800">
              <a:lnSpc>
                <a:spcPct val="150000"/>
              </a:lnSpc>
            </a:pPr>
            <a:r>
              <a:rPr kumimoji="0" lang="vi-VN"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Nhiệm vụ</a:t>
            </a:r>
            <a:endParaRPr kumimoji="0" lang="en-US"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2201642" y="2676879"/>
            <a:ext cx="8682203" cy="4708981"/>
          </a:xfrm>
          <a:prstGeom prst="rect">
            <a:avLst/>
          </a:prstGeom>
        </p:spPr>
        <p:txBody>
          <a:bodyPr wrap="square">
            <a:spAutoFit/>
          </a:bodyPr>
          <a:lstStyle/>
          <a:p>
            <a:pPr lvl="0" algn="ctr"/>
            <a:r>
              <a:rPr lang="vi-VN" sz="5000" b="1" dirty="0">
                <a:latin typeface="Cambria" panose="02040503050406030204" pitchFamily="18" charset="0"/>
                <a:ea typeface="Cambria" panose="02040503050406030204" pitchFamily="18" charset="0"/>
              </a:rPr>
              <a:t>Đọc câu chuyện về những </a:t>
            </a:r>
            <a:r>
              <a:rPr lang="vi-VN" sz="5000" b="1" dirty="0">
                <a:solidFill>
                  <a:srgbClr val="002060"/>
                </a:solidFill>
                <a:latin typeface="Cambria" panose="02040503050406030204" pitchFamily="18" charset="0"/>
                <a:ea typeface="Cambria" panose="02040503050406030204" pitchFamily="18" charset="0"/>
              </a:rPr>
              <a:t>người có năng khiếu nổi bật </a:t>
            </a:r>
            <a:r>
              <a:rPr lang="vi-VN" sz="5000" b="1" dirty="0">
                <a:latin typeface="Cambria" panose="02040503050406030204" pitchFamily="18" charset="0"/>
                <a:ea typeface="Cambria" panose="02040503050406030204" pitchFamily="18" charset="0"/>
              </a:rPr>
              <a:t>(Thần đồng đất Việt, Danh nhân thế giới,...)</a:t>
            </a:r>
            <a:br>
              <a:rPr lang="vi-VN" sz="5000" b="1" dirty="0">
                <a:solidFill>
                  <a:srgbClr val="002060"/>
                </a:solidFill>
                <a:latin typeface="Cambria" panose="02040503050406030204" pitchFamily="18" charset="0"/>
                <a:ea typeface="Cambria" panose="02040503050406030204" pitchFamily="18" charset="0"/>
              </a:rPr>
            </a:br>
            <a:br>
              <a:rPr lang="vi-VN" sz="5000" b="1" dirty="0">
                <a:latin typeface="Cambria" panose="02040503050406030204" pitchFamily="18" charset="0"/>
                <a:ea typeface="Cambria" panose="02040503050406030204" pitchFamily="18" charset="0"/>
              </a:rPr>
            </a:br>
            <a:endPar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图片 47108" descr="1-43"/>
          <p:cNvPicPr>
            <a:picLocks noChangeAspect="1"/>
          </p:cNvPicPr>
          <p:nvPr/>
        </p:nvPicPr>
        <p:blipFill>
          <a:blip r:embed="rId2"/>
          <a:stretch>
            <a:fillRect/>
          </a:stretch>
        </p:blipFill>
        <p:spPr>
          <a:xfrm>
            <a:off x="628578" y="1869742"/>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2" name="Picture 1"/>
          <p:cNvPicPr>
            <a:picLocks noChangeAspect="1"/>
          </p:cNvPicPr>
          <p:nvPr/>
        </p:nvPicPr>
        <p:blipFill>
          <a:blip r:embed="rId6"/>
          <a:stretch>
            <a:fillRect/>
          </a:stretch>
        </p:blipFill>
        <p:spPr>
          <a:xfrm>
            <a:off x="0" y="6601302"/>
            <a:ext cx="1369049" cy="256697"/>
          </a:xfrm>
          <a:prstGeom prst="rect">
            <a:avLst/>
          </a:prstGeom>
        </p:spPr>
      </p:pic>
      <p:pic>
        <p:nvPicPr>
          <p:cNvPr id="12" name="Picture 11"/>
          <p:cNvPicPr>
            <a:picLocks noChangeAspect="1"/>
          </p:cNvPicPr>
          <p:nvPr/>
        </p:nvPicPr>
        <p:blipFill>
          <a:blip r:embed="rId7"/>
          <a:stretch>
            <a:fillRect/>
          </a:stretch>
        </p:blipFill>
        <p:spPr>
          <a:xfrm>
            <a:off x="-2147352" y="-198120"/>
            <a:ext cx="1936093" cy="2942939"/>
          </a:xfrm>
          <a:prstGeom prst="rect">
            <a:avLst/>
          </a:prstGeom>
        </p:spPr>
      </p:pic>
      <p:pic>
        <p:nvPicPr>
          <p:cNvPr id="15" name="Picture 14"/>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4142030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619036" y="6499829"/>
            <a:ext cx="1539373" cy="358171"/>
          </a:xfrm>
          <a:prstGeom prst="rect">
            <a:avLst/>
          </a:prstGeom>
        </p:spPr>
      </p:pic>
      <p:sp>
        <p:nvSpPr>
          <p:cNvPr id="7" name="Rounded Rectangle 1"/>
          <p:cNvSpPr/>
          <p:nvPr/>
        </p:nvSpPr>
        <p:spPr>
          <a:xfrm>
            <a:off x="259884" y="356135"/>
            <a:ext cx="11864741" cy="650186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4" name="TextBox 3"/>
          <p:cNvSpPr txBox="1"/>
          <p:nvPr/>
        </p:nvSpPr>
        <p:spPr>
          <a:xfrm>
            <a:off x="373781" y="356135"/>
            <a:ext cx="11444438" cy="6750566"/>
          </a:xfrm>
          <a:prstGeom prst="rect">
            <a:avLst/>
          </a:prstGeom>
          <a:noFill/>
        </p:spPr>
        <p:txBody>
          <a:bodyPr wrap="square" rtlCol="0">
            <a:spAutoFit/>
          </a:bodyPr>
          <a:lstStyle/>
          <a:p>
            <a:pPr algn="just">
              <a:lnSpc>
                <a:spcPts val="6439"/>
              </a:lnSpc>
            </a:pPr>
            <a:endParaRPr lang="vi-VN"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Vào đời vua Trần Thái Tông, có một gia đình nghèo sinh được cậu con trai đặt tên là Nguyễn Hiền. Chú bé rất ham thả diều. Lúc còn bé, chú đã biết làm lấy diều để chơi. Lên sáu tuổi, chú học ông thầy trong làng. Thầy phải kinh ngạc vì chú học đến đâu hiểu ngay đến đó và có trí nhớ lạ thường. Có hôm, chú thuộc hai mươi trang sách mà vẫn có thì giờ chơi diều.</a:t>
            </a:r>
          </a:p>
          <a:p>
            <a:pPr algn="just"/>
            <a:r>
              <a:rPr lang="vi-VN" sz="2200" b="1" dirty="0">
                <a:latin typeface="Cambria" panose="02040503050406030204" pitchFamily="18" charset="0"/>
                <a:ea typeface="Cambria" panose="02040503050406030204" pitchFamily="18" charset="0"/>
              </a:rPr>
              <a:t>     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algn="just"/>
            <a:r>
              <a:rPr lang="vi-VN" sz="2200" b="1" dirty="0">
                <a:latin typeface="Cambria" panose="02040503050406030204" pitchFamily="18" charset="0"/>
                <a:ea typeface="Cambria" panose="02040503050406030204" pitchFamily="18" charset="0"/>
              </a:rPr>
              <a:t>    Thế rồi, vua mở khoa thi. Chú bé thả diều đỗ Trạng nguyên. Ông Trạng khi ấy mới có mười ba tuổi. Đó là Trạng nguyên trẻ nhất của nước Nam ta.</a:t>
            </a:r>
          </a:p>
          <a:p>
            <a:pPr algn="just">
              <a:lnSpc>
                <a:spcPts val="6439"/>
              </a:lnSpc>
            </a:pPr>
            <a:endParaRPr lang="en-US" b="1" dirty="0">
              <a:solidFill>
                <a:srgbClr val="819D57"/>
              </a:solidFill>
              <a:latin typeface="SVN-Nickel"/>
            </a:endParaRPr>
          </a:p>
          <a:p>
            <a:endParaRPr lang="en-US" dirty="0"/>
          </a:p>
        </p:txBody>
      </p:sp>
      <p:sp>
        <p:nvSpPr>
          <p:cNvPr id="5" name="TextBox 10">
            <a:extLst>
              <a:ext uri="{FF2B5EF4-FFF2-40B4-BE49-F238E27FC236}">
                <a16:creationId xmlns:a16="http://schemas.microsoft.com/office/drawing/2014/main" id="{D30AFE1D-6FA9-2849-E55F-82B40F5FC17F}"/>
              </a:ext>
            </a:extLst>
          </p:cNvPr>
          <p:cNvSpPr txBox="1"/>
          <p:nvPr/>
        </p:nvSpPr>
        <p:spPr>
          <a:xfrm>
            <a:off x="4091328" y="559727"/>
            <a:ext cx="4185805" cy="549210"/>
          </a:xfrm>
          <a:prstGeom prst="rect">
            <a:avLst/>
          </a:prstGeom>
          <a:noFill/>
        </p:spPr>
        <p:txBody>
          <a:bodyPr wrap="none" lIns="86699" tIns="43349" rIns="86699" bIns="43349">
            <a:spAutoFit/>
          </a:bodyPr>
          <a:lstStyle/>
          <a:p>
            <a:pPr algn="ctr" defTabSz="1219170">
              <a:buClr>
                <a:srgbClr val="000000"/>
              </a:buClr>
            </a:pPr>
            <a:r>
              <a:rPr lang="vi-VN" altLang="zh-CN"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rPr>
              <a:t>ÔNG TRẠNG THẢ DIỀU</a:t>
            </a:r>
            <a:endParaRPr lang="zh-CN" altLang="en-US"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endParaRPr>
          </a:p>
        </p:txBody>
      </p:sp>
      <p:sp>
        <p:nvSpPr>
          <p:cNvPr id="6" name="TextBox 5"/>
          <p:cNvSpPr txBox="1"/>
          <p:nvPr/>
        </p:nvSpPr>
        <p:spPr>
          <a:xfrm>
            <a:off x="7343827" y="6014859"/>
            <a:ext cx="2778212"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Theo Trinh Đường</a:t>
            </a:r>
            <a:endParaRPr lang="en-US" sz="2200" b="1" dirty="0">
              <a:latin typeface="Cambria" panose="02040503050406030204" pitchFamily="18" charset="0"/>
              <a:ea typeface="Cambria" panose="02040503050406030204" pitchFamily="18" charset="0"/>
            </a:endParaRPr>
          </a:p>
        </p:txBody>
      </p:sp>
      <p:sp>
        <p:nvSpPr>
          <p:cNvPr id="8" name="Trapezoid 9"/>
          <p:cNvSpPr/>
          <p:nvPr/>
        </p:nvSpPr>
        <p:spPr>
          <a:xfrm>
            <a:off x="0" y="148271"/>
            <a:ext cx="3898232" cy="715573"/>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9" name="Rectangle 8"/>
          <p:cNvSpPr/>
          <p:nvPr/>
        </p:nvSpPr>
        <p:spPr>
          <a:xfrm>
            <a:off x="-216392" y="229058"/>
            <a:ext cx="4331016" cy="508281"/>
          </a:xfrm>
          <a:prstGeom prst="rect">
            <a:avLst/>
          </a:prstGeom>
          <a:ln>
            <a:noFill/>
          </a:ln>
        </p:spPr>
        <p:txBody>
          <a:bodyPr wrap="square">
            <a:spAutoFit/>
          </a:bodyPr>
          <a:lstStyle/>
          <a:p>
            <a:pPr lvl="0" algn="ctr" defTabSz="685800">
              <a:lnSpc>
                <a:spcPct val="150000"/>
              </a:lnSpc>
            </a:pP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a:t>
            </a:r>
            <a:r>
              <a:rPr kumimoji="0" lang="vi-VN" sz="2000" b="0" i="0" u="none" strike="noStrike" kern="1200" cap="none" spc="0" normalizeH="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a:t>
            </a: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THAM KHẢO</a:t>
            </a:r>
            <a:endParaRPr kumimoji="0" lang="en-US"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10" name="Picture 9"/>
          <p:cNvPicPr>
            <a:picLocks noChangeAspect="1"/>
          </p:cNvPicPr>
          <p:nvPr/>
        </p:nvPicPr>
        <p:blipFill rotWithShape="1">
          <a:blip r:embed="rId3"/>
          <a:srcRect b="35804"/>
          <a:stretch/>
        </p:blipFill>
        <p:spPr>
          <a:xfrm>
            <a:off x="10829724" y="10091"/>
            <a:ext cx="1328685" cy="456253"/>
          </a:xfrm>
          <a:prstGeom prst="rect">
            <a:avLst/>
          </a:prstGeom>
        </p:spPr>
      </p:pic>
      <p:pic>
        <p:nvPicPr>
          <p:cNvPr id="12" name="Picture 11"/>
          <p:cNvPicPr>
            <a:picLocks noChangeAspect="1"/>
          </p:cNvPicPr>
          <p:nvPr/>
        </p:nvPicPr>
        <p:blipFill>
          <a:blip r:embed="rId4"/>
          <a:stretch>
            <a:fillRect/>
          </a:stretch>
        </p:blipFill>
        <p:spPr>
          <a:xfrm>
            <a:off x="45720" y="6602707"/>
            <a:ext cx="853440" cy="255293"/>
          </a:xfrm>
          <a:prstGeom prst="rect">
            <a:avLst/>
          </a:prstGeom>
        </p:spPr>
      </p:pic>
      <p:pic>
        <p:nvPicPr>
          <p:cNvPr id="13" name="Picture 12"/>
          <p:cNvPicPr>
            <a:picLocks noChangeAspect="1"/>
          </p:cNvPicPr>
          <p:nvPr/>
        </p:nvPicPr>
        <p:blipFill>
          <a:blip r:embed="rId5"/>
          <a:stretch>
            <a:fillRect/>
          </a:stretch>
        </p:blipFill>
        <p:spPr>
          <a:xfrm>
            <a:off x="-2147352" y="-198120"/>
            <a:ext cx="1936093" cy="2942939"/>
          </a:xfrm>
          <a:prstGeom prst="rect">
            <a:avLst/>
          </a:prstGeom>
        </p:spPr>
      </p:pic>
      <p:pic>
        <p:nvPicPr>
          <p:cNvPr id="14" name="Picture 13"/>
          <p:cNvPicPr>
            <a:picLocks noChangeAspect="1"/>
          </p:cNvPicPr>
          <p:nvPr/>
        </p:nvPicPr>
        <p:blipFill>
          <a:blip r:embed="rId5"/>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143048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9"/>
          <p:cNvSpPr/>
          <p:nvPr/>
        </p:nvSpPr>
        <p:spPr>
          <a:xfrm>
            <a:off x="3715966" y="252584"/>
            <a:ext cx="5291847" cy="1028230"/>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5" name="Rectangle 4"/>
          <p:cNvSpPr/>
          <p:nvPr/>
        </p:nvSpPr>
        <p:spPr>
          <a:xfrm>
            <a:off x="2792765" y="200611"/>
            <a:ext cx="7138247" cy="1028230"/>
          </a:xfrm>
          <a:prstGeom prst="rect">
            <a:avLst/>
          </a:prstGeom>
          <a:ln>
            <a:noFill/>
          </a:ln>
        </p:spPr>
        <p:txBody>
          <a:bodyPr wrap="square">
            <a:spAutoFit/>
          </a:bodyPr>
          <a:lstStyle/>
          <a:p>
            <a:pPr lvl="0" algn="ctr" defTabSz="685800">
              <a:lnSpc>
                <a:spcPct val="150000"/>
              </a:lnSpc>
            </a:pPr>
            <a:r>
              <a:rPr kumimoji="0" lang="vi-VN"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Phiếu đọc sách</a:t>
            </a:r>
            <a:endParaRPr kumimoji="0" lang="en-US"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graphicFrame>
        <p:nvGraphicFramePr>
          <p:cNvPr id="6" name="Table 550"/>
          <p:cNvGraphicFramePr>
            <a:graphicFrameLocks noGrp="1"/>
          </p:cNvGraphicFramePr>
          <p:nvPr>
            <p:extLst>
              <p:ext uri="{D42A27DB-BD31-4B8C-83A1-F6EECF244321}">
                <p14:modId xmlns:p14="http://schemas.microsoft.com/office/powerpoint/2010/main" val="2889555676"/>
              </p:ext>
            </p:extLst>
          </p:nvPr>
        </p:nvGraphicFramePr>
        <p:xfrm>
          <a:off x="1193556" y="1339174"/>
          <a:ext cx="10350231" cy="4985428"/>
        </p:xfrm>
        <a:graphic>
          <a:graphicData uri="http://schemas.openxmlformats.org/drawingml/2006/table">
            <a:tbl>
              <a:tblPr firstRow="1" bandRow="1">
                <a:tableStyleId>{00A15C55-8517-42AA-B614-E9B94910E393}</a:tableStyleId>
              </a:tblPr>
              <a:tblGrid>
                <a:gridCol w="3429244">
                  <a:extLst>
                    <a:ext uri="{9D8B030D-6E8A-4147-A177-3AD203B41FA5}">
                      <a16:colId xmlns:a16="http://schemas.microsoft.com/office/drawing/2014/main" val="532596869"/>
                    </a:ext>
                  </a:extLst>
                </a:gridCol>
                <a:gridCol w="3470910">
                  <a:extLst>
                    <a:ext uri="{9D8B030D-6E8A-4147-A177-3AD203B41FA5}">
                      <a16:colId xmlns:a16="http://schemas.microsoft.com/office/drawing/2014/main" val="4110420878"/>
                    </a:ext>
                  </a:extLst>
                </a:gridCol>
                <a:gridCol w="3450077">
                  <a:extLst>
                    <a:ext uri="{9D8B030D-6E8A-4147-A177-3AD203B41FA5}">
                      <a16:colId xmlns:a16="http://schemas.microsoft.com/office/drawing/2014/main" val="4042659718"/>
                    </a:ext>
                  </a:extLst>
                </a:gridCol>
              </a:tblGrid>
              <a:tr h="1246357">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509485567"/>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5777938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4564556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418034227"/>
                  </a:ext>
                </a:extLst>
              </a:tr>
            </a:tbl>
          </a:graphicData>
        </a:graphic>
      </p:graphicFrame>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3127855" y="738838"/>
            <a:ext cx="1613170" cy="1634247"/>
          </a:xfrm>
          <a:prstGeom prst="rect">
            <a:avLst/>
          </a:prstGeom>
        </p:spPr>
      </p:pic>
      <p:sp>
        <p:nvSpPr>
          <p:cNvPr id="8" name="TextBox 7"/>
          <p:cNvSpPr txBox="1"/>
          <p:nvPr/>
        </p:nvSpPr>
        <p:spPr>
          <a:xfrm>
            <a:off x="975653" y="1363286"/>
            <a:ext cx="3190673" cy="1600438"/>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Tên</a:t>
            </a:r>
          </a:p>
          <a:p>
            <a:pPr algn="ctr"/>
            <a:r>
              <a:rPr lang="vi-VN" sz="4000" b="1" dirty="0">
                <a:solidFill>
                  <a:srgbClr val="002060"/>
                </a:solidFill>
                <a:latin typeface="Cambria" panose="02040503050406030204" pitchFamily="18" charset="0"/>
                <a:ea typeface="Cambria" panose="02040503050406030204" pitchFamily="18" charset="0"/>
              </a:rPr>
              <a:t> câu chuyện </a:t>
            </a:r>
            <a:endParaRPr lang="en-US" sz="4000" b="1" dirty="0">
              <a:solidFill>
                <a:srgbClr val="002060"/>
              </a:solidFill>
              <a:latin typeface="Cambria" panose="02040503050406030204" pitchFamily="18" charset="0"/>
              <a:ea typeface="Cambria" panose="02040503050406030204" pitchFamily="18" charset="0"/>
            </a:endParaRPr>
          </a:p>
          <a:p>
            <a:pPr algn="ctr"/>
            <a:endParaRPr lang="en-US" dirty="0"/>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6386131" y="763897"/>
            <a:ext cx="1613170" cy="1634247"/>
          </a:xfrm>
          <a:prstGeom prst="rect">
            <a:avLst/>
          </a:prstGeom>
        </p:spPr>
      </p:pic>
      <p:sp>
        <p:nvSpPr>
          <p:cNvPr id="10" name="TextBox 9"/>
          <p:cNvSpPr txBox="1"/>
          <p:nvPr/>
        </p:nvSpPr>
        <p:spPr>
          <a:xfrm>
            <a:off x="4920216" y="1610200"/>
            <a:ext cx="1880683"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Tác giả </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sp>
        <p:nvSpPr>
          <p:cNvPr id="11" name="TextBox 10"/>
          <p:cNvSpPr txBox="1"/>
          <p:nvPr/>
        </p:nvSpPr>
        <p:spPr>
          <a:xfrm>
            <a:off x="8154578" y="1610199"/>
            <a:ext cx="2556934"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Ngày đọc</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pic>
        <p:nvPicPr>
          <p:cNvPr id="12" name="Picture 1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9873727" y="793075"/>
            <a:ext cx="1613170" cy="1634247"/>
          </a:xfrm>
          <a:prstGeom prst="rect">
            <a:avLst/>
          </a:prstGeom>
        </p:spPr>
      </p:pic>
      <p:sp>
        <p:nvSpPr>
          <p:cNvPr id="13" name="TextBox 12"/>
          <p:cNvSpPr txBox="1"/>
          <p:nvPr/>
        </p:nvSpPr>
        <p:spPr>
          <a:xfrm>
            <a:off x="672704" y="4011654"/>
            <a:ext cx="4068321"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Nội</a:t>
            </a:r>
            <a:r>
              <a:rPr lang="en-US" sz="3000" b="1" dirty="0">
                <a:solidFill>
                  <a:srgbClr val="002060"/>
                </a:solidFill>
                <a:latin typeface="Cambria" panose="02040503050406030204" pitchFamily="18" charset="0"/>
                <a:ea typeface="Cambria" panose="02040503050406030204" pitchFamily="18" charset="0"/>
              </a:rPr>
              <a:t> dung </a:t>
            </a:r>
            <a:r>
              <a:rPr lang="en-US" sz="3000" b="1" dirty="0" err="1">
                <a:solidFill>
                  <a:srgbClr val="002060"/>
                </a:solidFill>
                <a:latin typeface="Cambria" panose="02040503050406030204" pitchFamily="18" charset="0"/>
                <a:ea typeface="Cambria" panose="02040503050406030204" pitchFamily="18" charset="0"/>
              </a:rPr>
              <a:t>chính</a:t>
            </a:r>
            <a:endParaRPr lang="en-US" sz="3000" b="1"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1193556" y="2911312"/>
            <a:ext cx="4902444"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Lí</a:t>
            </a:r>
            <a:r>
              <a:rPr lang="en-US" sz="3000" b="1" dirty="0">
                <a:solidFill>
                  <a:srgbClr val="002060"/>
                </a:solidFill>
                <a:latin typeface="Cambria" panose="02040503050406030204" pitchFamily="18" charset="0"/>
                <a:ea typeface="Cambria" panose="02040503050406030204" pitchFamily="18" charset="0"/>
              </a:rPr>
              <a:t> do </a:t>
            </a:r>
            <a:r>
              <a:rPr lang="en-US" sz="3000" b="1" dirty="0" err="1">
                <a:solidFill>
                  <a:srgbClr val="002060"/>
                </a:solidFill>
                <a:latin typeface="Cambria" panose="02040503050406030204" pitchFamily="18" charset="0"/>
                <a:ea typeface="Cambria" panose="02040503050406030204" pitchFamily="18" charset="0"/>
              </a:rPr>
              <a:t>yêu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thích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endParaRPr lang="en-US" sz="30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1282735" y="5371208"/>
            <a:ext cx="3188437" cy="553998"/>
          </a:xfrm>
          <a:prstGeom prst="rect">
            <a:avLst/>
          </a:prstGeom>
        </p:spPr>
        <p:txBody>
          <a:bodyPr wrap="none">
            <a:spAutoFit/>
          </a:bodyPr>
          <a:lstStyle/>
          <a:p>
            <a:r>
              <a:rPr lang="en-US" sz="3000" b="1" i="0" dirty="0" err="1">
                <a:solidFill>
                  <a:srgbClr val="002060"/>
                </a:solidFill>
                <a:effectLst/>
                <a:latin typeface="Cambria" panose="02040503050406030204" pitchFamily="18" charset="0"/>
                <a:ea typeface="Cambria" panose="02040503050406030204" pitchFamily="18" charset="0"/>
              </a:rPr>
              <a:t>Mức</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độ</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yêu</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thích</a:t>
            </a:r>
            <a:endParaRPr lang="en-US" sz="3000" b="1" dirty="0">
              <a:solidFill>
                <a:srgbClr val="002060"/>
              </a:solidFill>
              <a:latin typeface="Cambria" panose="02040503050406030204" pitchFamily="18" charset="0"/>
              <a:ea typeface="Cambria" panose="02040503050406030204" pitchFamily="18" charset="0"/>
            </a:endParaRPr>
          </a:p>
        </p:txBody>
      </p:sp>
      <p:sp>
        <p:nvSpPr>
          <p:cNvPr id="16" name="5-Point Star 15"/>
          <p:cNvSpPr/>
          <p:nvPr/>
        </p:nvSpPr>
        <p:spPr>
          <a:xfrm>
            <a:off x="5664200" y="52639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05612" y="53020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775193" y="52652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878302" y="52766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913330" y="53033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a:off x="10829724" y="10091"/>
            <a:ext cx="1328685" cy="625264"/>
          </a:xfrm>
          <a:prstGeom prst="rect">
            <a:avLst/>
          </a:prstGeom>
        </p:spPr>
      </p:pic>
      <p:pic>
        <p:nvPicPr>
          <p:cNvPr id="22" name="Picture 21"/>
          <p:cNvPicPr>
            <a:picLocks noChangeAspect="1"/>
          </p:cNvPicPr>
          <p:nvPr/>
        </p:nvPicPr>
        <p:blipFill>
          <a:blip r:embed="rId5"/>
          <a:stretch>
            <a:fillRect/>
          </a:stretch>
        </p:blipFill>
        <p:spPr>
          <a:xfrm>
            <a:off x="10619036" y="6499829"/>
            <a:ext cx="1539373" cy="358171"/>
          </a:xfrm>
          <a:prstGeom prst="rect">
            <a:avLst/>
          </a:prstGeom>
        </p:spPr>
      </p:pic>
      <p:pic>
        <p:nvPicPr>
          <p:cNvPr id="23" name="Picture 22"/>
          <p:cNvPicPr>
            <a:picLocks noChangeAspect="1"/>
          </p:cNvPicPr>
          <p:nvPr/>
        </p:nvPicPr>
        <p:blipFill>
          <a:blip r:embed="rId6"/>
          <a:stretch>
            <a:fillRect/>
          </a:stretch>
        </p:blipFill>
        <p:spPr>
          <a:xfrm>
            <a:off x="45720" y="6602707"/>
            <a:ext cx="853440" cy="255293"/>
          </a:xfrm>
          <a:prstGeom prst="rect">
            <a:avLst/>
          </a:prstGeom>
        </p:spPr>
      </p:pic>
      <p:pic>
        <p:nvPicPr>
          <p:cNvPr id="24" name="Picture 23"/>
          <p:cNvPicPr>
            <a:picLocks noChangeAspect="1"/>
          </p:cNvPicPr>
          <p:nvPr/>
        </p:nvPicPr>
        <p:blipFill>
          <a:blip r:embed="rId7"/>
          <a:stretch>
            <a:fillRect/>
          </a:stretch>
        </p:blipFill>
        <p:spPr>
          <a:xfrm>
            <a:off x="-2147352" y="-198120"/>
            <a:ext cx="1936093" cy="2942939"/>
          </a:xfrm>
          <a:prstGeom prst="rect">
            <a:avLst/>
          </a:prstGeom>
        </p:spPr>
      </p:pic>
      <p:pic>
        <p:nvPicPr>
          <p:cNvPr id="25" name="Picture 24"/>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219548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p:bldP spid="13" grpId="0"/>
      <p:bldP spid="14" grpId="0"/>
      <p:bldP spid="15" grpId="0"/>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484</Words>
  <Application>Microsoft Office PowerPoint</Application>
  <PresentationFormat>Widescreen</PresentationFormat>
  <Paragraphs>35</Paragraphs>
  <Slides>12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Calibri</vt:lpstr>
      <vt:lpstr>Arial</vt:lpstr>
      <vt:lpstr>UVF Salome</vt:lpstr>
      <vt:lpstr>UVN Binh Duong</vt:lpstr>
      <vt:lpstr>SVN-Nickel</vt:lpstr>
      <vt:lpstr>Calibri Light</vt:lpstr>
      <vt:lpstr>Cambria</vt:lpstr>
      <vt:lpstr>UVF Kewl Script</vt:lpstr>
      <vt:lpstr>UVN Bach Tuyet Nang</vt:lpstr>
      <vt:lpstr>#9Slide07 HoneyCream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Măngnon</cp:keywords>
  <cp:lastModifiedBy>Administrator</cp:lastModifiedBy>
  <cp:revision>20</cp:revision>
  <dcterms:created xsi:type="dcterms:W3CDTF">2023-07-16T09:59:28Z</dcterms:created>
  <dcterms:modified xsi:type="dcterms:W3CDTF">2025-09-19T03:16:15Z</dcterms:modified>
  <cp:version>MNT37</cp:version>
</cp:coreProperties>
</file>