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6" r:id="rId2"/>
    <p:sldId id="258" r:id="rId3"/>
    <p:sldId id="283" r:id="rId4"/>
    <p:sldId id="289" r:id="rId5"/>
    <p:sldId id="286" r:id="rId6"/>
    <p:sldId id="297" r:id="rId7"/>
    <p:sldId id="299" r:id="rId8"/>
    <p:sldId id="291" r:id="rId9"/>
    <p:sldId id="292" r:id="rId10"/>
    <p:sldId id="298" r:id="rId11"/>
    <p:sldId id="293" r:id="rId12"/>
    <p:sldId id="296" r:id="rId13"/>
    <p:sldId id="282" r:id="rId14"/>
    <p:sldId id="294" r:id="rId15"/>
    <p:sldId id="281"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33" d="100"/>
          <a:sy n="33" d="100"/>
        </p:scale>
        <p:origin x="1278"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2024/5/10</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descr="12"/>
          <p:cNvPicPr>
            <a:picLocks noChangeAspect="1"/>
          </p:cNvPicPr>
          <p:nvPr/>
        </p:nvPicPr>
        <p:blipFill>
          <a:blip r:embed="rId2"/>
          <a:srcRect b="11993"/>
          <a:stretch>
            <a:fillRect/>
          </a:stretch>
        </p:blipFill>
        <p:spPr>
          <a:xfrm>
            <a:off x="-318" y="2486362"/>
            <a:ext cx="12192000" cy="4473575"/>
          </a:xfrm>
          <a:prstGeom prst="rect">
            <a:avLst/>
          </a:prstGeom>
        </p:spPr>
      </p:pic>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22" name="图片 21" descr="16"/>
          <p:cNvPicPr>
            <a:picLocks noChangeAspect="1"/>
          </p:cNvPicPr>
          <p:nvPr/>
        </p:nvPicPr>
        <p:blipFill>
          <a:blip r:embed="rId4"/>
          <a:srcRect l="63510" t="6746" r="23365" b="79688"/>
          <a:stretch>
            <a:fillRect/>
          </a:stretch>
        </p:blipFill>
        <p:spPr>
          <a:xfrm>
            <a:off x="10008235" y="926316"/>
            <a:ext cx="1320165" cy="689610"/>
          </a:xfrm>
          <a:prstGeom prst="rect">
            <a:avLst/>
          </a:prstGeom>
        </p:spPr>
      </p:pic>
      <p:pic>
        <p:nvPicPr>
          <p:cNvPr id="31" name="图片 30"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185" y="0"/>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8"/>
          <a:stretch>
            <a:fillRect/>
          </a:stretch>
        </p:blipFill>
        <p:spPr>
          <a:xfrm>
            <a:off x="5884660" y="1056813"/>
            <a:ext cx="4411194" cy="1010494"/>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9"/>
          <a:stretch>
            <a:fillRect/>
          </a:stretch>
        </p:blipFill>
        <p:spPr>
          <a:xfrm>
            <a:off x="10424387" y="-33846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D846E505-1C4C-7873-E506-E34CFF50FC4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7" name="Picture 16">
            <a:extLst>
              <a:ext uri="{FF2B5EF4-FFF2-40B4-BE49-F238E27FC236}">
                <a16:creationId xmlns:a16="http://schemas.microsoft.com/office/drawing/2014/main" id="{257AD19D-A544-0143-A99E-07F9DE5A4EAA}"/>
              </a:ext>
            </a:extLst>
          </p:cNvPr>
          <p:cNvPicPr>
            <a:picLocks noChangeAspect="1"/>
          </p:cNvPicPr>
          <p:nvPr/>
        </p:nvPicPr>
        <p:blipFill>
          <a:blip r:embed="rId12"/>
          <a:stretch>
            <a:fillRect/>
          </a:stretch>
        </p:blipFill>
        <p:spPr>
          <a:xfrm>
            <a:off x="3100998" y="2407375"/>
            <a:ext cx="9091002" cy="2464047"/>
          </a:xfrm>
          <a:prstGeom prst="rect">
            <a:avLst/>
          </a:prstGeom>
        </p:spPr>
      </p:pic>
      <p:pic>
        <p:nvPicPr>
          <p:cNvPr id="3" name="Picture 2"/>
          <p:cNvPicPr>
            <a:picLocks noChangeAspect="1"/>
          </p:cNvPicPr>
          <p:nvPr/>
        </p:nvPicPr>
        <p:blipFill>
          <a:blip r:embed="rId13"/>
          <a:stretch>
            <a:fillRect/>
          </a:stretch>
        </p:blipFill>
        <p:spPr>
          <a:xfrm>
            <a:off x="9081247" y="4153872"/>
            <a:ext cx="3002848" cy="130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id="{6755F6FB-71A4-09D6-4B56-280A33BD5924}"/>
              </a:ext>
            </a:extLst>
          </p:cNvPr>
          <p:cNvGrpSpPr/>
          <p:nvPr/>
        </p:nvGrpSpPr>
        <p:grpSpPr>
          <a:xfrm>
            <a:off x="0" y="226060"/>
            <a:ext cx="12192000" cy="6847840"/>
            <a:chOff x="0" y="356"/>
            <a:chExt cx="19200" cy="10443"/>
          </a:xfrm>
        </p:grpSpPr>
        <p:grpSp>
          <p:nvGrpSpPr>
            <p:cNvPr id="5" name="组合 11">
              <a:extLst>
                <a:ext uri="{FF2B5EF4-FFF2-40B4-BE49-F238E27FC236}">
                  <a16:creationId xmlns:a16="http://schemas.microsoft.com/office/drawing/2014/main" id="{E4167C36-15B5-5579-DCD7-96F186E6B04E}"/>
                </a:ext>
              </a:extLst>
            </p:cNvPr>
            <p:cNvGrpSpPr/>
            <p:nvPr/>
          </p:nvGrpSpPr>
          <p:grpSpPr>
            <a:xfrm>
              <a:off x="0" y="3099"/>
              <a:ext cx="19200" cy="7700"/>
              <a:chOff x="0" y="3099"/>
              <a:chExt cx="19200" cy="7700"/>
            </a:xfrm>
          </p:grpSpPr>
          <p:pic>
            <p:nvPicPr>
              <p:cNvPr id="7" name="图片 12" descr="6">
                <a:extLst>
                  <a:ext uri="{FF2B5EF4-FFF2-40B4-BE49-F238E27FC236}">
                    <a16:creationId xmlns:a16="http://schemas.microsoft.com/office/drawing/2014/main" id="{14D35B91-260E-D92F-A0AB-CCC861591492}"/>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8" name="组合 14">
                <a:extLst>
                  <a:ext uri="{FF2B5EF4-FFF2-40B4-BE49-F238E27FC236}">
                    <a16:creationId xmlns:a16="http://schemas.microsoft.com/office/drawing/2014/main" id="{C5D98626-CD5E-C5C2-9D8C-4704724F0CF2}"/>
                  </a:ext>
                </a:extLst>
              </p:cNvPr>
              <p:cNvGrpSpPr/>
              <p:nvPr/>
            </p:nvGrpSpPr>
            <p:grpSpPr>
              <a:xfrm>
                <a:off x="0" y="3755"/>
                <a:ext cx="19200" cy="7045"/>
                <a:chOff x="0" y="3755"/>
                <a:chExt cx="19200" cy="7045"/>
              </a:xfrm>
            </p:grpSpPr>
            <p:pic>
              <p:nvPicPr>
                <p:cNvPr id="9" name="图片 15" descr="12">
                  <a:extLst>
                    <a:ext uri="{FF2B5EF4-FFF2-40B4-BE49-F238E27FC236}">
                      <a16:creationId xmlns:a16="http://schemas.microsoft.com/office/drawing/2014/main" id="{79B5FE21-3C8F-2FE7-2CC3-0F6D922DD36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0" name="图片 17" descr="13">
                  <a:extLst>
                    <a:ext uri="{FF2B5EF4-FFF2-40B4-BE49-F238E27FC236}">
                      <a16:creationId xmlns:a16="http://schemas.microsoft.com/office/drawing/2014/main" id="{85C9C71B-2D80-BCDC-6866-F880900D1B2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6" name="圆角矩形 18">
              <a:extLst>
                <a:ext uri="{FF2B5EF4-FFF2-40B4-BE49-F238E27FC236}">
                  <a16:creationId xmlns:a16="http://schemas.microsoft.com/office/drawing/2014/main" id="{428EA8FD-4D2D-3210-CDA8-4890D74D40F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45934125-59F5-8DF5-602E-4E95432D9035}"/>
              </a:ext>
            </a:extLst>
          </p:cNvPr>
          <p:cNvSpPr txBox="1"/>
          <p:nvPr/>
        </p:nvSpPr>
        <p:spPr>
          <a:xfrm>
            <a:off x="517542" y="361612"/>
            <a:ext cx="11471257" cy="5693866"/>
          </a:xfrm>
          <a:prstGeom prst="rect">
            <a:avLst/>
          </a:prstGeom>
          <a:noFill/>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Lớp em mỗi ngày đều dọn vệ sinh lớp học, thực hiện phong trào thi đua “Xây dựng trường học an toàn, lành mạnh, xanh - sạch - đẹp”. </a:t>
            </a:r>
          </a:p>
          <a:p>
            <a:pPr algn="just"/>
            <a:r>
              <a:rPr lang="vi-VN" sz="2600" b="1" dirty="0">
                <a:solidFill>
                  <a:srgbClr val="002060"/>
                </a:solidFill>
                <a:latin typeface="Cambria" panose="02040503050406030204" pitchFamily="18" charset="0"/>
                <a:ea typeface="Cambria" panose="02040503050406030204" pitchFamily="18" charset="0"/>
              </a:rPr>
              <a:t>	Sáng nay, đến phiên tổ em trực nhật. Các bạn trong tổ đến từ rất sớm, mỗi người theo sự phân công hôm trước. Bạn Lan, Mai được phân quét lớp, Huy sắp xếp lại bàn ghế. Minh lau bảng, Hoa lau chùi sàn. Tuấn và em cao nhất được phân nhiệm vụ lau lại các cánh cửa lớp học. Em nhanh chóng đi giặt lại khăn và cẩn thận lau từng cánh cửa một, những chỗ cao em dùng ghế bắc lên rồi lau từ từ. Cuối cùng cánh nào cũng sáng bóng, soi được mình như trong gương. Vừa lau xong thì các bạn trong tổ ai cũng hoàn thành nhiệm vụ được giao. Sau khoảng ba mươi phút tiếng, lớp học trở nên sạch sẽ, sáng bóng, bàn ghế được xếp ngay ngắn, gọn gàng. Bảng đen được lau sạch sẽ, lớp học trông thật rộng rãi và thoáng mát. </a:t>
            </a:r>
          </a:p>
          <a:p>
            <a:pPr algn="just"/>
            <a:r>
              <a:rPr lang="vi-VN" sz="2600" b="1" dirty="0">
                <a:solidFill>
                  <a:srgbClr val="002060"/>
                </a:solidFill>
                <a:latin typeface="Cambria" panose="02040503050406030204" pitchFamily="18" charset="0"/>
                <a:ea typeface="Cambria" panose="02040503050406030204" pitchFamily="18" charset="0"/>
              </a:rPr>
              <a:t>	Mọi người dù có hơi mệt nhưng rất vui, vì đã góp phần nhỏ bé của mình để lớp học được sạch sẽ hơn.</a:t>
            </a:r>
          </a:p>
        </p:txBody>
      </p:sp>
    </p:spTree>
    <p:extLst>
      <p:ext uri="{BB962C8B-B14F-4D97-AF65-F5344CB8AC3E}">
        <p14:creationId xmlns:p14="http://schemas.microsoft.com/office/powerpoint/2010/main" val="60142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714375"/>
            <a:chOff x="797845" y="378777"/>
            <a:chExt cx="3666931" cy="714375"/>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895144" y="378777"/>
              <a:ext cx="3303632"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3.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015936"/>
          </a:xfrm>
          <a:prstGeom prst="rect">
            <a:avLst/>
          </a:prstGeom>
          <a:noFill/>
        </p:spPr>
        <p:txBody>
          <a:bodyPr wrap="square" rtlCol="0">
            <a:spAutoFit/>
          </a:bodyPr>
          <a:lstStyle/>
          <a:p>
            <a:pPr algn="ctr">
              <a:spcBef>
                <a:spcPts val="600"/>
              </a:spcBef>
            </a:pPr>
            <a:r>
              <a:rPr lang="vi-VN" sz="6000" b="1" dirty="0">
                <a:solidFill>
                  <a:srgbClr val="002060"/>
                </a:solidFill>
                <a:latin typeface="Cambria" panose="02040503050406030204" pitchFamily="18" charset="0"/>
                <a:ea typeface="Cambria" panose="02040503050406030204" pitchFamily="18" charset="0"/>
              </a:rPr>
              <a:t>Em có thể nêu câu hỏi để </a:t>
            </a:r>
          </a:p>
          <a:p>
            <a:pPr algn="ctr">
              <a:spcBef>
                <a:spcPts val="600"/>
              </a:spcBef>
            </a:pPr>
            <a:r>
              <a:rPr lang="vi-VN" sz="6000" b="1" dirty="0">
                <a:solidFill>
                  <a:srgbClr val="002060"/>
                </a:solidFill>
                <a:latin typeface="Cambria" panose="02040503050406030204" pitchFamily="18" charset="0"/>
                <a:ea typeface="Cambria" panose="02040503050406030204" pitchFamily="18" charset="0"/>
              </a:rPr>
              <a:t>hiểu hơn câu chuyện bạn kể.</a:t>
            </a:r>
            <a:endParaRPr lang="en-US" sz="6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4083543" y="226060"/>
            <a:ext cx="4588765" cy="861774"/>
            <a:chOff x="755007" y="289684"/>
            <a:chExt cx="4992953" cy="861774"/>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思源黑体 CN Bold"/>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755007" y="289684"/>
              <a:ext cx="49929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 Ghi chép</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lại những việc em và các bạn dự kiến sẽ làm.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76552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9"/>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0"/>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481379"/>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57990" y="17951"/>
            <a:ext cx="10874750" cy="1401316"/>
            <a:chOff x="797845" y="378777"/>
            <a:chExt cx="3666931" cy="854433"/>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80694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Trao đổi với người thân những việc </a:t>
              </a:r>
            </a:p>
            <a:p>
              <a:pPr algn="ctr"/>
              <a:r>
                <a:rPr lang="vi-VN" sz="4000" b="1" dirty="0">
                  <a:solidFill>
                    <a:schemeClr val="bg1"/>
                  </a:solidFill>
                  <a:latin typeface="Cambria" panose="02040503050406030204" pitchFamily="18" charset="0"/>
                  <a:ea typeface="Cambria" panose="02040503050406030204" pitchFamily="18" charset="0"/>
                </a:rPr>
                <a:t>gia đình em cần làm để bảo vệ môi trường.</a:t>
              </a:r>
              <a:endParaRPr lang="en-US" sz="40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285" y="2393432"/>
            <a:ext cx="4346243" cy="4346243"/>
          </a:xfrm>
          <a:prstGeom prst="rect">
            <a:avLst/>
          </a:prstGeom>
        </p:spPr>
      </p:pic>
      <p:sp>
        <p:nvSpPr>
          <p:cNvPr id="5" name="TextBox 4">
            <a:extLst>
              <a:ext uri="{FF2B5EF4-FFF2-40B4-BE49-F238E27FC236}">
                <a16:creationId xmlns:a16="http://schemas.microsoft.com/office/drawing/2014/main" id="{A73898A5-74FA-0178-4D46-C727DD85F1CC}"/>
              </a:ext>
            </a:extLst>
          </p:cNvPr>
          <p:cNvSpPr txBox="1"/>
          <p:nvPr/>
        </p:nvSpPr>
        <p:spPr>
          <a:xfrm>
            <a:off x="201930" y="1513144"/>
            <a:ext cx="8588881" cy="5078313"/>
          </a:xfrm>
          <a:prstGeom prst="rect">
            <a:avLst/>
          </a:prstGeom>
          <a:noFill/>
        </p:spPr>
        <p:txBody>
          <a:bodyPr wrap="square" rtlCol="0">
            <a:spAutoFit/>
          </a:bodyPr>
          <a:lstStyle/>
          <a:p>
            <a:pPr rtl="0" latinLnBrk="0"/>
            <a:r>
              <a:rPr lang="vi-VN" sz="3400" b="1" i="0" dirty="0">
                <a:solidFill>
                  <a:srgbClr val="002060"/>
                </a:solidFill>
                <a:effectLst/>
                <a:highlight>
                  <a:srgbClr val="FFFFFF"/>
                </a:highlight>
                <a:latin typeface="Cambria" panose="02040503050406030204" pitchFamily="18" charset="0"/>
                <a:ea typeface="Cambria" panose="02040503050406030204" pitchFamily="18" charset="0"/>
              </a:rPr>
              <a:t>-</a:t>
            </a:r>
            <a:r>
              <a:rPr lang="en-US" sz="34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Thường xuyên vệ sinh nhà cửa sạch sẽ.</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Không xả rác bừa bãi.</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Phân loại rác.</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Trồng nhiều cây xanh.</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a:t>
            </a:r>
            <a:r>
              <a:rPr lang="en-US" sz="36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Thường xuyên vệ sinh đường làng ngõ xóm.</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Hạn chế sử dụng túi ni-lông.</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điện.</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nước.</a:t>
            </a:r>
          </a:p>
        </p:txBody>
      </p:sp>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5"/>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9"/>
          <a:stretch>
            <a:fillRect/>
          </a:stretch>
        </p:blipFill>
        <p:spPr>
          <a:xfrm>
            <a:off x="-421676" y="611749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AFF6AD6F-70A1-FC9E-8599-331E7C342A2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2"/>
          <a:stretch>
            <a:fillRect/>
          </a:stretch>
        </p:blipFill>
        <p:spPr>
          <a:xfrm>
            <a:off x="2579784" y="2173876"/>
            <a:ext cx="10259502" cy="39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6"/>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7"/>
          <a:stretch>
            <a:fillRect/>
          </a:stretch>
        </p:blipFill>
        <p:spPr>
          <a:xfrm>
            <a:off x="3827563" y="1869808"/>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9"/>
          <a:srcRect t="4880" r="2994" b="6037"/>
          <a:stretch>
            <a:fillRect/>
          </a:stretch>
        </p:blipFill>
        <p:spPr>
          <a:xfrm>
            <a:off x="7143996" y="3604895"/>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0"/>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F668E4-50BA-7D00-2C9E-8F17B6D1FED9}"/>
              </a:ext>
            </a:extLst>
          </p:cNvPr>
          <p:cNvGrpSpPr/>
          <p:nvPr/>
        </p:nvGrpSpPr>
        <p:grpSpPr>
          <a:xfrm>
            <a:off x="1793072" y="894121"/>
            <a:ext cx="10398928" cy="2406547"/>
            <a:chOff x="1793072" y="894121"/>
            <a:chExt cx="10398928" cy="2406547"/>
          </a:xfrm>
        </p:grpSpPr>
        <p:sp>
          <p:nvSpPr>
            <p:cNvPr id="4" name="矩形: 圆角 18">
              <a:extLst>
                <a:ext uri="{FF2B5EF4-FFF2-40B4-BE49-F238E27FC236}">
                  <a16:creationId xmlns:a16="http://schemas.microsoft.com/office/drawing/2014/main" id="{C2DFA14A-E742-6872-0C66-591EF4A31B42}"/>
                </a:ext>
              </a:extLst>
            </p:cNvPr>
            <p:cNvSpPr/>
            <p:nvPr/>
          </p:nvSpPr>
          <p:spPr>
            <a:xfrm>
              <a:off x="1793072" y="894121"/>
              <a:ext cx="10398928" cy="2406547"/>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2617310" y="992344"/>
              <a:ext cx="8901404" cy="2308324"/>
            </a:xfrm>
            <a:prstGeom prst="rect">
              <a:avLst/>
            </a:prstGeom>
            <a:noFill/>
          </p:spPr>
          <p:txBody>
            <a:bodyPr wrap="square" rtlCol="0">
              <a:spAutoFit/>
            </a:bodyPr>
            <a:lstStyle/>
            <a:p>
              <a:pPr algn="just"/>
              <a:r>
                <a:rPr lang="en-US" sz="4800" b="1" dirty="0" err="1">
                  <a:latin typeface="Cambria" panose="02040503050406030204" pitchFamily="18" charset="0"/>
                  <a:ea typeface="Cambria" panose="02040503050406030204" pitchFamily="18" charset="0"/>
                </a:rPr>
                <a:t>Yêu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cầu</a:t>
              </a:r>
              <a:r>
                <a:rPr lang="en-US" sz="48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Kể lại một việc em đã tham gia góp phần giữ môi trường sống xanh, sạch, đẹp.</a:t>
              </a:r>
            </a:p>
          </p:txBody>
        </p:sp>
      </p:grpSp>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71504" y="113347"/>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3692283" y="112713"/>
            <a:ext cx="4663155" cy="784830"/>
            <a:chOff x="797845" y="378777"/>
            <a:chExt cx="3666931" cy="784830"/>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4500">
                <a:latin typeface="#9Slide03 AllRoundGothic" panose="020B0703020202020104" pitchFamily="34" charset="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784830"/>
            </a:xfrm>
            <a:prstGeom prst="rect">
              <a:avLst/>
            </a:prstGeom>
            <a:noFill/>
          </p:spPr>
          <p:txBody>
            <a:bodyPr wrap="square" rtlCol="0">
              <a:spAutoFit/>
            </a:bodyPr>
            <a:lstStyle/>
            <a:p>
              <a:r>
                <a:rPr lang="vi-VN" sz="4500" b="1" dirty="0">
                  <a:solidFill>
                    <a:schemeClr val="bg1"/>
                  </a:solidFill>
                  <a:latin typeface="Cambria" panose="02040503050406030204" pitchFamily="18" charset="0"/>
                  <a:ea typeface="Cambria" panose="02040503050406030204" pitchFamily="18" charset="0"/>
                </a:rPr>
                <a:t>1. Chuẩn bị</a:t>
              </a:r>
              <a:endParaRPr lang="en-US" sz="45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791402" y="827722"/>
            <a:ext cx="10609196" cy="5632311"/>
          </a:xfrm>
          <a:prstGeom prst="rect">
            <a:avLst/>
          </a:prstGeom>
          <a:noFill/>
        </p:spPr>
        <p:txBody>
          <a:bodyPr wrap="square" rtlCol="0">
            <a:spAutoFit/>
          </a:bodyPr>
          <a:lstStyle/>
          <a:p>
            <a:pPr algn="just"/>
            <a:r>
              <a:rPr lang="vi-VN" sz="4500" b="1" dirty="0">
                <a:solidFill>
                  <a:srgbClr val="002060"/>
                </a:solidFill>
                <a:latin typeface="Cambria" panose="02040503050406030204" pitchFamily="18" charset="0"/>
                <a:ea typeface="Cambria" panose="02040503050406030204" pitchFamily="18" charset="0"/>
              </a:rPr>
              <a:t>-</a:t>
            </a:r>
            <a:r>
              <a:rPr lang="en-US"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Em đã tham gia những việc gì (trồng cây xanh, quét dọn ngõ, phân loại rác,...)? Chọn một việc để kể lại.</a:t>
            </a:r>
          </a:p>
          <a:p>
            <a:pPr algn="just"/>
            <a:r>
              <a:rPr lang="vi-VN" sz="4500" b="1" dirty="0">
                <a:solidFill>
                  <a:srgbClr val="002060"/>
                </a:solidFill>
                <a:latin typeface="Cambria" panose="02040503050406030204" pitchFamily="18" charset="0"/>
                <a:ea typeface="Cambria" panose="02040503050406030204" pitchFamily="18" charset="0"/>
              </a:rPr>
              <a:t>-</a:t>
            </a:r>
            <a:r>
              <a:rPr lang="en-US"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Việc đó diễn ra ở đâu? Khi nào? Có những ai tham gia? Việc đó diễn ra và kết thúc như thế nào?</a:t>
            </a:r>
          </a:p>
          <a:p>
            <a:pPr algn="just"/>
            <a:r>
              <a:rPr lang="vi-VN" sz="4500" b="1" dirty="0">
                <a:solidFill>
                  <a:srgbClr val="002060"/>
                </a:solidFill>
                <a:latin typeface="Cambria" panose="02040503050406030204" pitchFamily="18" charset="0"/>
                <a:ea typeface="Cambria" panose="02040503050406030204" pitchFamily="18" charset="0"/>
              </a:rPr>
              <a:t>-</a:t>
            </a:r>
            <a:r>
              <a:rPr lang="en-US"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Em có cảm xúc, suy nghĩ gì khi tham gia việc đó?</a:t>
            </a:r>
          </a:p>
        </p:txBody>
      </p:sp>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picking up trash in the park&#10;&#10;Description automatically generated">
            <a:extLst>
              <a:ext uri="{FF2B5EF4-FFF2-40B4-BE49-F238E27FC236}">
                <a16:creationId xmlns:a16="http://schemas.microsoft.com/office/drawing/2014/main" id="{1E1F0884-D551-436E-2312-BCF86C4FF3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3" r="19334" b="1"/>
          <a:stretch/>
        </p:blipFill>
        <p:spPr>
          <a:xfrm>
            <a:off x="20" y="10"/>
            <a:ext cx="6095980" cy="6857990"/>
          </a:xfrm>
          <a:prstGeom prst="rect">
            <a:avLst/>
          </a:prstGeom>
        </p:spPr>
      </p:pic>
      <p:pic>
        <p:nvPicPr>
          <p:cNvPr id="5" name="Picture 4" descr="A cartoon of a child watering a tree&#10;&#10;Description automatically generated">
            <a:extLst>
              <a:ext uri="{FF2B5EF4-FFF2-40B4-BE49-F238E27FC236}">
                <a16:creationId xmlns:a16="http://schemas.microsoft.com/office/drawing/2014/main" id="{52E3AEBF-BFBD-64A2-D4CB-F8F237D9D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 r="10651"/>
          <a:stretch/>
        </p:blipFill>
        <p:spPr>
          <a:xfrm>
            <a:off x="6096000" y="10"/>
            <a:ext cx="6096000" cy="6857990"/>
          </a:xfrm>
          <a:prstGeom prst="rect">
            <a:avLst/>
          </a:prstGeom>
        </p:spPr>
      </p:pic>
    </p:spTree>
    <p:extLst>
      <p:ext uri="{BB962C8B-B14F-4D97-AF65-F5344CB8AC3E}">
        <p14:creationId xmlns:p14="http://schemas.microsoft.com/office/powerpoint/2010/main" val="258831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cleaning stairs&#10;&#10;Description automatically generated">
            <a:extLst>
              <a:ext uri="{FF2B5EF4-FFF2-40B4-BE49-F238E27FC236}">
                <a16:creationId xmlns:a16="http://schemas.microsoft.com/office/drawing/2014/main" id="{7D6C47FE-205C-7954-E22F-E69C72B55A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84200" y="0"/>
            <a:ext cx="10795317" cy="6858000"/>
          </a:xfrm>
          <a:prstGeom prst="rect">
            <a:avLst/>
          </a:prstGeom>
        </p:spPr>
      </p:pic>
    </p:spTree>
    <p:extLst>
      <p:ext uri="{BB962C8B-B14F-4D97-AF65-F5344CB8AC3E}">
        <p14:creationId xmlns:p14="http://schemas.microsoft.com/office/powerpoint/2010/main" val="133213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4152900" y="199994"/>
            <a:ext cx="3281525" cy="861774"/>
            <a:chOff x="879151" y="340677"/>
            <a:chExt cx="3281525" cy="861774"/>
          </a:xfrm>
        </p:grpSpPr>
        <p:sp>
          <p:nvSpPr>
            <p:cNvPr id="3" name="矩形: 圆角 28">
              <a:extLst>
                <a:ext uri="{FF2B5EF4-FFF2-40B4-BE49-F238E27FC236}">
                  <a16:creationId xmlns:a16="http://schemas.microsoft.com/office/drawing/2014/main" id="{22EB380B-3026-67C9-565B-C17F8660F58E}"/>
                </a:ext>
              </a:extLst>
            </p:cNvPr>
            <p:cNvSpPr/>
            <p:nvPr/>
          </p:nvSpPr>
          <p:spPr>
            <a:xfrm>
              <a:off x="879151" y="415383"/>
              <a:ext cx="2151406"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44251" y="340677"/>
              <a:ext cx="3116425" cy="861774"/>
            </a:xfrm>
            <a:prstGeom prst="rect">
              <a:avLst/>
            </a:prstGeom>
            <a:noFill/>
          </p:spPr>
          <p:txBody>
            <a:bodyPr wrap="square" rtlCol="0">
              <a:spAutoFit/>
            </a:bodyPr>
            <a:lstStyle/>
            <a:p>
              <a:r>
                <a:rPr lang="vi-VN" sz="5000" b="1" dirty="0">
                  <a:solidFill>
                    <a:schemeClr val="bg1"/>
                  </a:solidFill>
                  <a:latin typeface="Cambria" panose="02040503050406030204" pitchFamily="18" charset="0"/>
                  <a:ea typeface="Cambria" panose="02040503050406030204" pitchFamily="18" charset="0"/>
                </a:rPr>
                <a:t>2. Kể</a:t>
              </a:r>
              <a:endParaRPr lang="en-US" sz="50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593742" y="1478328"/>
            <a:ext cx="7156697" cy="4324261"/>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-Dựa vào các ý đã chuẩn bị, kể lại việc đã tham gia. </a:t>
            </a:r>
          </a:p>
          <a:p>
            <a:pPr algn="just"/>
            <a:r>
              <a:rPr lang="vi-VN" sz="5500" b="1" dirty="0">
                <a:solidFill>
                  <a:srgbClr val="002060"/>
                </a:solidFill>
                <a:latin typeface="Cambria" panose="02040503050406030204" pitchFamily="18" charset="0"/>
                <a:ea typeface="Cambria" panose="02040503050406030204" pitchFamily="18" charset="0"/>
              </a:rPr>
              <a:t>-Chú ý nói rõ ràng, có cử chỉ, điệu bộ.</a:t>
            </a: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820" y="2564159"/>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361992" y="1967865"/>
              <a:ext cx="6017208" cy="1785104"/>
            </a:xfrm>
            <a:prstGeom prst="rect">
              <a:avLst/>
            </a:prstGeom>
            <a:noFill/>
          </p:spPr>
          <p:txBody>
            <a:bodyPr wrap="square" rtlCol="0">
              <a:spAutoFit/>
            </a:bodyPr>
            <a:lstStyle/>
            <a:p>
              <a:pPr algn="ctr"/>
              <a:r>
                <a:rPr lang="vi-VN" sz="5500" b="1" dirty="0">
                  <a:solidFill>
                    <a:srgbClr val="0C8349"/>
                  </a:solidFill>
                  <a:effectLst/>
                  <a:latin typeface="Cambria" panose="02040503050406030204" pitchFamily="18" charset="0"/>
                  <a:ea typeface="Cambria" panose="02040503050406030204" pitchFamily="18" charset="0"/>
                </a:rPr>
                <a:t>Học sinh </a:t>
              </a:r>
            </a:p>
            <a:p>
              <a:pPr algn="ctr"/>
              <a:r>
                <a:rPr lang="vi-VN" sz="5500" b="1" dirty="0">
                  <a:solidFill>
                    <a:srgbClr val="0C8349"/>
                  </a:solidFill>
                  <a:effectLst/>
                  <a:latin typeface="Cambria" panose="02040503050406030204" pitchFamily="18" charset="0"/>
                  <a:ea typeface="Cambria" panose="02040503050406030204" pitchFamily="18" charset="0"/>
                </a:rPr>
                <a:t>chia sẻ trước lớp</a:t>
              </a:r>
              <a:endParaRPr lang="en-US" sz="55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TotalTime>
  <Words>487</Words>
  <Application>Microsoft Office PowerPoint</Application>
  <PresentationFormat>Widescreen</PresentationFormat>
  <Paragraphs>28</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#9Slide03 AllRoundGothic</vt:lpstr>
      <vt:lpstr>Arial</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Administrator</cp:lastModifiedBy>
  <cp:revision>35</cp:revision>
  <dcterms:created xsi:type="dcterms:W3CDTF">2023-03-03T13:28:00Z</dcterms:created>
  <dcterms:modified xsi:type="dcterms:W3CDTF">2024-05-10T05:30:59Z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