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23"/>
  </p:notesMasterIdLst>
  <p:sldIdLst>
    <p:sldId id="273" r:id="rId6"/>
    <p:sldId id="268" r:id="rId7"/>
    <p:sldId id="256" r:id="rId8"/>
    <p:sldId id="274" r:id="rId9"/>
    <p:sldId id="258" r:id="rId10"/>
    <p:sldId id="262" r:id="rId11"/>
    <p:sldId id="263" r:id="rId12"/>
    <p:sldId id="264" r:id="rId13"/>
    <p:sldId id="259" r:id="rId14"/>
    <p:sldId id="260" r:id="rId15"/>
    <p:sldId id="265" r:id="rId16"/>
    <p:sldId id="261" r:id="rId17"/>
    <p:sldId id="275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#9Slide03 Montserrat Black" panose="020B0604020202020204" charset="0"/>
      <p:bold r:id="rId24"/>
    </p:embeddedFont>
    <p:embeddedFont>
      <p:font typeface="#9Slide07 SFU Rhythm" panose="020B0604020202020204" charset="0"/>
      <p:regular r:id="rId25"/>
    </p:embeddedFont>
    <p:embeddedFont>
      <p:font typeface="#9Slide07 SVNZiclets" panose="02000603000000000000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DengXian" panose="02010600030101010101" pitchFamily="2" charset="-122"/>
      <p:regular r:id="rId31"/>
    </p:embeddedFont>
    <p:embeddedFont>
      <p:font typeface="Mango AC" panose="020B0604020202020204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22" autoAdjust="0"/>
  </p:normalViewPr>
  <p:slideViewPr>
    <p:cSldViewPr>
      <p:cViewPr>
        <p:scale>
          <a:sx n="33" d="100"/>
          <a:sy n="33" d="100"/>
        </p:scale>
        <p:origin x="66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08DF7-E5C1-4D63-AEEC-CA784286A18F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4193-85D9-4339-BB6C-99EC63F3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27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32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6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1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F3DD33F-00A7-5A4E-98D4-3A36935B52F6}"/>
              </a:ext>
            </a:extLst>
          </p:cNvPr>
          <p:cNvSpPr/>
          <p:nvPr userDrawn="1"/>
        </p:nvSpPr>
        <p:spPr>
          <a:xfrm>
            <a:off x="328410" y="328412"/>
            <a:ext cx="17656935" cy="9678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86ECEA7-90DB-9A29-DB72-9447B55E9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-21775902"/>
            <a:ext cx="2559870" cy="271344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912A76B-A1D7-7C95-4B53-933F1981C3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-21775902"/>
            <a:ext cx="2559870" cy="271344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42AE256B-1BEA-3C83-C248-6E79E2538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53116842" y="38002998"/>
            <a:ext cx="2559870" cy="2713443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6904CFC-061D-90E6-3373-598694541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84043158" y="38002998"/>
            <a:ext cx="2559870" cy="2713443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86A2D1C-E991-0A03-3692-753C8299A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-9545802"/>
            <a:ext cx="2559870" cy="271344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0C63DCC-B07B-5898-9647-BB4BCD2FD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-8189081"/>
            <a:ext cx="2559870" cy="2713443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9A68D2A-6544-C14A-52E8-8DC2EA181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57442" y="28516098"/>
            <a:ext cx="2559870" cy="2713443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253C7B2-4B72-A30F-02DC-484C38A1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65069358" y="29872820"/>
            <a:ext cx="2559870" cy="2713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-28990134"/>
            <a:ext cx="5441297" cy="714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35507724"/>
            <a:ext cx="5441297" cy="7142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4"/>
            <a:ext cx="5441297" cy="71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-28990134"/>
            <a:ext cx="5441297" cy="714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35507724"/>
            <a:ext cx="5441297" cy="7142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4"/>
            <a:ext cx="5441297" cy="71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-28990134"/>
            <a:ext cx="5441297" cy="714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35507724"/>
            <a:ext cx="5441297" cy="7142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4"/>
            <a:ext cx="5441297" cy="71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8" y="-39788346"/>
            <a:ext cx="3279371" cy="5576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3" y="-39788347"/>
            <a:ext cx="3279371" cy="5576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6" y="43764955"/>
            <a:ext cx="3279371" cy="5576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9" y="43764953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-28990134"/>
            <a:ext cx="5441297" cy="7142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50" y="35507724"/>
            <a:ext cx="5441297" cy="7142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4"/>
            <a:ext cx="5441297" cy="71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gif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E513F-DCA7-DF1E-8D92-673D9FCF1B0B}"/>
              </a:ext>
            </a:extLst>
          </p:cNvPr>
          <p:cNvSpPr txBox="1"/>
          <p:nvPr/>
        </p:nvSpPr>
        <p:spPr>
          <a:xfrm>
            <a:off x="4678594" y="2390632"/>
            <a:ext cx="9372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KHỞI</a:t>
            </a:r>
          </a:p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42301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63504" y="4029837"/>
            <a:ext cx="1580157" cy="15880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72673" y="5804610"/>
            <a:ext cx="1000246" cy="1003478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4413562" y="1378207"/>
            <a:ext cx="119609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 hợp nào dưới đây viết hoa đúng tên cơ quan, tổ chức?</a:t>
            </a:r>
            <a:endParaRPr lang="en-US" sz="85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5589" y="3485344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  <p:sp>
        <p:nvSpPr>
          <p:cNvPr id="22" name="Oval 21"/>
          <p:cNvSpPr/>
          <p:nvPr/>
        </p:nvSpPr>
        <p:spPr>
          <a:xfrm>
            <a:off x="1424208" y="3495092"/>
            <a:ext cx="1259907" cy="100591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5589" y="473541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9332" y="596943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9332" y="7219498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Ban </a:t>
            </a:r>
            <a:r>
              <a:rPr lang="en-US" sz="6000" dirty="0" err="1"/>
              <a:t>Công</a:t>
            </a:r>
            <a:r>
              <a:rPr lang="en-US" sz="6000" dirty="0"/>
              <a:t> </a:t>
            </a:r>
            <a:r>
              <a:rPr lang="en-US" sz="6000" dirty="0" err="1"/>
              <a:t>tác</a:t>
            </a:r>
            <a:r>
              <a:rPr lang="en-US" sz="6000" dirty="0"/>
              <a:t> </a:t>
            </a:r>
            <a:r>
              <a:rPr lang="en-US" sz="6000" dirty="0" err="1"/>
              <a:t>Thiếu</a:t>
            </a:r>
            <a:r>
              <a:rPr lang="en-US" sz="6000" dirty="0"/>
              <a:t> </a:t>
            </a:r>
            <a:r>
              <a:rPr lang="en-US" sz="6000" dirty="0" err="1"/>
              <a:t>nhi</a:t>
            </a:r>
            <a:r>
              <a:rPr lang="en-US" sz="6000" dirty="0"/>
              <a:t> </a:t>
            </a:r>
            <a:r>
              <a:rPr lang="en-US" sz="6000" dirty="0" err="1"/>
              <a:t>Trung</a:t>
            </a:r>
            <a:r>
              <a:rPr lang="en-US" sz="6000" dirty="0"/>
              <a:t> </a:t>
            </a:r>
            <a:r>
              <a:rPr lang="en-US" sz="6000" dirty="0" err="1"/>
              <a:t>ương</a:t>
            </a:r>
            <a:r>
              <a:rPr lang="en-US" sz="6000" dirty="0"/>
              <a:t> </a:t>
            </a:r>
            <a:r>
              <a:rPr lang="en-US" sz="6000" dirty="0" err="1"/>
              <a:t>Đoàn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63504" y="4029837"/>
            <a:ext cx="1580157" cy="15880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72673" y="5804610"/>
            <a:ext cx="1000246" cy="1003478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4413562" y="1378207"/>
            <a:ext cx="119609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 hợp nào dưới đây viết hoa đúng tên cơ quan, tổ chức?</a:t>
            </a:r>
            <a:endParaRPr lang="en-US" sz="85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5589" y="3485344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  <p:sp>
        <p:nvSpPr>
          <p:cNvPr id="22" name="Oval 21"/>
          <p:cNvSpPr/>
          <p:nvPr/>
        </p:nvSpPr>
        <p:spPr>
          <a:xfrm>
            <a:off x="1424208" y="3495092"/>
            <a:ext cx="1259907" cy="1005915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b.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5589" y="473541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2959332" y="5969431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9332" y="7219498"/>
            <a:ext cx="1332373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/>
              <a:t>Câu</a:t>
            </a:r>
            <a:r>
              <a:rPr lang="en-US" sz="6000" dirty="0"/>
              <a:t> </a:t>
            </a:r>
            <a:r>
              <a:rPr lang="en-US" sz="6000" dirty="0" err="1"/>
              <a:t>lạc</a:t>
            </a:r>
            <a:r>
              <a:rPr lang="en-US" sz="6000" dirty="0"/>
              <a:t> </a:t>
            </a:r>
            <a:r>
              <a:rPr lang="en-US" sz="6000" dirty="0" err="1"/>
              <a:t>bộ</a:t>
            </a:r>
            <a:r>
              <a:rPr lang="en-US" sz="6000" dirty="0"/>
              <a:t> </a:t>
            </a:r>
            <a:r>
              <a:rPr lang="en-US" sz="6000" dirty="0" err="1"/>
              <a:t>tiếng</a:t>
            </a:r>
            <a:r>
              <a:rPr lang="en-US" sz="6000" dirty="0"/>
              <a:t> </a:t>
            </a:r>
            <a:r>
              <a:rPr lang="en-US" sz="6000" dirty="0" err="1"/>
              <a:t>Anh</a:t>
            </a:r>
            <a:r>
              <a:rPr lang="en-US" sz="6000" dirty="0"/>
              <a:t> </a:t>
            </a:r>
            <a:r>
              <a:rPr lang="en-US" sz="6000" dirty="0" err="1"/>
              <a:t>Tiểu</a:t>
            </a:r>
            <a:r>
              <a:rPr lang="en-US" sz="6000" dirty="0"/>
              <a:t> </a:t>
            </a:r>
            <a:r>
              <a:rPr lang="en-US" sz="6000" dirty="0" err="1"/>
              <a:t>học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273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8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17473" y="3110603"/>
            <a:ext cx="1580157" cy="15880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827749" y="5972463"/>
            <a:ext cx="1000246" cy="100347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628087">
            <a:off x="12531923" y="7949901"/>
            <a:ext cx="1334677" cy="1820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3562" y="1378207"/>
            <a:ext cx="1196097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857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57400" y="5127556"/>
            <a:ext cx="14630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Đội Thiếu niên Tiền phong Hồ Chí Minh...</a:t>
            </a:r>
          </a:p>
          <a:p>
            <a:pPr algn="just"/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Uỷ</a:t>
            </a:r>
            <a:r>
              <a:rPr lang="vi-VN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ban Thường vụ Quốc hội, Bộ Tài nguyên và Môi trường,....</a:t>
            </a:r>
            <a:endParaRPr lang="vi-VN" sz="6000" b="0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09EE2-068D-BBB9-5716-3B3E7D082F47}"/>
              </a:ext>
            </a:extLst>
          </p:cNvPr>
          <p:cNvSpPr txBox="1"/>
          <p:nvPr/>
        </p:nvSpPr>
        <p:spPr>
          <a:xfrm>
            <a:off x="4678594" y="2390632"/>
            <a:ext cx="9372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101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28">
            <a:extLst>
              <a:ext uri="{FF2B5EF4-FFF2-40B4-BE49-F238E27FC236}">
                <a16:creationId xmlns:a16="http://schemas.microsoft.com/office/drawing/2014/main" id="{83B3EE50-C49B-9D44-BEB8-D3F50C7555CC}"/>
              </a:ext>
            </a:extLst>
          </p:cNvPr>
          <p:cNvSpPr/>
          <p:nvPr/>
        </p:nvSpPr>
        <p:spPr>
          <a:xfrm>
            <a:off x="4572000" y="2552700"/>
            <a:ext cx="10046022" cy="482159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flat">
            <a:noFill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wrap="none" lIns="28575" tIns="28575" rIns="28575" bIns="28575" anchor="ctr">
            <a:noAutofit/>
          </a:bodyPr>
          <a:lstStyle/>
          <a:p>
            <a:pPr algn="ctr" defTabSz="1371600">
              <a:defRPr/>
            </a:pPr>
            <a:r>
              <a:rPr lang="en-US" altLang="zh-CN" sz="120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7 SVNZiclets" panose="02000603000000000000" pitchFamily="2" charset="0"/>
                <a:ea typeface="+mj-ea"/>
                <a:sym typeface="Arial" panose="020B0604020202020204"/>
              </a:rPr>
              <a:t>TRẢ LỜI </a:t>
            </a:r>
          </a:p>
          <a:p>
            <a:pPr algn="ctr" defTabSz="1371600">
              <a:defRPr/>
            </a:pPr>
            <a:r>
              <a:rPr lang="en-US" altLang="zh-CN" sz="120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#9Slide07 SVNZiclets" panose="02000603000000000000" pitchFamily="2" charset="0"/>
                <a:ea typeface="+mj-ea"/>
                <a:sym typeface="Arial" panose="020B0604020202020204"/>
              </a:rPr>
              <a:t>NHANH</a:t>
            </a:r>
            <a:endParaRPr lang="zh-CN" altLang="en-US" sz="1200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#9Slide07 SVNZiclets" panose="02000603000000000000" pitchFamily="2" charset="0"/>
              <a:ea typeface="+mj-ea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1181390"/>
            <a:ext cx="4377307" cy="82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19300"/>
            <a:ext cx="4602461" cy="79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599" y="3686347"/>
            <a:ext cx="8795059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Nguyễn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thị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Thân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6D3F56-D586-D74A-91C5-E5F9FAF147A7}"/>
              </a:ext>
            </a:extLst>
          </p:cNvPr>
          <p:cNvSpPr txBox="1"/>
          <p:nvPr/>
        </p:nvSpPr>
        <p:spPr>
          <a:xfrm>
            <a:off x="2100483" y="1264201"/>
            <a:ext cx="2359941" cy="11079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zh-CN" sz="6600" dirty="0">
                <a:solidFill>
                  <a:prstClr val="white"/>
                </a:solidFill>
                <a:latin typeface="#9Slide07 SFU Rhythm" panose="00000400000000000000" pitchFamily="2" charset="0"/>
              </a:rPr>
              <a:t>CÂU 1</a:t>
            </a:r>
            <a:endParaRPr kumimoji="1" lang="zh-CN" altLang="en-US" sz="66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9" name="íś1íḍè">
            <a:extLst>
              <a:ext uri="{FF2B5EF4-FFF2-40B4-BE49-F238E27FC236}">
                <a16:creationId xmlns:a16="http://schemas.microsoft.com/office/drawing/2014/main" id="{F5994542-3399-5D49-A141-CDAFAFE960EE}"/>
              </a:ext>
            </a:extLst>
          </p:cNvPr>
          <p:cNvSpPr/>
          <p:nvPr/>
        </p:nvSpPr>
        <p:spPr>
          <a:xfrm>
            <a:off x="4551155" y="1060222"/>
            <a:ext cx="10670021" cy="17122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 lIns="137160" tIns="68580" rIns="137160" bIns="6858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371600">
              <a:defRPr/>
            </a:pP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5400" b="1" dirty="0">
              <a:solidFill>
                <a:srgbClr val="C00000"/>
              </a:solidFill>
              <a:latin typeface="Cambria" panose="02040503050406030204" pitchFamily="18" charset="0"/>
              <a:ea typeface="+mj-ea"/>
            </a:endParaRPr>
          </a:p>
        </p:txBody>
      </p:sp>
      <p:sp>
        <p:nvSpPr>
          <p:cNvPr id="19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2120536" y="3522134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a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2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30" y="5201826"/>
            <a:ext cx="8600040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Hoàng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nguyễn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mai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Anh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3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4496783" y="5025909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b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784" y="6651979"/>
            <a:ext cx="9249216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Thái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Văn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Bảo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5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2079092" y="6512998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c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6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30" y="8140119"/>
            <a:ext cx="8763476" cy="1246483"/>
          </a:xfrm>
          <a:prstGeom prst="rect">
            <a:avLst/>
          </a:prstGeom>
          <a:solidFill>
            <a:srgbClr val="01527F"/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Vương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Đình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gia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Huy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7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4660220" y="7964202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d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070" y="549215"/>
            <a:ext cx="3605882" cy="52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9" grpId="0" animBg="1"/>
      <p:bldP spid="19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0886" y="3107031"/>
            <a:ext cx="15075173" cy="124648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Sở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Giao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thông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Vận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tải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Thành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phố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Đà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Nẵng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6D3F56-D586-D74A-91C5-E5F9FAF147A7}"/>
              </a:ext>
            </a:extLst>
          </p:cNvPr>
          <p:cNvSpPr txBox="1"/>
          <p:nvPr/>
        </p:nvSpPr>
        <p:spPr>
          <a:xfrm>
            <a:off x="1619594" y="745845"/>
            <a:ext cx="2358338" cy="110799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zh-CN" sz="6600" dirty="0">
                <a:solidFill>
                  <a:prstClr val="white"/>
                </a:solidFill>
                <a:latin typeface="#9Slide07 SFU Rhythm" panose="00000400000000000000" pitchFamily="2" charset="0"/>
              </a:rPr>
              <a:t>CÂU 2</a:t>
            </a:r>
            <a:endParaRPr kumimoji="1" lang="zh-CN" altLang="en-US" sz="66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9" name="íś1íḍè">
            <a:extLst>
              <a:ext uri="{FF2B5EF4-FFF2-40B4-BE49-F238E27FC236}">
                <a16:creationId xmlns:a16="http://schemas.microsoft.com/office/drawing/2014/main" id="{F5994542-3399-5D49-A141-CDAFAFE960EE}"/>
              </a:ext>
            </a:extLst>
          </p:cNvPr>
          <p:cNvSpPr/>
          <p:nvPr/>
        </p:nvSpPr>
        <p:spPr>
          <a:xfrm>
            <a:off x="4191000" y="634388"/>
            <a:ext cx="12922334" cy="17122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 lIns="137160" tIns="68580" rIns="137160" bIns="6858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371600">
              <a:defRPr/>
            </a:pP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5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zh-CN" altLang="en-US" sz="5400" b="1" dirty="0">
              <a:solidFill>
                <a:srgbClr val="C00000"/>
              </a:solidFill>
              <a:latin typeface="Cambria" panose="02040503050406030204" pitchFamily="18" charset="0"/>
              <a:ea typeface="+mj-ea"/>
            </a:endParaRPr>
          </a:p>
        </p:txBody>
      </p:sp>
      <p:sp>
        <p:nvSpPr>
          <p:cNvPr id="19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113152" y="2968050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a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2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938" y="4791975"/>
            <a:ext cx="14278261" cy="124648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Bộ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kế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hoạch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và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đầu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tư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3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6037274" y="4616057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b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4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845" y="6366110"/>
            <a:ext cx="15509214" cy="124648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Văn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phòng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Chính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phủ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5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113152" y="6227129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c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26" name="矩形 47">
            <a:extLst>
              <a:ext uri="{FF2B5EF4-FFF2-40B4-BE49-F238E27FC236}">
                <a16:creationId xmlns:a16="http://schemas.microsoft.com/office/drawing/2014/main" id="{2D49AFA0-3637-A140-B883-B21A9287C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937" y="8232104"/>
            <a:ext cx="14278261" cy="114446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lIns="137147" tIns="68574" rIns="137147" bIns="6857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Ban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Quản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lý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Khu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kinh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tế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Vân</a:t>
            </a:r>
            <a:r>
              <a:rPr lang="en-US" altLang="zh-CN" sz="60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6000" b="1" i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Phong</a:t>
            </a:r>
            <a:endParaRPr lang="zh-CN" altLang="en-US" sz="6000" b="1" i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  <p:sp>
        <p:nvSpPr>
          <p:cNvPr id="27" name="ïśľíďè">
            <a:extLst>
              <a:ext uri="{FF2B5EF4-FFF2-40B4-BE49-F238E27FC236}">
                <a16:creationId xmlns:a16="http://schemas.microsoft.com/office/drawing/2014/main" id="{24BFEAE2-76EF-C44C-90DA-69ABEE229CBE}"/>
              </a:ext>
            </a:extLst>
          </p:cNvPr>
          <p:cNvSpPr/>
          <p:nvPr/>
        </p:nvSpPr>
        <p:spPr bwMode="auto">
          <a:xfrm>
            <a:off x="16037274" y="8056186"/>
            <a:ext cx="1448786" cy="1422401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prstDash val="dash"/>
            <a:miter lim="400000"/>
          </a:ln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1371600">
              <a:defRPr/>
            </a:pPr>
            <a:r>
              <a:rPr lang="en-US" sz="7200" dirty="0">
                <a:solidFill>
                  <a:prstClr val="white"/>
                </a:solidFill>
                <a:latin typeface="#9Slide07 SFU Rhythm" panose="00000400000000000000" pitchFamily="2" charset="0"/>
              </a:rPr>
              <a:t>d</a:t>
            </a:r>
            <a:endParaRPr sz="72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1638" y="4762500"/>
            <a:ext cx="9638857" cy="1299458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 defTabSz="13716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Bộ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Kế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hoạch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và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Đầu</a:t>
            </a:r>
            <a:r>
              <a:rPr lang="en-US" altLang="zh-CN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 </a:t>
            </a:r>
            <a:r>
              <a:rPr lang="en-US" altLang="zh-CN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tư</a:t>
            </a:r>
            <a:endParaRPr lang="zh-CN" altLang="en-US" sz="7200" b="1" dirty="0">
              <a:solidFill>
                <a:prstClr val="white"/>
              </a:solidFill>
              <a:latin typeface="Cambria" panose="02040503050406030204" pitchFamily="18" charset="0"/>
              <a:ea typeface="Source Han Sans CN" panose="020B0500000000000000" pitchFamily="34" charset="-12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12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9" grpId="0" animBg="1"/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6D3F56-D586-D74A-91C5-E5F9FAF147A7}"/>
              </a:ext>
            </a:extLst>
          </p:cNvPr>
          <p:cNvSpPr txBox="1"/>
          <p:nvPr/>
        </p:nvSpPr>
        <p:spPr>
          <a:xfrm>
            <a:off x="1619594" y="745845"/>
            <a:ext cx="3347391" cy="15696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defTabSz="1371600">
              <a:defRPr/>
            </a:pPr>
            <a:r>
              <a:rPr kumimoji="1" lang="en-US" altLang="zh-CN" sz="9600" dirty="0">
                <a:solidFill>
                  <a:prstClr val="white"/>
                </a:solidFill>
                <a:latin typeface="#9Slide07 SFU Rhythm" panose="00000400000000000000" pitchFamily="2" charset="0"/>
              </a:rPr>
              <a:t>CÂU 3</a:t>
            </a:r>
            <a:endParaRPr kumimoji="1" lang="zh-CN" altLang="en-US" sz="9600" dirty="0">
              <a:solidFill>
                <a:prstClr val="white"/>
              </a:solidFill>
              <a:latin typeface="#9Slide07 SFU Rhythm" panose="000004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60911" y="1170481"/>
            <a:ext cx="12254215" cy="5029200"/>
            <a:chOff x="4966985" y="2019300"/>
            <a:chExt cx="12254215" cy="5029200"/>
          </a:xfrm>
        </p:grpSpPr>
        <p:sp>
          <p:nvSpPr>
            <p:cNvPr id="9" name="íś1íḍè">
              <a:extLst>
                <a:ext uri="{FF2B5EF4-FFF2-40B4-BE49-F238E27FC236}">
                  <a16:creationId xmlns:a16="http://schemas.microsoft.com/office/drawing/2014/main" id="{F5994542-3399-5D49-A141-CDAFAFE960EE}"/>
                </a:ext>
              </a:extLst>
            </p:cNvPr>
            <p:cNvSpPr/>
            <p:nvPr/>
          </p:nvSpPr>
          <p:spPr>
            <a:xfrm>
              <a:off x="4966985" y="2019300"/>
              <a:ext cx="12254215" cy="5029200"/>
            </a:xfrm>
            <a:prstGeom prst="cloudCallout">
              <a:avLst>
                <a:gd name="adj1" fmla="val -52919"/>
                <a:gd name="adj2" fmla="val 68561"/>
              </a:avLst>
            </a:prstGeom>
            <a:ln>
              <a:solidFill>
                <a:schemeClr val="tx1"/>
              </a:solidFill>
              <a:prstDash val="dash"/>
            </a:ln>
          </p:spPr>
          <p:txBody>
            <a:bodyPr wrap="square" lIns="137160" tIns="68580" rIns="137160" bIns="6858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371600">
                <a:defRPr/>
              </a:pPr>
              <a:endParaRPr lang="zh-CN" altLang="en-US" sz="9000" b="1" i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77000" y="3379738"/>
              <a:ext cx="8609152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71600">
                <a:defRPr/>
              </a:pPr>
              <a:r>
                <a:rPr lang="nl-NL" sz="7200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viết vào bảng con</a:t>
              </a:r>
            </a:p>
            <a:p>
              <a:pPr algn="ctr" defTabSz="1371600">
                <a:defRPr/>
              </a:pPr>
              <a:r>
                <a:rPr lang="nl-NL" sz="7200" i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 chi đội lớp em</a:t>
              </a:r>
              <a:endParaRPr lang="zh-CN" altLang="en-US" sz="16600" b="1" i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3074" name="Picture 2" descr="Điều lệ Đội TNTP Hồ Chí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84" y="5054657"/>
            <a:ext cx="4577827" cy="4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312051" y="5783582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69" y="0"/>
                </a:lnTo>
                <a:lnTo>
                  <a:pt x="5064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1574331" y="1454055"/>
            <a:ext cx="15506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35587" y="2726034"/>
            <a:ext cx="153516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Nêu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sự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khác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biệt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khi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viết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tên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em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và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tên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trường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học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của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6000" b="1" dirty="0" err="1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em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ea typeface="SimSun" panose="02010600030101010101" pitchFamily="2" charset="-122"/>
              </a:rPr>
              <a:t>?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9802" y="4789087"/>
            <a:ext cx="2116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/>
              <a:t>Ví</a:t>
            </a:r>
            <a:r>
              <a:rPr lang="en-US" sz="6000" i="1" dirty="0"/>
              <a:t> </a:t>
            </a:r>
            <a:r>
              <a:rPr lang="en-US" sz="6000" i="1" dirty="0" err="1"/>
              <a:t>dụ</a:t>
            </a:r>
            <a:endParaRPr lang="en-US" sz="6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139812" y="4789086"/>
            <a:ext cx="7230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Nguyễn Mai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Anh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9811" y="5914980"/>
            <a:ext cx="8014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Tiểu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học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Âu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dirty="0" err="1">
                <a:solidFill>
                  <a:schemeClr val="accent2">
                    <a:lumMod val="75000"/>
                  </a:schemeClr>
                </a:solidFill>
              </a:rPr>
              <a:t>Cơ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312051" y="5783582"/>
            <a:ext cx="5064369" cy="4114800"/>
          </a:xfrm>
          <a:custGeom>
            <a:avLst/>
            <a:gdLst/>
            <a:ahLst/>
            <a:cxnLst/>
            <a:rect l="l" t="t" r="r" b="b"/>
            <a:pathLst>
              <a:path w="5064369" h="4114800">
                <a:moveTo>
                  <a:pt x="0" y="0"/>
                </a:moveTo>
                <a:lnTo>
                  <a:pt x="5064369" y="0"/>
                </a:lnTo>
                <a:lnTo>
                  <a:pt x="5064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83164" y="470065"/>
            <a:ext cx="4057102" cy="2880543"/>
          </a:xfrm>
          <a:custGeom>
            <a:avLst/>
            <a:gdLst/>
            <a:ahLst/>
            <a:cxnLst/>
            <a:rect l="l" t="t" r="r" b="b"/>
            <a:pathLst>
              <a:path w="4057102" h="2880543">
                <a:moveTo>
                  <a:pt x="0" y="0"/>
                </a:moveTo>
                <a:lnTo>
                  <a:pt x="4057102" y="0"/>
                </a:lnTo>
                <a:lnTo>
                  <a:pt x="4057102" y="2880543"/>
                </a:lnTo>
                <a:lnTo>
                  <a:pt x="0" y="2880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790942" y="5050491"/>
            <a:ext cx="4241546" cy="5580982"/>
          </a:xfrm>
          <a:custGeom>
            <a:avLst/>
            <a:gdLst/>
            <a:ahLst/>
            <a:cxnLst/>
            <a:rect l="l" t="t" r="r" b="b"/>
            <a:pathLst>
              <a:path w="4241546" h="5580982">
                <a:moveTo>
                  <a:pt x="0" y="0"/>
                </a:moveTo>
                <a:lnTo>
                  <a:pt x="4241546" y="0"/>
                </a:lnTo>
                <a:lnTo>
                  <a:pt x="4241546" y="5580982"/>
                </a:lnTo>
                <a:lnTo>
                  <a:pt x="0" y="5580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115" y="2147171"/>
            <a:ext cx="13814733" cy="62001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8" y="97748"/>
            <a:ext cx="3809524" cy="3809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827513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3385E-CB58-472A-1ACD-5E74EB18130B}"/>
              </a:ext>
            </a:extLst>
          </p:cNvPr>
          <p:cNvSpPr txBox="1"/>
          <p:nvPr/>
        </p:nvSpPr>
        <p:spPr>
          <a:xfrm>
            <a:off x="4678594" y="2390632"/>
            <a:ext cx="9372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n w="571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#9Slide03 Montserrat Black" panose="00000A00000000000000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1272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5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00765" y="1104234"/>
            <a:ext cx="15686471" cy="8092027"/>
            <a:chOff x="1013242" y="1123668"/>
            <a:chExt cx="20915294" cy="10789369"/>
          </a:xfrm>
        </p:grpSpPr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15903" y="2316555"/>
            <a:ext cx="1580157" cy="158809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3969582" y="1410646"/>
            <a:ext cx="112440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Nêu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sự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khác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nhau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hoa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người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quan</a:t>
            </a:r>
            <a:r>
              <a:rPr lang="en-US" sz="4800" b="1" dirty="0">
                <a:solidFill>
                  <a:srgbClr val="C00000"/>
                </a:solidFill>
              </a:rPr>
              <a:t>, </a:t>
            </a:r>
            <a:r>
              <a:rPr lang="en-US" sz="4800" b="1" dirty="0" err="1">
                <a:solidFill>
                  <a:srgbClr val="C00000"/>
                </a:solidFill>
              </a:rPr>
              <a:t>tổ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dưới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đây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1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87855"/>
              </p:ext>
            </p:extLst>
          </p:nvPr>
        </p:nvGraphicFramePr>
        <p:xfrm>
          <a:off x="2535613" y="3665002"/>
          <a:ext cx="13758639" cy="31721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52036">
                  <a:extLst>
                    <a:ext uri="{9D8B030D-6E8A-4147-A177-3AD203B41FA5}">
                      <a16:colId xmlns:a16="http://schemas.microsoft.com/office/drawing/2014/main" val="4030257735"/>
                    </a:ext>
                  </a:extLst>
                </a:gridCol>
                <a:gridCol w="8006603">
                  <a:extLst>
                    <a:ext uri="{9D8B030D-6E8A-4147-A177-3AD203B41FA5}">
                      <a16:colId xmlns:a16="http://schemas.microsoft.com/office/drawing/2014/main" val="2027621926"/>
                    </a:ext>
                  </a:extLst>
                </a:gridCol>
              </a:tblGrid>
              <a:tr h="64690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Tên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người</a:t>
                      </a:r>
                      <a:endParaRPr lang="en-US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Tên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cơ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quan</a:t>
                      </a:r>
                      <a:r>
                        <a:rPr lang="en-US" sz="4400" baseline="0" dirty="0"/>
                        <a:t>, </a:t>
                      </a:r>
                      <a:r>
                        <a:rPr lang="en-US" sz="4400" baseline="0" dirty="0" err="1"/>
                        <a:t>tổ</a:t>
                      </a:r>
                      <a:r>
                        <a:rPr lang="en-US" sz="4400" baseline="0" dirty="0"/>
                        <a:t> </a:t>
                      </a:r>
                      <a:r>
                        <a:rPr lang="en-US" sz="4400" baseline="0" dirty="0" err="1"/>
                        <a:t>chức</a:t>
                      </a:r>
                      <a:endParaRPr lang="en-US" sz="4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47660"/>
                  </a:ext>
                </a:extLst>
              </a:tr>
              <a:tr h="2410198">
                <a:tc>
                  <a:txBody>
                    <a:bodyPr/>
                    <a:lstStyle/>
                    <a:p>
                      <a:r>
                        <a:rPr lang="en-US" sz="4400" b="1" dirty="0" err="1"/>
                        <a:t>Lý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Thường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Kiệt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 err="1"/>
                        <a:t>Trần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Hưng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Đạo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/>
                        <a:t>Chu </a:t>
                      </a:r>
                      <a:r>
                        <a:rPr lang="en-US" sz="4400" b="1" baseline="0" dirty="0" err="1"/>
                        <a:t>Văn</a:t>
                      </a:r>
                      <a:r>
                        <a:rPr lang="en-US" sz="4400" b="1" baseline="0" dirty="0"/>
                        <a:t> An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b="1" dirty="0" err="1"/>
                        <a:t>Tổ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chức</a:t>
                      </a:r>
                      <a:r>
                        <a:rPr lang="en-US" sz="4400" b="1" baseline="0" dirty="0"/>
                        <a:t> Y </a:t>
                      </a:r>
                      <a:r>
                        <a:rPr lang="en-US" sz="4400" b="1" baseline="0" dirty="0" err="1"/>
                        <a:t>tế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Thế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giới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 err="1"/>
                        <a:t>Tổ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chức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Thương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mại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Thế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giới</a:t>
                      </a:r>
                      <a:endParaRPr lang="en-US" sz="4400" b="1" baseline="0" dirty="0"/>
                    </a:p>
                    <a:p>
                      <a:r>
                        <a:rPr lang="en-US" sz="4400" b="1" baseline="0" dirty="0" err="1"/>
                        <a:t>Bộ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Giáo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dục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và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Đào</a:t>
                      </a:r>
                      <a:r>
                        <a:rPr lang="en-US" sz="4400" b="1" baseline="0" dirty="0"/>
                        <a:t> </a:t>
                      </a:r>
                      <a:r>
                        <a:rPr lang="en-US" sz="4400" b="1" baseline="0" dirty="0" err="1"/>
                        <a:t>tạo</a:t>
                      </a:r>
                      <a:endParaRPr lang="en-US" sz="4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2035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5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3969582" y="1410646"/>
            <a:ext cx="112440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Nêu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sự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khác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nhau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hoa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người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quan</a:t>
            </a:r>
            <a:r>
              <a:rPr lang="en-US" sz="4800" b="1" dirty="0">
                <a:solidFill>
                  <a:srgbClr val="C00000"/>
                </a:solidFill>
              </a:rPr>
              <a:t>, </a:t>
            </a:r>
            <a:r>
              <a:rPr lang="en-US" sz="4800" b="1" dirty="0" err="1">
                <a:solidFill>
                  <a:srgbClr val="C00000"/>
                </a:solidFill>
              </a:rPr>
              <a:t>tổ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dưới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đây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1</a:t>
            </a:r>
          </a:p>
        </p:txBody>
      </p:sp>
      <p:pic>
        <p:nvPicPr>
          <p:cNvPr id="1026" name="Picture 2" descr="Lý Thường Kiệt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541248" y="151029"/>
            <a:ext cx="3118359" cy="340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loud 13"/>
          <p:cNvSpPr/>
          <p:nvPr/>
        </p:nvSpPr>
        <p:spPr>
          <a:xfrm>
            <a:off x="6581700" y="8058693"/>
            <a:ext cx="6019800" cy="19431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Tên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người</a:t>
            </a:r>
            <a:endParaRPr lang="en-US" sz="4400" dirty="0">
              <a:ln w="19050">
                <a:solidFill>
                  <a:schemeClr val="tx1"/>
                </a:solidFill>
              </a:ln>
              <a:latin typeface="#9Slide03 Montserrat Black" panose="00000A00000000000000" pitchFamily="2" charset="0"/>
            </a:endParaRPr>
          </a:p>
        </p:txBody>
      </p:sp>
      <p:pic>
        <p:nvPicPr>
          <p:cNvPr id="1028" name="Picture 4" descr="Tiểu sử anh hùng dân tộc Trần Quốc Tuấ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248" y="3782073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u Văn An - người thầy chuẩn mực muôn đời của Việt Nam - VnExpress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66" b="100000" l="9940" r="89960">
                        <a14:backgroundMark x1="28313" y1="35284" x2="28012" y2="61037"/>
                        <a14:backgroundMark x1="29016" y1="22575" x2="30321" y2="36957"/>
                        <a14:backgroundMark x1="27309" y1="58863" x2="26506" y2="73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332" y="7007133"/>
            <a:ext cx="4869546" cy="29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17821" y="3553240"/>
            <a:ext cx="39808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44737" y="3536305"/>
            <a:ext cx="39808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82659" y="3571640"/>
            <a:ext cx="47534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00707" y="5171810"/>
            <a:ext cx="398081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38705" y="5179317"/>
            <a:ext cx="629006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2659" y="5190210"/>
            <a:ext cx="558227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17821" y="6886709"/>
            <a:ext cx="677779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69582" y="6920325"/>
            <a:ext cx="467856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24938" y="6884837"/>
            <a:ext cx="558227" cy="9044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9800" y="3423706"/>
            <a:ext cx="5773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Lý</a:t>
            </a:r>
            <a:r>
              <a:rPr lang="en-US" sz="7200" dirty="0"/>
              <a:t> </a:t>
            </a:r>
            <a:r>
              <a:rPr lang="en-US" sz="7200" dirty="0" err="1"/>
              <a:t>Thường</a:t>
            </a:r>
            <a:r>
              <a:rPr lang="en-US" sz="7200" dirty="0"/>
              <a:t> </a:t>
            </a:r>
            <a:r>
              <a:rPr lang="en-US" sz="7200" dirty="0" err="1"/>
              <a:t>Kiệt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9800" y="5048813"/>
            <a:ext cx="5784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/>
              <a:t>Trần</a:t>
            </a:r>
            <a:r>
              <a:rPr lang="en-US" sz="7200" dirty="0"/>
              <a:t> </a:t>
            </a:r>
            <a:r>
              <a:rPr lang="en-US" sz="7200" dirty="0" err="1"/>
              <a:t>Hưng</a:t>
            </a:r>
            <a:r>
              <a:rPr lang="en-US" sz="7200" dirty="0"/>
              <a:t> </a:t>
            </a:r>
            <a:r>
              <a:rPr lang="en-US" sz="7200" dirty="0" err="1"/>
              <a:t>Đạo</a:t>
            </a:r>
            <a:endParaRPr lang="en-US" sz="7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17821" y="6673920"/>
            <a:ext cx="4485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Chu </a:t>
            </a:r>
            <a:r>
              <a:rPr lang="en-US" sz="7200" dirty="0" err="1"/>
              <a:t>Văn</a:t>
            </a:r>
            <a:r>
              <a:rPr lang="en-US" sz="7200" dirty="0"/>
              <a:t> An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08872" y="4601208"/>
            <a:ext cx="6323892" cy="2212419"/>
          </a:xfrm>
          <a:prstGeom prst="roundRect">
            <a:avLst>
              <a:gd name="adj" fmla="val 36503"/>
            </a:avLst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Viết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hoa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các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chữ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cái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đầu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của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các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tiếng</a:t>
            </a:r>
            <a:r>
              <a:rPr lang="en-US" sz="5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5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5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sp>
        <p:nvSpPr>
          <p:cNvPr id="17" name="TextBox 17"/>
          <p:cNvSpPr txBox="1"/>
          <p:nvPr/>
        </p:nvSpPr>
        <p:spPr>
          <a:xfrm>
            <a:off x="4381036" y="1284608"/>
            <a:ext cx="1124403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Nêu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sự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khác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nhau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về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cách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viết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hoa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người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với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tên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cơ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quan</a:t>
            </a:r>
            <a:r>
              <a:rPr lang="en-US" sz="4800" b="1" dirty="0">
                <a:solidFill>
                  <a:srgbClr val="C00000"/>
                </a:solidFill>
              </a:rPr>
              <a:t>, </a:t>
            </a:r>
            <a:r>
              <a:rPr lang="en-US" sz="4800" b="1" dirty="0" err="1">
                <a:solidFill>
                  <a:srgbClr val="C00000"/>
                </a:solidFill>
              </a:rPr>
              <a:t>tổ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chức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dưới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đây</a:t>
            </a:r>
            <a:r>
              <a:rPr lang="en-US" sz="48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560248" y="1225959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1</a:t>
            </a:r>
          </a:p>
        </p:txBody>
      </p:sp>
      <p:sp>
        <p:nvSpPr>
          <p:cNvPr id="14" name="Cloud 13"/>
          <p:cNvSpPr/>
          <p:nvPr/>
        </p:nvSpPr>
        <p:spPr>
          <a:xfrm>
            <a:off x="12039601" y="2687659"/>
            <a:ext cx="5707568" cy="194310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Tên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cơ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quan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,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tổ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latin typeface="#9Slide03 Montserrat Black" panose="00000A00000000000000" pitchFamily="2" charset="0"/>
              </a:rPr>
              <a:t>chức</a:t>
            </a:r>
            <a:endParaRPr lang="en-US" sz="4000" dirty="0">
              <a:ln w="19050">
                <a:solidFill>
                  <a:schemeClr val="tx1"/>
                </a:solidFill>
              </a:ln>
              <a:latin typeface="#9Slide03 Montserrat Black" panose="00000A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00765" y="7901025"/>
            <a:ext cx="15806709" cy="1979533"/>
          </a:xfrm>
          <a:prstGeom prst="roundRect">
            <a:avLst>
              <a:gd name="adj" fmla="val 36503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/>
              <a:t>Viết</a:t>
            </a:r>
            <a:r>
              <a:rPr lang="en-US" sz="4800" b="1" dirty="0"/>
              <a:t> </a:t>
            </a:r>
            <a:r>
              <a:rPr lang="en-US" sz="4800" b="1" dirty="0" err="1"/>
              <a:t>hoa</a:t>
            </a:r>
            <a:r>
              <a:rPr lang="en-US" sz="4800" b="1" dirty="0"/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chữ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cái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đầu</a:t>
            </a:r>
            <a:r>
              <a:rPr lang="en-US" sz="4800" b="1" i="1" dirty="0">
                <a:solidFill>
                  <a:srgbClr val="C00000"/>
                </a:solidFill>
              </a:rPr>
              <a:t> ở </a:t>
            </a:r>
            <a:r>
              <a:rPr lang="en-US" sz="4800" b="1" i="1" dirty="0" err="1">
                <a:solidFill>
                  <a:srgbClr val="C00000"/>
                </a:solidFill>
              </a:rPr>
              <a:t>tiếng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đầu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tiên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các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bộ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phận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tạo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nện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tính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chất</a:t>
            </a:r>
            <a:r>
              <a:rPr lang="en-US" sz="4800" b="1" i="1" dirty="0">
                <a:solidFill>
                  <a:srgbClr val="C00000"/>
                </a:solidFill>
              </a:rPr>
              <a:t> “</a:t>
            </a:r>
            <a:r>
              <a:rPr lang="en-US" sz="4800" b="1" i="1" dirty="0" err="1">
                <a:solidFill>
                  <a:srgbClr val="C00000"/>
                </a:solidFill>
              </a:rPr>
              <a:t>riêng</a:t>
            </a:r>
            <a:r>
              <a:rPr lang="en-US" sz="4800" b="1" i="1" dirty="0">
                <a:solidFill>
                  <a:srgbClr val="C00000"/>
                </a:solidFill>
              </a:rPr>
              <a:t>” </a:t>
            </a:r>
            <a:r>
              <a:rPr lang="en-US" sz="4800" b="1" i="1" dirty="0" err="1">
                <a:solidFill>
                  <a:srgbClr val="C00000"/>
                </a:solidFill>
              </a:rPr>
              <a:t>của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tên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riêng</a:t>
            </a:r>
            <a:r>
              <a:rPr lang="en-US" sz="4800" b="1" i="1" dirty="0">
                <a:solidFill>
                  <a:srgbClr val="C00000"/>
                </a:solidFill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</a:rPr>
              <a:t>đó</a:t>
            </a:r>
            <a:r>
              <a:rPr lang="en-US" sz="4800" b="1" dirty="0"/>
              <a:t>. </a:t>
            </a:r>
            <a:endParaRPr lang="en-US" sz="857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ile:WHO logo.sv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00" y="3051062"/>
            <a:ext cx="1603816" cy="16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World Trade Organization (logo and wordmark).svg - Wikipedia, le  encyclopedia libe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028" y="4630759"/>
            <a:ext cx="4558051" cy="134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ập tin:Logo of Vietnamese Ministry of Education and Training.svg – 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05" y="6186349"/>
            <a:ext cx="6194024" cy="118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926907" y="3574087"/>
            <a:ext cx="248784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4453313" y="3574087"/>
            <a:ext cx="142520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977313" y="3574087"/>
            <a:ext cx="276800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926907" y="4937809"/>
            <a:ext cx="248784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565910" y="4907022"/>
            <a:ext cx="3946758" cy="9451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663829" y="4884470"/>
            <a:ext cx="2737523" cy="967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905000" y="6252467"/>
            <a:ext cx="1027254" cy="9263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007256" y="6254644"/>
            <a:ext cx="2878925" cy="9620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781800" y="6258281"/>
            <a:ext cx="2737523" cy="9677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69394" y="4305300"/>
            <a:ext cx="3928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72000" y="4312920"/>
            <a:ext cx="3928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43600" y="4358640"/>
            <a:ext cx="3928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93194" y="3157919"/>
            <a:ext cx="11177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 chức Y tế Thế giới</a:t>
            </a:r>
          </a:p>
          <a:p>
            <a:pPr>
              <a:lnSpc>
                <a:spcPct val="150000"/>
              </a:lnSpc>
            </a:pPr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 chức Thương mại Thế giới</a:t>
            </a:r>
          </a:p>
          <a:p>
            <a:pPr>
              <a:lnSpc>
                <a:spcPct val="150000"/>
              </a:lnSpc>
            </a:pPr>
            <a:r>
              <a:rPr lang="vi-VN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Bộ Giáo dục và Đào tạo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951631" y="5681531"/>
            <a:ext cx="7116169" cy="53340"/>
            <a:chOff x="2121794" y="4457700"/>
            <a:chExt cx="7116169" cy="5334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121794" y="445770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724400" y="446532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845157" y="451104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966979" y="7117858"/>
            <a:ext cx="5348221" cy="53340"/>
            <a:chOff x="2121794" y="4457700"/>
            <a:chExt cx="5348221" cy="5334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121794" y="445770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2815" y="446532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77209" y="4511040"/>
              <a:ext cx="39280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1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23" grpId="0" animBg="1"/>
      <p:bldP spid="1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5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15903" y="2316555"/>
            <a:ext cx="1580157" cy="158809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551063" y="1665308"/>
            <a:ext cx="12948199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</a:rPr>
              <a:t>sự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khác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nhau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về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cách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viết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hoa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tên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người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với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tên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cơ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quan</a:t>
            </a:r>
            <a:r>
              <a:rPr lang="en-US" sz="6600" b="1" dirty="0">
                <a:solidFill>
                  <a:srgbClr val="C00000"/>
                </a:solidFill>
              </a:rPr>
              <a:t>, </a:t>
            </a:r>
            <a:r>
              <a:rPr lang="en-US" sz="6600" b="1" dirty="0" err="1">
                <a:solidFill>
                  <a:srgbClr val="C00000"/>
                </a:solidFill>
              </a:rPr>
              <a:t>tổ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chức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09800"/>
              </p:ext>
            </p:extLst>
          </p:nvPr>
        </p:nvGraphicFramePr>
        <p:xfrm>
          <a:off x="1889802" y="4357051"/>
          <a:ext cx="14270720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40180">
                  <a:extLst>
                    <a:ext uri="{9D8B030D-6E8A-4147-A177-3AD203B41FA5}">
                      <a16:colId xmlns:a16="http://schemas.microsoft.com/office/drawing/2014/main" val="4030257735"/>
                    </a:ext>
                  </a:extLst>
                </a:gridCol>
                <a:gridCol w="7530540">
                  <a:extLst>
                    <a:ext uri="{9D8B030D-6E8A-4147-A177-3AD203B41FA5}">
                      <a16:colId xmlns:a16="http://schemas.microsoft.com/office/drawing/2014/main" val="2027621926"/>
                    </a:ext>
                  </a:extLst>
                </a:gridCol>
              </a:tblGrid>
              <a:tr h="646907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Tên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người</a:t>
                      </a:r>
                      <a:endParaRPr lang="en-US" sz="5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/>
                        <a:t>Tên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cơ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quan</a:t>
                      </a:r>
                      <a:r>
                        <a:rPr lang="en-US" sz="5400" baseline="0" dirty="0"/>
                        <a:t>, </a:t>
                      </a:r>
                      <a:r>
                        <a:rPr lang="en-US" sz="5400" baseline="0" dirty="0" err="1"/>
                        <a:t>tổ</a:t>
                      </a:r>
                      <a:r>
                        <a:rPr lang="en-US" sz="5400" baseline="0" dirty="0"/>
                        <a:t> </a:t>
                      </a:r>
                      <a:r>
                        <a:rPr lang="en-US" sz="5400" baseline="0" dirty="0" err="1"/>
                        <a:t>chức</a:t>
                      </a:r>
                      <a:endParaRPr lang="en-US" sz="54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247660"/>
                  </a:ext>
                </a:extLst>
              </a:tr>
              <a:tr h="2410198">
                <a:tc>
                  <a:txBody>
                    <a:bodyPr/>
                    <a:lstStyle/>
                    <a:p>
                      <a:pPr algn="ctr"/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chỉ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tất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chữ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ở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tiên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phận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tạo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nện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tính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chất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tên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riêng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en-US" sz="5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15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20352"/>
                  </a:ext>
                </a:extLst>
              </a:tr>
            </a:tbl>
          </a:graphicData>
        </a:graphic>
      </p:graphicFrame>
      <p:sp>
        <p:nvSpPr>
          <p:cNvPr id="16" name="Freeform 12"/>
          <p:cNvSpPr/>
          <p:nvPr/>
        </p:nvSpPr>
        <p:spPr>
          <a:xfrm>
            <a:off x="15499262" y="5067299"/>
            <a:ext cx="2884616" cy="5564173"/>
          </a:xfrm>
          <a:custGeom>
            <a:avLst/>
            <a:gdLst/>
            <a:ahLst/>
            <a:cxnLst/>
            <a:rect l="l" t="t" r="r" b="b"/>
            <a:pathLst>
              <a:path w="4241546" h="5580982">
                <a:moveTo>
                  <a:pt x="0" y="0"/>
                </a:moveTo>
                <a:lnTo>
                  <a:pt x="4241546" y="0"/>
                </a:lnTo>
                <a:lnTo>
                  <a:pt x="4241546" y="5580982"/>
                </a:lnTo>
                <a:lnTo>
                  <a:pt x="0" y="5580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073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A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Rectangle Drop Shadow"/>
          <p:cNvSpPr/>
          <p:nvPr/>
        </p:nvSpPr>
        <p:spPr>
          <a:xfrm>
            <a:off x="97221" y="292675"/>
            <a:ext cx="17843045" cy="11370938"/>
          </a:xfrm>
          <a:custGeom>
            <a:avLst/>
            <a:gdLst/>
            <a:ahLst/>
            <a:cxnLst/>
            <a:rect l="l" t="t" r="r" b="b"/>
            <a:pathLst>
              <a:path w="17843045" h="11370938">
                <a:moveTo>
                  <a:pt x="0" y="0"/>
                </a:moveTo>
                <a:lnTo>
                  <a:pt x="17843045" y="0"/>
                </a:lnTo>
                <a:lnTo>
                  <a:pt x="17843045" y="11370938"/>
                </a:lnTo>
                <a:lnTo>
                  <a:pt x="0" y="11370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6" r="-191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0833" y="261483"/>
            <a:ext cx="16968660" cy="10813714"/>
            <a:chOff x="0" y="0"/>
            <a:chExt cx="22624880" cy="14418285"/>
          </a:xfrm>
        </p:grpSpPr>
        <p:sp>
          <p:nvSpPr>
            <p:cNvPr id="4" name="Freeform 4" descr="Rectangle Drop Shadow"/>
            <p:cNvSpPr/>
            <p:nvPr/>
          </p:nvSpPr>
          <p:spPr>
            <a:xfrm>
              <a:off x="0" y="0"/>
              <a:ext cx="22624880" cy="14418285"/>
            </a:xfrm>
            <a:custGeom>
              <a:avLst/>
              <a:gdLst/>
              <a:ahLst/>
              <a:cxnLst/>
              <a:rect l="l" t="t" r="r" b="b"/>
              <a:pathLst>
                <a:path w="22624880" h="14418285">
                  <a:moveTo>
                    <a:pt x="0" y="0"/>
                  </a:moveTo>
                  <a:lnTo>
                    <a:pt x="22624880" y="0"/>
                  </a:lnTo>
                  <a:lnTo>
                    <a:pt x="22624880" y="14418285"/>
                  </a:lnTo>
                  <a:lnTo>
                    <a:pt x="0" y="14418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916" r="-1916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1013242" y="1141661"/>
              <a:ext cx="20915294" cy="10771376"/>
              <a:chOff x="0" y="0"/>
              <a:chExt cx="4131416" cy="212767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131416" cy="2127679"/>
              </a:xfrm>
              <a:custGeom>
                <a:avLst/>
                <a:gdLst/>
                <a:ahLst/>
                <a:cxnLst/>
                <a:rect l="l" t="t" r="r" b="b"/>
                <a:pathLst>
                  <a:path w="4131416" h="2127679">
                    <a:moveTo>
                      <a:pt x="0" y="0"/>
                    </a:moveTo>
                    <a:lnTo>
                      <a:pt x="4131416" y="0"/>
                    </a:lnTo>
                    <a:lnTo>
                      <a:pt x="4131416" y="2127679"/>
                    </a:lnTo>
                    <a:lnTo>
                      <a:pt x="0" y="2127679"/>
                    </a:lnTo>
                    <a:close/>
                  </a:path>
                </a:pathLst>
              </a:custGeom>
              <a:solidFill>
                <a:srgbClr val="FAF9F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4131416" cy="22038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13242" y="1123668"/>
              <a:ext cx="20915294" cy="10771376"/>
            </a:xfrm>
            <a:prstGeom prst="rect">
              <a:avLst/>
            </a:prstGeom>
          </p:spPr>
        </p:pic>
      </p:grpSp>
      <p:sp>
        <p:nvSpPr>
          <p:cNvPr id="19" name="TextBox 17"/>
          <p:cNvSpPr txBox="1"/>
          <p:nvPr/>
        </p:nvSpPr>
        <p:spPr>
          <a:xfrm>
            <a:off x="4413562" y="1378207"/>
            <a:ext cx="1196097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Nhận xét cách viết hoa tên cơ quan, tổ chức sau:</a:t>
            </a:r>
            <a:endParaRPr lang="en-US" sz="13800" b="1" dirty="0">
              <a:solidFill>
                <a:srgbClr val="C00000"/>
              </a:solidFill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-1971702" y="1351997"/>
            <a:ext cx="9175209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6600" dirty="0" err="1">
                <a:solidFill>
                  <a:schemeClr val="tx2">
                    <a:lumMod val="75000"/>
                  </a:schemeClr>
                </a:solidFill>
                <a:latin typeface="Mango AC"/>
              </a:rPr>
              <a:t>Câu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latin typeface="Mango AC"/>
              </a:rPr>
              <a:t> 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78845" y="3177841"/>
            <a:ext cx="1583064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Uỷ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ban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Bảo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vệ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Chăm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sóc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trẻ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Việt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Hội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Bảo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vệ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Quyền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trẻ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Việt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-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Trung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tâm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Chiếu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phim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Quốc</a:t>
            </a:r>
            <a:r>
              <a:rPr lang="en-US" sz="5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Open Sans" panose="020B0606030504020204" pitchFamily="34" charset="0"/>
              </a:rPr>
              <a:t>gia</a:t>
            </a:r>
            <a:endParaRPr lang="en-US" sz="5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367" y="6026347"/>
            <a:ext cx="4487045" cy="44870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940022" y="7456489"/>
            <a:ext cx="13017849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ea typeface="SimSun" panose="02010600030101010101" pitchFamily="2" charset="-122"/>
              </a:rPr>
              <a:t>Viết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hoa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chữ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cái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đầu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của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các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từ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ngữ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chỉ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loại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hình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cơ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quan</a:t>
            </a:r>
            <a:r>
              <a:rPr lang="en-US" sz="5400" dirty="0">
                <a:ea typeface="SimSun" panose="02010600030101010101" pitchFamily="2" charset="-122"/>
              </a:rPr>
              <a:t>, </a:t>
            </a:r>
            <a:r>
              <a:rPr lang="en-US" sz="5400" dirty="0" err="1">
                <a:ea typeface="SimSun" panose="02010600030101010101" pitchFamily="2" charset="-122"/>
              </a:rPr>
              <a:t>tổ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chức</a:t>
            </a:r>
            <a:r>
              <a:rPr lang="en-US" sz="5400" dirty="0">
                <a:ea typeface="SimSun" panose="02010600030101010101" pitchFamily="2" charset="-122"/>
              </a:rPr>
              <a:t>; </a:t>
            </a:r>
            <a:r>
              <a:rPr lang="en-US" sz="5400" dirty="0" err="1">
                <a:ea typeface="SimSun" panose="02010600030101010101" pitchFamily="2" charset="-122"/>
              </a:rPr>
              <a:t>chức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năng</a:t>
            </a:r>
            <a:r>
              <a:rPr lang="en-US" sz="5400" dirty="0">
                <a:ea typeface="SimSun" panose="02010600030101010101" pitchFamily="2" charset="-122"/>
              </a:rPr>
              <a:t>, </a:t>
            </a:r>
            <a:r>
              <a:rPr lang="en-US" sz="5400" dirty="0" err="1">
                <a:ea typeface="SimSun" panose="02010600030101010101" pitchFamily="2" charset="-122"/>
              </a:rPr>
              <a:t>lĩnh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vực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hoạt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động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của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cơ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quan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tổ</a:t>
            </a:r>
            <a:r>
              <a:rPr lang="en-US" sz="5400" dirty="0">
                <a:ea typeface="SimSun" panose="02010600030101010101" pitchFamily="2" charset="-122"/>
              </a:rPr>
              <a:t> </a:t>
            </a:r>
            <a:r>
              <a:rPr lang="en-US" sz="5400" dirty="0" err="1">
                <a:ea typeface="SimSun" panose="02010600030101010101" pitchFamily="2" charset="-122"/>
              </a:rPr>
              <a:t>chức</a:t>
            </a:r>
            <a:r>
              <a:rPr lang="en-US" sz="5400" dirty="0">
                <a:ea typeface="SimSun" panose="02010600030101010101" pitchFamily="2" charset="-122"/>
              </a:rPr>
              <a:t>.</a:t>
            </a:r>
            <a:endParaRPr lang="en-US" sz="5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407423" y="3247730"/>
            <a:ext cx="9195981" cy="1171735"/>
            <a:chOff x="4221257" y="3554865"/>
            <a:chExt cx="9195981" cy="1171735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4221257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477000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467600" y="3571782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3030200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249294" y="4571127"/>
            <a:ext cx="7119944" cy="1154818"/>
            <a:chOff x="4221257" y="3554865"/>
            <a:chExt cx="7119944" cy="1154818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4221257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477000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0954163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334000" y="5809178"/>
            <a:ext cx="4314014" cy="1154818"/>
            <a:chOff x="4221257" y="3554865"/>
            <a:chExt cx="4314014" cy="1154818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4221257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8148233" y="3554865"/>
              <a:ext cx="387038" cy="115481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614</Words>
  <Application>Microsoft Office PowerPoint</Application>
  <PresentationFormat>Custom</PresentationFormat>
  <Paragraphs>94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Open Sans</vt:lpstr>
      <vt:lpstr>SimSun</vt:lpstr>
      <vt:lpstr>#9Slide03 Montserrat Black</vt:lpstr>
      <vt:lpstr>Calibri</vt:lpstr>
      <vt:lpstr>Mango AC</vt:lpstr>
      <vt:lpstr>#9Slide07 SVNZiclets</vt:lpstr>
      <vt:lpstr>Arial</vt:lpstr>
      <vt:lpstr>Cambria</vt:lpstr>
      <vt:lpstr>DengXian</vt:lpstr>
      <vt:lpstr>#9Slide07 SFU Rhythm</vt:lpstr>
      <vt:lpstr>Office Theme</vt:lpstr>
      <vt:lpstr>Office 主题</vt:lpstr>
      <vt:lpstr>1_Office 主题</vt:lpstr>
      <vt:lpstr>2_Office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T31_LTVietTenCoQuanToChuc_MNT</dc:title>
  <cp:lastModifiedBy>Administrator</cp:lastModifiedBy>
  <cp:revision>14</cp:revision>
  <dcterms:created xsi:type="dcterms:W3CDTF">2006-08-16T00:00:00Z</dcterms:created>
  <dcterms:modified xsi:type="dcterms:W3CDTF">2024-04-19T10:20:20Z</dcterms:modified>
  <dc:identifier>DAGA-hKgSPQ</dc:identifier>
</cp:coreProperties>
</file>