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62" r:id="rId3"/>
    <p:sldId id="263" r:id="rId4"/>
    <p:sldId id="257" r:id="rId5"/>
    <p:sldId id="266" r:id="rId6"/>
    <p:sldId id="269" r:id="rId7"/>
    <p:sldId id="270" r:id="rId8"/>
    <p:sldId id="271" r:id="rId9"/>
    <p:sldId id="272" r:id="rId10"/>
    <p:sldId id="267" r:id="rId11"/>
    <p:sldId id="280" r:id="rId12"/>
    <p:sldId id="264" r:id="rId13"/>
    <p:sldId id="261" r:id="rId14"/>
    <p:sldId id="258" r:id="rId15"/>
    <p:sldId id="273" r:id="rId16"/>
    <p:sldId id="259" r:id="rId17"/>
    <p:sldId id="281" r:id="rId18"/>
    <p:sldId id="265" r:id="rId19"/>
    <p:sldId id="268" r:id="rId20"/>
  </p:sldIdLst>
  <p:sldSz cx="18288000" cy="10287000"/>
  <p:notesSz cx="6858000" cy="9144000"/>
  <p:embeddedFontLst>
    <p:embeddedFont>
      <p:font typeface="Cambria" panose="02040503050406030204" pitchFamily="18" charset="0"/>
      <p:regular r:id="rId22"/>
      <p:bold r:id="rId23"/>
      <p:italic r:id="rId24"/>
      <p:boldItalic r:id="rId25"/>
    </p:embeddedFont>
    <p:embeddedFont>
      <p:font typeface="Sitka Heading" panose="02000505000000020004"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46A"/>
    <a:srgbClr val="F48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10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2F942-2933-4818-83DC-722666F5B4CF}"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64E63-E524-456B-B6E5-BB90281142DC}" type="slidenum">
              <a:rPr lang="en-US" smtClean="0"/>
              <a:t>‹#›</a:t>
            </a:fld>
            <a:endParaRPr lang="en-US"/>
          </a:p>
        </p:txBody>
      </p:sp>
    </p:spTree>
    <p:extLst>
      <p:ext uri="{BB962C8B-B14F-4D97-AF65-F5344CB8AC3E}">
        <p14:creationId xmlns:p14="http://schemas.microsoft.com/office/powerpoint/2010/main" val="155085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64E63-E524-456B-B6E5-BB90281142DC}" type="slidenum">
              <a:rPr lang="en-US" smtClean="0"/>
              <a:t>1</a:t>
            </a:fld>
            <a:endParaRPr lang="en-US"/>
          </a:p>
        </p:txBody>
      </p:sp>
    </p:spTree>
    <p:extLst>
      <p:ext uri="{BB962C8B-B14F-4D97-AF65-F5344CB8AC3E}">
        <p14:creationId xmlns:p14="http://schemas.microsoft.com/office/powerpoint/2010/main" val="163491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7.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34.png"/><Relationship Id="rId5" Type="http://schemas.openxmlformats.org/officeDocument/2006/relationships/image" Target="../media/image61.svg"/><Relationship Id="rId15" Type="http://schemas.openxmlformats.org/officeDocument/2006/relationships/image" Target="../media/image7.svg"/><Relationship Id="rId10"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svg"/><Relationship Id="rId3" Type="http://schemas.openxmlformats.org/officeDocument/2006/relationships/image" Target="../media/image59.svg"/><Relationship Id="rId7" Type="http://schemas.openxmlformats.org/officeDocument/2006/relationships/image" Target="../media/image65.svg"/><Relationship Id="rId12"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7.svg"/><Relationship Id="rId5" Type="http://schemas.openxmlformats.org/officeDocument/2006/relationships/image" Target="../media/image63.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21.sv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8.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26.sv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27.png"/><Relationship Id="rId5" Type="http://schemas.openxmlformats.org/officeDocument/2006/relationships/image" Target="../media/image70.svg"/><Relationship Id="rId10" Type="http://schemas.openxmlformats.org/officeDocument/2006/relationships/image" Target="../media/image8.png"/><Relationship Id="rId4" Type="http://schemas.openxmlformats.org/officeDocument/2006/relationships/image" Target="../media/image69.png"/><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sv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4.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52.png"/><Relationship Id="rId5" Type="http://schemas.openxmlformats.org/officeDocument/2006/relationships/image" Target="../media/image77.svg"/><Relationship Id="rId15" Type="http://schemas.openxmlformats.org/officeDocument/2006/relationships/image" Target="../media/image85.svg"/><Relationship Id="rId10" Type="http://schemas.openxmlformats.org/officeDocument/2006/relationships/image" Target="../media/image34.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8.svg"/><Relationship Id="rId7"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32.svg"/><Relationship Id="rId3" Type="http://schemas.openxmlformats.org/officeDocument/2006/relationships/image" Target="../media/image36.svg"/><Relationship Id="rId7" Type="http://schemas.openxmlformats.org/officeDocument/2006/relationships/image" Target="../media/image91.svg"/><Relationship Id="rId12" Type="http://schemas.openxmlformats.org/officeDocument/2006/relationships/image" Target="../media/image31.png"/><Relationship Id="rId2" Type="http://schemas.openxmlformats.org/officeDocument/2006/relationships/image" Target="../media/image35.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34.png"/><Relationship Id="rId5" Type="http://schemas.openxmlformats.org/officeDocument/2006/relationships/image" Target="../media/image89.svg"/><Relationship Id="rId15" Type="http://schemas.openxmlformats.org/officeDocument/2006/relationships/image" Target="../media/image94.png"/><Relationship Id="rId10" Type="http://schemas.openxmlformats.org/officeDocument/2006/relationships/image" Target="../media/image29.svg"/><Relationship Id="rId4" Type="http://schemas.openxmlformats.org/officeDocument/2006/relationships/image" Target="../media/image88.png"/><Relationship Id="rId9" Type="http://schemas.openxmlformats.org/officeDocument/2006/relationships/image" Target="../media/image28.png"/><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27.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21.sv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8.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26.sv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svg"/><Relationship Id="rId3" Type="http://schemas.openxmlformats.org/officeDocument/2006/relationships/image" Target="../media/image65.svg"/><Relationship Id="rId7" Type="http://schemas.openxmlformats.org/officeDocument/2006/relationships/image" Target="../media/image70.svg"/><Relationship Id="rId12" Type="http://schemas.openxmlformats.org/officeDocument/2006/relationships/image" Target="../media/image98.png"/><Relationship Id="rId2" Type="http://schemas.openxmlformats.org/officeDocument/2006/relationships/image" Target="../media/image95.png"/><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3.png"/><Relationship Id="rId5" Type="http://schemas.openxmlformats.org/officeDocument/2006/relationships/image" Target="../media/image59.svg"/><Relationship Id="rId15" Type="http://schemas.openxmlformats.org/officeDocument/2006/relationships/image" Target="../media/image100.png"/><Relationship Id="rId10" Type="http://schemas.openxmlformats.org/officeDocument/2006/relationships/image" Target="../media/image97.png"/><Relationship Id="rId4" Type="http://schemas.openxmlformats.org/officeDocument/2006/relationships/image" Target="../media/image58.png"/><Relationship Id="rId9" Type="http://schemas.openxmlformats.org/officeDocument/2006/relationships/image" Target="../media/image30.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21.sv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8.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26.sv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image" Target="../media/image21.sv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8.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26.sv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3.png"/><Relationship Id="rId18" Type="http://schemas.openxmlformats.org/officeDocument/2006/relationships/image" Target="../media/image7.svg"/><Relationship Id="rId3" Type="http://schemas.openxmlformats.org/officeDocument/2006/relationships/image" Target="../media/image36.svg"/><Relationship Id="rId7" Type="http://schemas.openxmlformats.org/officeDocument/2006/relationships/image" Target="../media/image23.svg"/><Relationship Id="rId12" Type="http://schemas.openxmlformats.org/officeDocument/2006/relationships/image" Target="../media/image43.png"/><Relationship Id="rId17" Type="http://schemas.openxmlformats.org/officeDocument/2006/relationships/image" Target="../media/image6.png"/><Relationship Id="rId2" Type="http://schemas.openxmlformats.org/officeDocument/2006/relationships/image" Target="../media/image35.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svg"/><Relationship Id="rId5" Type="http://schemas.openxmlformats.org/officeDocument/2006/relationships/image" Target="../media/image38.svg"/><Relationship Id="rId15" Type="http://schemas.openxmlformats.org/officeDocument/2006/relationships/image" Target="../media/image31.png"/><Relationship Id="rId10" Type="http://schemas.openxmlformats.org/officeDocument/2006/relationships/image" Target="../media/image41.png"/><Relationship Id="rId19" Type="http://schemas.openxmlformats.org/officeDocument/2006/relationships/image" Target="../media/image27.pn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51.svg"/><Relationship Id="rId17" Type="http://schemas.openxmlformats.org/officeDocument/2006/relationships/image" Target="../media/image27.png"/><Relationship Id="rId2" Type="http://schemas.openxmlformats.org/officeDocument/2006/relationships/image" Target="../media/image1.png"/><Relationship Id="rId16"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5" Type="http://schemas.openxmlformats.org/officeDocument/2006/relationships/image" Target="../media/image53.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51.svg"/><Relationship Id="rId17" Type="http://schemas.openxmlformats.org/officeDocument/2006/relationships/image" Target="../media/image27.png"/><Relationship Id="rId2" Type="http://schemas.openxmlformats.org/officeDocument/2006/relationships/image" Target="../media/image1.png"/><Relationship Id="rId16"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5" Type="http://schemas.openxmlformats.org/officeDocument/2006/relationships/image" Target="../media/image53.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12.png"/><Relationship Id="rId1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27.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6.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51.svg"/><Relationship Id="rId17" Type="http://schemas.openxmlformats.org/officeDocument/2006/relationships/image" Target="../media/image27.png"/><Relationship Id="rId2" Type="http://schemas.openxmlformats.org/officeDocument/2006/relationships/image" Target="../media/image1.png"/><Relationship Id="rId16"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svg"/><Relationship Id="rId15" Type="http://schemas.openxmlformats.org/officeDocument/2006/relationships/image" Target="../media/image53.pn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3.png"/><Relationship Id="rId18" Type="http://schemas.openxmlformats.org/officeDocument/2006/relationships/image" Target="../media/image7.svg"/><Relationship Id="rId3" Type="http://schemas.openxmlformats.org/officeDocument/2006/relationships/image" Target="../media/image36.svg"/><Relationship Id="rId7" Type="http://schemas.openxmlformats.org/officeDocument/2006/relationships/image" Target="../media/image23.svg"/><Relationship Id="rId12" Type="http://schemas.openxmlformats.org/officeDocument/2006/relationships/image" Target="../media/image43.png"/><Relationship Id="rId17" Type="http://schemas.openxmlformats.org/officeDocument/2006/relationships/image" Target="../media/image6.png"/><Relationship Id="rId2" Type="http://schemas.openxmlformats.org/officeDocument/2006/relationships/image" Target="../media/image35.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2.svg"/><Relationship Id="rId5" Type="http://schemas.openxmlformats.org/officeDocument/2006/relationships/image" Target="../media/image38.svg"/><Relationship Id="rId15" Type="http://schemas.openxmlformats.org/officeDocument/2006/relationships/image" Target="../media/image31.png"/><Relationship Id="rId10" Type="http://schemas.openxmlformats.org/officeDocument/2006/relationships/image" Target="../media/image41.png"/><Relationship Id="rId19" Type="http://schemas.openxmlformats.org/officeDocument/2006/relationships/image" Target="../media/image27.pn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asvg="http://schemas.microsoft.com/office/drawing/2016/SVG/main" r:embed="rId4"/>
                </a:ext>
              </a:extLst>
            </a:blip>
            <a:stretch>
              <a:fillRect l="-9832" r="-31154"/>
            </a:stretch>
          </a:blipFill>
        </p:spPr>
      </p:sp>
      <p:sp>
        <p:nvSpPr>
          <p:cNvPr id="3" name="Freeform 3"/>
          <p:cNvSpPr/>
          <p:nvPr/>
        </p:nvSpPr>
        <p:spPr>
          <a:xfrm>
            <a:off x="1961977" y="1417826"/>
            <a:ext cx="14364046" cy="7451349"/>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8700" y="5860281"/>
            <a:ext cx="3506660" cy="2958744"/>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7"/>
            <a:stretch>
              <a:fillRect/>
            </a:stretch>
          </a:blipFill>
        </p:spPr>
      </p:sp>
      <p:sp>
        <p:nvSpPr>
          <p:cNvPr id="5" name="Freeform 5"/>
          <p:cNvSpPr/>
          <p:nvPr/>
        </p:nvSpPr>
        <p:spPr>
          <a:xfrm rot="4774347">
            <a:off x="15083542" y="-993486"/>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304889">
            <a:off x="8033020" y="627603"/>
            <a:ext cx="1550637" cy="1572255"/>
          </a:xfrm>
          <a:custGeom>
            <a:avLst/>
            <a:gdLst/>
            <a:ahLst/>
            <a:cxnLst/>
            <a:rect l="l" t="t" r="r" b="b"/>
            <a:pathLst>
              <a:path w="1550637" h="1572255">
                <a:moveTo>
                  <a:pt x="0" y="0"/>
                </a:moveTo>
                <a:lnTo>
                  <a:pt x="1550637" y="0"/>
                </a:lnTo>
                <a:lnTo>
                  <a:pt x="1550637" y="1572256"/>
                </a:lnTo>
                <a:lnTo>
                  <a:pt x="0" y="1572256"/>
                </a:lnTo>
                <a:lnTo>
                  <a:pt x="0" y="0"/>
                </a:lnTo>
                <a:close/>
              </a:path>
            </a:pathLst>
          </a:custGeom>
          <a:blipFill>
            <a:blip r:embed="rId10"/>
            <a:stretch>
              <a:fillRect/>
            </a:stretch>
          </a:blipFill>
        </p:spPr>
      </p:sp>
      <p:sp>
        <p:nvSpPr>
          <p:cNvPr id="7" name="Freeform 7"/>
          <p:cNvSpPr/>
          <p:nvPr/>
        </p:nvSpPr>
        <p:spPr>
          <a:xfrm rot="1279818">
            <a:off x="14004415" y="6358963"/>
            <a:ext cx="3173732" cy="2880162"/>
          </a:xfrm>
          <a:custGeom>
            <a:avLst/>
            <a:gdLst/>
            <a:ahLst/>
            <a:cxnLst/>
            <a:rect l="l" t="t" r="r" b="b"/>
            <a:pathLst>
              <a:path w="3173732" h="2880162">
                <a:moveTo>
                  <a:pt x="0" y="0"/>
                </a:moveTo>
                <a:lnTo>
                  <a:pt x="3173732" y="0"/>
                </a:lnTo>
                <a:lnTo>
                  <a:pt x="3173732" y="2880161"/>
                </a:lnTo>
                <a:lnTo>
                  <a:pt x="0" y="2880161"/>
                </a:lnTo>
                <a:lnTo>
                  <a:pt x="0" y="0"/>
                </a:lnTo>
                <a:close/>
              </a:path>
            </a:pathLst>
          </a:custGeom>
          <a:blipFill>
            <a:blip r:embed="rId11"/>
            <a:stretch>
              <a:fillRect/>
            </a:stretch>
          </a:blipFill>
        </p:spPr>
      </p:sp>
      <p:sp>
        <p:nvSpPr>
          <p:cNvPr id="8" name="Freeform 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332367">
            <a:off x="13778722" y="967869"/>
            <a:ext cx="3594601" cy="2444329"/>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4"/>
            <a:stretch>
              <a:fillRect/>
            </a:stretch>
          </a:blipFill>
        </p:spPr>
      </p:sp>
      <p:sp>
        <p:nvSpPr>
          <p:cNvPr id="11" name="Freeform 11"/>
          <p:cNvSpPr/>
          <p:nvPr/>
        </p:nvSpPr>
        <p:spPr>
          <a:xfrm rot="-1541354" flipH="1">
            <a:off x="-2373269" y="-911149"/>
            <a:ext cx="5710933" cy="3422461"/>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rot="-272013">
            <a:off x="1028700" y="1115093"/>
            <a:ext cx="3162312" cy="3099066"/>
          </a:xfrm>
          <a:custGeom>
            <a:avLst/>
            <a:gdLst/>
            <a:ahLst/>
            <a:cxnLst/>
            <a:rect l="l" t="t" r="r" b="b"/>
            <a:pathLst>
              <a:path w="3162312" h="3099066">
                <a:moveTo>
                  <a:pt x="0" y="0"/>
                </a:moveTo>
                <a:lnTo>
                  <a:pt x="3162312" y="0"/>
                </a:lnTo>
                <a:lnTo>
                  <a:pt x="3162312" y="3099066"/>
                </a:lnTo>
                <a:lnTo>
                  <a:pt x="0" y="3099066"/>
                </a:lnTo>
                <a:lnTo>
                  <a:pt x="0" y="0"/>
                </a:lnTo>
                <a:close/>
              </a:path>
            </a:pathLst>
          </a:custGeom>
          <a:blipFill>
            <a:blip r:embed="rId17"/>
            <a:stretch>
              <a:fillRect/>
            </a:stretch>
          </a:blipFill>
        </p:spPr>
      </p:sp>
      <p:sp>
        <p:nvSpPr>
          <p:cNvPr id="13" name="Freeform 13"/>
          <p:cNvSpPr/>
          <p:nvPr/>
        </p:nvSpPr>
        <p:spPr>
          <a:xfrm rot="-586403">
            <a:off x="14909078" y="9163772"/>
            <a:ext cx="4210552" cy="1740139"/>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pic>
        <p:nvPicPr>
          <p:cNvPr id="16" name="Picture 15"/>
          <p:cNvPicPr>
            <a:picLocks noChangeAspect="1"/>
          </p:cNvPicPr>
          <p:nvPr/>
        </p:nvPicPr>
        <p:blipFill>
          <a:blip r:embed="rId20"/>
          <a:stretch>
            <a:fillRect/>
          </a:stretch>
        </p:blipFill>
        <p:spPr>
          <a:xfrm>
            <a:off x="2305462" y="1614030"/>
            <a:ext cx="14406097" cy="7968163"/>
          </a:xfrm>
          <a:prstGeom prst="rect">
            <a:avLst/>
          </a:prstGeom>
        </p:spPr>
      </p:pic>
      <p:pic>
        <p:nvPicPr>
          <p:cNvPr id="15" name="Picture 14"/>
          <p:cNvPicPr>
            <a:picLocks noChangeAspect="1"/>
          </p:cNvPicPr>
          <p:nvPr/>
        </p:nvPicPr>
        <p:blipFill>
          <a:blip r:embed="rId21"/>
          <a:stretch>
            <a:fillRect/>
          </a:stretch>
        </p:blipFill>
        <p:spPr>
          <a:xfrm>
            <a:off x="10482860" y="7672023"/>
            <a:ext cx="2639797" cy="1133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098033" y="684053"/>
            <a:ext cx="6583064" cy="2155953"/>
          </a:xfrm>
          <a:custGeom>
            <a:avLst/>
            <a:gdLst/>
            <a:ahLst/>
            <a:cxnLst/>
            <a:rect l="l" t="t" r="r" b="b"/>
            <a:pathLst>
              <a:path w="6583064" h="2155953">
                <a:moveTo>
                  <a:pt x="0" y="0"/>
                </a:moveTo>
                <a:lnTo>
                  <a:pt x="6583064" y="0"/>
                </a:lnTo>
                <a:lnTo>
                  <a:pt x="6583064" y="2155953"/>
                </a:lnTo>
                <a:lnTo>
                  <a:pt x="0" y="2155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10"/>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11"/>
            <a:stretch>
              <a:fillRect/>
            </a:stretch>
          </a:blipFill>
        </p:spPr>
      </p:sp>
      <p:sp>
        <p:nvSpPr>
          <p:cNvPr id="17" name="TextBox 17"/>
          <p:cNvSpPr txBox="1"/>
          <p:nvPr/>
        </p:nvSpPr>
        <p:spPr>
          <a:xfrm>
            <a:off x="531490" y="1213559"/>
            <a:ext cx="7149607" cy="954405"/>
          </a:xfrm>
          <a:prstGeom prst="rect">
            <a:avLst/>
          </a:prstGeom>
        </p:spPr>
        <p:txBody>
          <a:bodyPr lIns="0" tIns="0" rIns="0" bIns="0" rtlCol="0" anchor="t">
            <a:spAutoFit/>
          </a:bodyPr>
          <a:lstStyle/>
          <a:p>
            <a:pPr algn="ctr">
              <a:lnSpc>
                <a:spcPts val="7199"/>
              </a:lnSpc>
            </a:pPr>
            <a:r>
              <a:rPr lang="vi-VN" sz="7199" dirty="0">
                <a:solidFill>
                  <a:srgbClr val="6A7E78"/>
                </a:solidFill>
                <a:latin typeface="Lazydog Bold"/>
              </a:rPr>
              <a:t>Ghi nhớ</a:t>
            </a:r>
            <a:endParaRPr lang="en-US" sz="7199" dirty="0">
              <a:solidFill>
                <a:srgbClr val="6A7E78"/>
              </a:solidFill>
              <a:latin typeface="Lazydog Bold"/>
            </a:endParaRPr>
          </a:p>
        </p:txBody>
      </p:sp>
      <p:sp>
        <p:nvSpPr>
          <p:cNvPr id="19" name="TextBox 19"/>
          <p:cNvSpPr txBox="1"/>
          <p:nvPr/>
        </p:nvSpPr>
        <p:spPr>
          <a:xfrm>
            <a:off x="1385928" y="3169309"/>
            <a:ext cx="14768472" cy="5052537"/>
          </a:xfrm>
          <a:prstGeom prst="rect">
            <a:avLst/>
          </a:prstGeom>
        </p:spPr>
        <p:txBody>
          <a:bodyPr wrap="square" lIns="0" tIns="0" rIns="0" bIns="0" rtlCol="0" anchor="t">
            <a:spAutoFit/>
          </a:bodyPr>
          <a:lstStyle/>
          <a:p>
            <a:pPr marL="342900" indent="-342900" algn="just">
              <a:lnSpc>
                <a:spcPct val="114000"/>
              </a:lnSpc>
              <a:buFontTx/>
              <a:buChar char="-"/>
            </a:pPr>
            <a:r>
              <a:rPr lang="vi-VN" sz="4800" b="1" dirty="0">
                <a:latin typeface="Cambria" panose="02040503050406030204" pitchFamily="18" charset="0"/>
                <a:ea typeface="Cambria" panose="02040503050406030204" pitchFamily="18" charset="0"/>
              </a:rPr>
              <a:t>Trạng ngữ chỉ thời gian </a:t>
            </a:r>
            <a:r>
              <a:rPr lang="vi-VN" sz="4800" dirty="0">
                <a:latin typeface="Cambria" panose="02040503050406030204" pitchFamily="18" charset="0"/>
                <a:ea typeface="Cambria" panose="02040503050406030204" pitchFamily="18" charset="0"/>
              </a:rPr>
              <a:t>bổ sung thông tin về thời gian diễn ra sự việc nêu trong câu; trả lời cho câu hỏi có từ ngữ để hỏi: </a:t>
            </a:r>
            <a:r>
              <a:rPr lang="vi-VN" sz="4800" b="1" i="1" dirty="0">
                <a:latin typeface="Cambria" panose="02040503050406030204" pitchFamily="18" charset="0"/>
                <a:ea typeface="Cambria" panose="02040503050406030204" pitchFamily="18" charset="0"/>
              </a:rPr>
              <a:t>khi nào, bao giờ,....</a:t>
            </a:r>
          </a:p>
          <a:p>
            <a:pPr marL="342900" indent="-342900" algn="just">
              <a:lnSpc>
                <a:spcPct val="114000"/>
              </a:lnSpc>
              <a:buFontTx/>
              <a:buChar char="-"/>
            </a:pPr>
            <a:r>
              <a:rPr lang="vi-VN" sz="4800" b="1" dirty="0">
                <a:latin typeface="Cambria" panose="02040503050406030204" pitchFamily="18" charset="0"/>
                <a:ea typeface="Cambria" panose="02040503050406030204" pitchFamily="18" charset="0"/>
              </a:rPr>
              <a:t>Trạng ngữ chỉ nơi chốn </a:t>
            </a:r>
            <a:r>
              <a:rPr lang="vi-VN" sz="4800" dirty="0">
                <a:latin typeface="Cambria" panose="02040503050406030204" pitchFamily="18" charset="0"/>
                <a:ea typeface="Cambria" panose="02040503050406030204" pitchFamily="18" charset="0"/>
              </a:rPr>
              <a:t>bổ sung thông tin về địa điểm diễn ra sự việc nêu trong câu; trả lời cho câu hỏi có từ ngữ để hỏi: </a:t>
            </a:r>
            <a:r>
              <a:rPr lang="vi-VN" sz="4800" b="1" i="1" dirty="0">
                <a:latin typeface="Cambria" panose="02040503050406030204" pitchFamily="18" charset="0"/>
                <a:ea typeface="Cambria" panose="02040503050406030204" pitchFamily="18" charset="0"/>
              </a:rPr>
              <a:t>ở đâu, chỗ nào,...</a:t>
            </a:r>
            <a:endParaRPr lang="en-US" sz="48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8"/>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9"/>
            <a:stretch>
              <a:fillRect/>
            </a:stretch>
          </a:blipFill>
        </p:spPr>
      </p:sp>
      <p:sp>
        <p:nvSpPr>
          <p:cNvPr id="19" name="TextBox 19"/>
          <p:cNvSpPr txBox="1"/>
          <p:nvPr/>
        </p:nvSpPr>
        <p:spPr>
          <a:xfrm>
            <a:off x="1394380" y="3966478"/>
            <a:ext cx="14768472" cy="2420406"/>
          </a:xfrm>
          <a:prstGeom prst="rect">
            <a:avLst/>
          </a:prstGeom>
        </p:spPr>
        <p:txBody>
          <a:bodyPr wrap="square" lIns="0" tIns="0" rIns="0" bIns="0" rtlCol="0" anchor="t">
            <a:spAutoFit/>
          </a:bodyPr>
          <a:lstStyle/>
          <a:p>
            <a:pPr algn="ctr">
              <a:lnSpc>
                <a:spcPct val="114000"/>
              </a:lnSpc>
            </a:pPr>
            <a:r>
              <a:rPr lang="en-US" sz="7200" b="1">
                <a:latin typeface="Cambria" panose="02040503050406030204" pitchFamily="18" charset="0"/>
                <a:ea typeface="Cambria" panose="02040503050406030204" pitchFamily="18" charset="0"/>
              </a:rPr>
              <a:t>L</a:t>
            </a:r>
            <a:r>
              <a:rPr lang="vi-VN" sz="7200" b="1">
                <a:latin typeface="Cambria" panose="02040503050406030204" pitchFamily="18" charset="0"/>
                <a:ea typeface="Cambria" panose="02040503050406030204" pitchFamily="18" charset="0"/>
              </a:rPr>
              <a:t>ấy v</a:t>
            </a:r>
            <a:r>
              <a:rPr lang="en-US" sz="7200" b="1">
                <a:latin typeface="Cambria" panose="02040503050406030204" pitchFamily="18" charset="0"/>
                <a:ea typeface="Cambria" panose="02040503050406030204" pitchFamily="18" charset="0"/>
              </a:rPr>
              <a:t>í dụ</a:t>
            </a:r>
            <a:r>
              <a:rPr lang="vi-VN" sz="7200" b="1">
                <a:latin typeface="Cambria" panose="02040503050406030204" pitchFamily="18" charset="0"/>
                <a:ea typeface="Cambria" panose="02040503050406030204" pitchFamily="18" charset="0"/>
              </a:rPr>
              <a:t> câu có sử dụng trạng ngữ chỉ thời gian, nơi chốn?</a:t>
            </a:r>
            <a:endParaRPr lang="en-US" sz="72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43004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Sitka Heading" panose="02000505000000020004" pitchFamily="2" charset="0"/>
              </a:rPr>
              <a:t>LUYỆN TẬP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4480265" y="26561"/>
            <a:ext cx="8905238" cy="2916465"/>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11669" y="3238499"/>
            <a:ext cx="15670802" cy="6888739"/>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8"/>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9"/>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10"/>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1"/>
            <a:stretch>
              <a:fillRect/>
            </a:stretch>
          </a:blipFill>
        </p:spPr>
      </p:sp>
      <p:sp>
        <p:nvSpPr>
          <p:cNvPr id="14" name="TextBox 14"/>
          <p:cNvSpPr txBox="1"/>
          <p:nvPr/>
        </p:nvSpPr>
        <p:spPr>
          <a:xfrm>
            <a:off x="4529265" y="559037"/>
            <a:ext cx="8718926" cy="1720856"/>
          </a:xfrm>
          <a:prstGeom prst="rect">
            <a:avLst/>
          </a:prstGeom>
        </p:spPr>
        <p:txBody>
          <a:bodyPr lIns="0" tIns="0" rIns="0" bIns="0" rtlCol="0" anchor="t">
            <a:spAutoFit/>
          </a:bodyPr>
          <a:lstStyle/>
          <a:p>
            <a:pPr algn="ctr">
              <a:lnSpc>
                <a:spcPts val="7199"/>
              </a:lnSpc>
            </a:pPr>
            <a:r>
              <a:rPr lang="vi-VN" sz="3600" dirty="0">
                <a:latin typeface="Cambria" panose="02040503050406030204" pitchFamily="18" charset="0"/>
                <a:ea typeface="Cambria" panose="02040503050406030204" pitchFamily="18" charset="0"/>
              </a:rPr>
              <a:t>Bài 3: Tìm trạng ngữ của mỗi câu trong đoạn văn dưới đây và xếp vào nhóm thích hợp:</a:t>
            </a:r>
            <a:endParaRPr lang="en-US" sz="3600" dirty="0">
              <a:latin typeface="Cambria" panose="02040503050406030204" pitchFamily="18" charset="0"/>
              <a:ea typeface="Cambria" panose="02040503050406030204" pitchFamily="18" charset="0"/>
            </a:endParaRPr>
          </a:p>
        </p:txBody>
      </p:sp>
      <p:sp>
        <p:nvSpPr>
          <p:cNvPr id="21" name="Rectangle 20"/>
          <p:cNvSpPr/>
          <p:nvPr/>
        </p:nvSpPr>
        <p:spPr>
          <a:xfrm>
            <a:off x="2777346" y="4840226"/>
            <a:ext cx="3775853" cy="724069"/>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90317" y="5663873"/>
            <a:ext cx="3610484" cy="74886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553635" y="6320833"/>
            <a:ext cx="1305365" cy="801158"/>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35516" y="7132153"/>
            <a:ext cx="2465242" cy="676550"/>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29265" y="7870820"/>
            <a:ext cx="4861531" cy="79833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3131625" y="4806357"/>
            <a:ext cx="11514206" cy="4631268"/>
          </a:xfrm>
          <a:prstGeom prst="rect">
            <a:avLst/>
          </a:prstGeom>
        </p:spPr>
        <p:txBody>
          <a:bodyPr wrap="square" lIns="0" tIns="0" rIns="0" bIns="0" rtlCol="0" anchor="t">
            <a:spAutoFit/>
          </a:bodyPr>
          <a:lstStyle/>
          <a:p>
            <a:pPr algn="just">
              <a:lnSpc>
                <a:spcPct val="114000"/>
              </a:lnSpc>
            </a:pPr>
            <a:r>
              <a:rPr lang="vi-VN" sz="4400" dirty="0">
                <a:latin typeface="Cambria" panose="02040503050406030204" pitchFamily="18" charset="0"/>
                <a:ea typeface="Cambria" panose="02040503050406030204" pitchFamily="18" charset="0"/>
              </a:rPr>
              <a:t>Ở góc vườn, bà tôi mới trồng một cây cam. Tháng Chạp, cam chín vàng tươi. Những quả cam tròn, mọng nước, trông thật đẹp mắt. Vào ngày Tết, bà thường cắt cam bày lên bàn thờ tổ tiên. Khắp gian phòng, hương cam thoang thoảng nhẹ bay.</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3" grpId="0" animBg="1"/>
      <p:bldP spid="24" grpId="0" animBg="1"/>
      <p:bldP spid="25"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211874"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221043"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999416" y="1181100"/>
            <a:ext cx="6244935" cy="1606583"/>
            <a:chOff x="0" y="0"/>
            <a:chExt cx="1644757" cy="368105"/>
          </a:xfrm>
        </p:grpSpPr>
        <p:sp>
          <p:nvSpPr>
            <p:cNvPr id="6"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7"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026117" y="1279553"/>
            <a:ext cx="6244935" cy="1508130"/>
            <a:chOff x="0" y="0"/>
            <a:chExt cx="1644757" cy="368105"/>
          </a:xfrm>
        </p:grpSpPr>
        <p:sp>
          <p:nvSpPr>
            <p:cNvPr id="9" name="Freeform 9"/>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EAC48E"/>
            </a:solidFill>
          </p:spPr>
        </p:sp>
        <p:sp>
          <p:nvSpPr>
            <p:cNvPr id="10" name="TextBox 10"/>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71700" y="6488427"/>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0"/>
            <a:stretch>
              <a:fillRect/>
            </a:stretch>
          </a:blipFill>
        </p:spPr>
      </p:sp>
      <p:sp>
        <p:nvSpPr>
          <p:cNvPr id="13" name="Freeform 13"/>
          <p:cNvSpPr/>
          <p:nvPr/>
        </p:nvSpPr>
        <p:spPr>
          <a:xfrm rot="705189">
            <a:off x="15592976" y="984222"/>
            <a:ext cx="2400670" cy="2385666"/>
          </a:xfrm>
          <a:custGeom>
            <a:avLst/>
            <a:gdLst/>
            <a:ahLst/>
            <a:cxnLst/>
            <a:rect l="l" t="t" r="r" b="b"/>
            <a:pathLst>
              <a:path w="2400670" h="2385666">
                <a:moveTo>
                  <a:pt x="0" y="0"/>
                </a:moveTo>
                <a:lnTo>
                  <a:pt x="2400670" y="0"/>
                </a:lnTo>
                <a:lnTo>
                  <a:pt x="2400670" y="2385666"/>
                </a:lnTo>
                <a:lnTo>
                  <a:pt x="0" y="2385666"/>
                </a:lnTo>
                <a:lnTo>
                  <a:pt x="0" y="0"/>
                </a:lnTo>
                <a:close/>
              </a:path>
            </a:pathLst>
          </a:custGeom>
          <a:blipFill>
            <a:blip r:embed="rId11"/>
            <a:stretch>
              <a:fillRect/>
            </a:stretch>
          </a:blipFill>
        </p:spPr>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TextBox 17"/>
          <p:cNvSpPr txBox="1"/>
          <p:nvPr/>
        </p:nvSpPr>
        <p:spPr>
          <a:xfrm>
            <a:off x="2693559" y="1104900"/>
            <a:ext cx="4761424" cy="1641475"/>
          </a:xfrm>
          <a:prstGeom prst="rect">
            <a:avLst/>
          </a:prstGeom>
        </p:spPr>
        <p:txBody>
          <a:bodyPr wrap="square" lIns="0" tIns="0" rIns="0" bIns="0" rtlCol="0" anchor="t">
            <a:spAutoFit/>
          </a:bodyPr>
          <a:lstStyle/>
          <a:p>
            <a:pPr algn="ctr">
              <a:lnSpc>
                <a:spcPts val="6399"/>
              </a:lnSpc>
            </a:pPr>
            <a:r>
              <a:rPr lang="vi-VN" sz="5400" dirty="0">
                <a:solidFill>
                  <a:srgbClr val="FFFBF4"/>
                </a:solidFill>
                <a:latin typeface="Lazydog Bold"/>
              </a:rPr>
              <a:t>Trạng ngữ chỉ thời gian</a:t>
            </a:r>
            <a:endParaRPr lang="en-US" sz="5400" dirty="0">
              <a:solidFill>
                <a:srgbClr val="FFFBF4"/>
              </a:solidFill>
              <a:latin typeface="Lazydog Bold"/>
            </a:endParaRPr>
          </a:p>
        </p:txBody>
      </p:sp>
      <p:sp>
        <p:nvSpPr>
          <p:cNvPr id="18" name="TextBox 18"/>
          <p:cNvSpPr txBox="1"/>
          <p:nvPr/>
        </p:nvSpPr>
        <p:spPr>
          <a:xfrm>
            <a:off x="10772880" y="1181100"/>
            <a:ext cx="4848120" cy="1641475"/>
          </a:xfrm>
          <a:prstGeom prst="rect">
            <a:avLst/>
          </a:prstGeom>
        </p:spPr>
        <p:txBody>
          <a:bodyPr lIns="0" tIns="0" rIns="0" bIns="0" rtlCol="0" anchor="t">
            <a:spAutoFit/>
          </a:bodyPr>
          <a:lstStyle/>
          <a:p>
            <a:pPr algn="ctr">
              <a:lnSpc>
                <a:spcPts val="6399"/>
              </a:lnSpc>
            </a:pPr>
            <a:r>
              <a:rPr lang="vi-VN" sz="5400" dirty="0">
                <a:solidFill>
                  <a:srgbClr val="FFFBF4"/>
                </a:solidFill>
                <a:latin typeface="Lazydog Bold"/>
              </a:rPr>
              <a:t>Trạng ngữ chỉ nơi chốn</a:t>
            </a:r>
            <a:endParaRPr lang="en-US" sz="5400" dirty="0">
              <a:solidFill>
                <a:srgbClr val="FFFBF4"/>
              </a:solidFill>
              <a:latin typeface="Lazydog Bold"/>
            </a:endParaRPr>
          </a:p>
        </p:txBody>
      </p:sp>
      <p:sp>
        <p:nvSpPr>
          <p:cNvPr id="21" name="TextBox 20"/>
          <p:cNvSpPr txBox="1"/>
          <p:nvPr/>
        </p:nvSpPr>
        <p:spPr>
          <a:xfrm>
            <a:off x="2446570" y="3188653"/>
            <a:ext cx="5562600" cy="1200329"/>
          </a:xfrm>
          <a:prstGeom prst="rect">
            <a:avLst/>
          </a:prstGeom>
          <a:noFill/>
        </p:spPr>
        <p:txBody>
          <a:bodyPr wrap="square" rtlCol="0">
            <a:spAutoFit/>
          </a:bodyPr>
          <a:lstStyle/>
          <a:p>
            <a:r>
              <a:rPr lang="vi-VN" sz="7200" dirty="0"/>
              <a:t>Tháng Chạp</a:t>
            </a:r>
            <a:endParaRPr lang="en-US" sz="7200" dirty="0"/>
          </a:p>
        </p:txBody>
      </p:sp>
      <p:sp>
        <p:nvSpPr>
          <p:cNvPr id="22" name="TextBox 21"/>
          <p:cNvSpPr txBox="1"/>
          <p:nvPr/>
        </p:nvSpPr>
        <p:spPr>
          <a:xfrm>
            <a:off x="2133600" y="4969917"/>
            <a:ext cx="6106940" cy="1200329"/>
          </a:xfrm>
          <a:prstGeom prst="rect">
            <a:avLst/>
          </a:prstGeom>
          <a:noFill/>
        </p:spPr>
        <p:txBody>
          <a:bodyPr wrap="square" rtlCol="0">
            <a:spAutoFit/>
          </a:bodyPr>
          <a:lstStyle/>
          <a:p>
            <a:r>
              <a:rPr lang="vi-VN" sz="7200" dirty="0"/>
              <a:t>Vào ngày Tết</a:t>
            </a:r>
            <a:endParaRPr lang="en-US" sz="7200" dirty="0"/>
          </a:p>
        </p:txBody>
      </p:sp>
      <p:sp>
        <p:nvSpPr>
          <p:cNvPr id="23" name="TextBox 22"/>
          <p:cNvSpPr txBox="1"/>
          <p:nvPr/>
        </p:nvSpPr>
        <p:spPr>
          <a:xfrm>
            <a:off x="10643462" y="3228951"/>
            <a:ext cx="5562600" cy="1200329"/>
          </a:xfrm>
          <a:prstGeom prst="rect">
            <a:avLst/>
          </a:prstGeom>
          <a:noFill/>
        </p:spPr>
        <p:txBody>
          <a:bodyPr wrap="square" rtlCol="0">
            <a:spAutoFit/>
          </a:bodyPr>
          <a:lstStyle/>
          <a:p>
            <a:r>
              <a:rPr lang="vi-VN" sz="7200" dirty="0"/>
              <a:t>Ở góc vườn</a:t>
            </a:r>
            <a:endParaRPr lang="en-US" sz="7200" dirty="0"/>
          </a:p>
        </p:txBody>
      </p:sp>
      <p:sp>
        <p:nvSpPr>
          <p:cNvPr id="24" name="TextBox 23"/>
          <p:cNvSpPr txBox="1"/>
          <p:nvPr/>
        </p:nvSpPr>
        <p:spPr>
          <a:xfrm>
            <a:off x="9598357" y="5129979"/>
            <a:ext cx="7271708" cy="1200329"/>
          </a:xfrm>
          <a:prstGeom prst="rect">
            <a:avLst/>
          </a:prstGeom>
          <a:noFill/>
        </p:spPr>
        <p:txBody>
          <a:bodyPr wrap="square" rtlCol="0">
            <a:spAutoFit/>
          </a:bodyPr>
          <a:lstStyle/>
          <a:p>
            <a:r>
              <a:rPr lang="vi-VN" sz="7200" dirty="0"/>
              <a:t>Khắp gian phòng</a:t>
            </a:r>
            <a:endParaRPr lang="en-US" sz="7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ppt_x"/>
                                          </p:val>
                                        </p:tav>
                                        <p:tav tm="100000">
                                          <p:val>
                                            <p:strVal val="#ppt_x"/>
                                          </p:val>
                                        </p:tav>
                                      </p:tavLst>
                                    </p:anim>
                                    <p:anim calcmode="lin" valueType="num">
                                      <p:cBhvr additive="base">
                                        <p:cTn id="8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500" fill="hold"/>
                                        <p:tgtEl>
                                          <p:spTgt spid="24"/>
                                        </p:tgtEl>
                                        <p:attrNameLst>
                                          <p:attrName>ppt_x</p:attrName>
                                        </p:attrNameLst>
                                      </p:cBhvr>
                                      <p:tavLst>
                                        <p:tav tm="0">
                                          <p:val>
                                            <p:strVal val="#ppt_x"/>
                                          </p:val>
                                        </p:tav>
                                        <p:tav tm="100000">
                                          <p:val>
                                            <p:strVal val="#ppt_x"/>
                                          </p:val>
                                        </p:tav>
                                      </p:tavLst>
                                    </p:anim>
                                    <p:anim calcmode="lin" valueType="num">
                                      <p:cBhvr additive="base">
                                        <p:cTn id="9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6"/>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7"/>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8"/>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9"/>
            <a:stretch>
              <a:fillRect/>
            </a:stretch>
          </a:blipFill>
        </p:spPr>
      </p:sp>
      <p:sp>
        <p:nvSpPr>
          <p:cNvPr id="14" name="TextBox 14"/>
          <p:cNvSpPr txBox="1"/>
          <p:nvPr/>
        </p:nvSpPr>
        <p:spPr>
          <a:xfrm>
            <a:off x="4384510" y="1065474"/>
            <a:ext cx="9575279" cy="2215991"/>
          </a:xfrm>
          <a:prstGeom prst="rect">
            <a:avLst/>
          </a:prstGeom>
        </p:spPr>
        <p:txBody>
          <a:bodyPr wrap="square" lIns="0" tIns="0" rIns="0" bIns="0" rtlCol="0" anchor="t">
            <a:spAutoFit/>
          </a:bodyPr>
          <a:lstStyle/>
          <a:p>
            <a:pPr algn="ctr"/>
            <a:r>
              <a:rPr lang="vi-VN" sz="4800" dirty="0">
                <a:latin typeface="Cambria" panose="02040503050406030204" pitchFamily="18" charset="0"/>
                <a:ea typeface="Cambria" panose="02040503050406030204" pitchFamily="18" charset="0"/>
              </a:rPr>
              <a:t>Bài 4: Tìm trạng ngữ chỉ thời gian hoặc nơi chốn thay cho ô vuông mỗi câu dưới đây:</a:t>
            </a:r>
            <a:endParaRPr lang="en-US" sz="4800" dirty="0">
              <a:latin typeface="Cambria" panose="02040503050406030204" pitchFamily="18" charset="0"/>
              <a:ea typeface="Cambria" panose="02040503050406030204" pitchFamily="18" charset="0"/>
            </a:endParaRPr>
          </a:p>
        </p:txBody>
      </p:sp>
      <p:sp>
        <p:nvSpPr>
          <p:cNvPr id="21" name="TextBox 20"/>
          <p:cNvSpPr txBox="1"/>
          <p:nvPr/>
        </p:nvSpPr>
        <p:spPr>
          <a:xfrm>
            <a:off x="1676400" y="4609804"/>
            <a:ext cx="14935200" cy="830997"/>
          </a:xfrm>
          <a:prstGeom prst="rect">
            <a:avLst/>
          </a:prstGeom>
          <a:noFill/>
        </p:spPr>
        <p:txBody>
          <a:bodyPr wrap="square" rtlCol="0">
            <a:spAutoFit/>
          </a:bodyPr>
          <a:lstStyle/>
          <a:p>
            <a:r>
              <a:rPr lang="vi-VN" sz="4800" dirty="0">
                <a:latin typeface="Cambria" panose="02040503050406030204" pitchFamily="18" charset="0"/>
                <a:ea typeface="Cambria" panose="02040503050406030204" pitchFamily="18" charset="0"/>
              </a:rPr>
              <a:t>a. ........................................................., bầy chim hót líu lo.</a:t>
            </a:r>
            <a:endParaRPr lang="en-US" sz="4800" dirty="0">
              <a:latin typeface="Cambria" panose="02040503050406030204" pitchFamily="18" charset="0"/>
              <a:ea typeface="Cambria" panose="02040503050406030204" pitchFamily="18" charset="0"/>
            </a:endParaRPr>
          </a:p>
        </p:txBody>
      </p:sp>
      <p:sp>
        <p:nvSpPr>
          <p:cNvPr id="22" name="TextBox 21"/>
          <p:cNvSpPr txBox="1"/>
          <p:nvPr/>
        </p:nvSpPr>
        <p:spPr>
          <a:xfrm>
            <a:off x="1676400" y="6009289"/>
            <a:ext cx="14935200" cy="830997"/>
          </a:xfrm>
          <a:prstGeom prst="rect">
            <a:avLst/>
          </a:prstGeom>
          <a:noFill/>
        </p:spPr>
        <p:txBody>
          <a:bodyPr wrap="square" rtlCol="0">
            <a:spAutoFit/>
          </a:bodyPr>
          <a:lstStyle/>
          <a:p>
            <a:r>
              <a:rPr lang="vi-VN" sz="4800" dirty="0">
                <a:latin typeface="Cambria" panose="02040503050406030204" pitchFamily="18" charset="0"/>
                <a:ea typeface="Cambria" panose="02040503050406030204" pitchFamily="18" charset="0"/>
              </a:rPr>
              <a:t>b.  ........................................................., hoa phượng nở đỏ rực.</a:t>
            </a:r>
            <a:endParaRPr lang="en-US" sz="4800" dirty="0">
              <a:latin typeface="Cambria" panose="02040503050406030204" pitchFamily="18" charset="0"/>
              <a:ea typeface="Cambria" panose="02040503050406030204" pitchFamily="18" charset="0"/>
            </a:endParaRPr>
          </a:p>
        </p:txBody>
      </p:sp>
      <p:sp>
        <p:nvSpPr>
          <p:cNvPr id="23" name="TextBox 22"/>
          <p:cNvSpPr txBox="1"/>
          <p:nvPr/>
        </p:nvSpPr>
        <p:spPr>
          <a:xfrm>
            <a:off x="1659596" y="7307543"/>
            <a:ext cx="14935200" cy="1705980"/>
          </a:xfrm>
          <a:prstGeom prst="rect">
            <a:avLst/>
          </a:prstGeom>
          <a:noFill/>
        </p:spPr>
        <p:txBody>
          <a:bodyPr wrap="square" rtlCol="0">
            <a:spAutoFit/>
          </a:bodyPr>
          <a:lstStyle/>
          <a:p>
            <a:pPr>
              <a:lnSpc>
                <a:spcPct val="114000"/>
              </a:lnSpc>
            </a:pPr>
            <a:r>
              <a:rPr lang="vi-VN" sz="4800" dirty="0">
                <a:latin typeface="Cambria" panose="02040503050406030204" pitchFamily="18" charset="0"/>
                <a:ea typeface="Cambria" panose="02040503050406030204" pitchFamily="18" charset="0"/>
              </a:rPr>
              <a:t>c.  ........................................................., đoàn thuyền nối đuôi nhau ra khơi.</a:t>
            </a:r>
            <a:endParaRPr lang="en-US" sz="4800" dirty="0">
              <a:latin typeface="Cambria" panose="02040503050406030204" pitchFamily="18" charset="0"/>
              <a:ea typeface="Cambria" panose="02040503050406030204" pitchFamily="18" charset="0"/>
            </a:endParaRPr>
          </a:p>
        </p:txBody>
      </p:sp>
      <p:sp>
        <p:nvSpPr>
          <p:cNvPr id="24" name="TextBox 23"/>
          <p:cNvSpPr txBox="1"/>
          <p:nvPr/>
        </p:nvSpPr>
        <p:spPr>
          <a:xfrm>
            <a:off x="3048000" y="4265965"/>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Trên cành cây</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5" name="TextBox 24"/>
          <p:cNvSpPr txBox="1"/>
          <p:nvPr/>
        </p:nvSpPr>
        <p:spPr>
          <a:xfrm>
            <a:off x="3276600" y="5635704"/>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Vào mùa hè</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6" name="TextBox 25"/>
          <p:cNvSpPr txBox="1"/>
          <p:nvPr/>
        </p:nvSpPr>
        <p:spPr>
          <a:xfrm>
            <a:off x="2785453" y="6980068"/>
            <a:ext cx="7010400" cy="1107996"/>
          </a:xfrm>
          <a:prstGeom prst="rect">
            <a:avLst/>
          </a:prstGeom>
          <a:noFill/>
        </p:spPr>
        <p:txBody>
          <a:bodyPr wrap="square" rtlCol="0">
            <a:spAutoFit/>
          </a:bodyPr>
          <a:lstStyle/>
          <a:p>
            <a:r>
              <a:rPr lang="vi-VN" sz="6600" b="1" i="1" dirty="0">
                <a:solidFill>
                  <a:srgbClr val="C00000"/>
                </a:solidFill>
                <a:latin typeface="Cambria" panose="02040503050406030204" pitchFamily="18" charset="0"/>
                <a:ea typeface="Cambria" panose="02040503050406030204" pitchFamily="18" charset="0"/>
              </a:rPr>
              <a:t>Trên bến tàu</a:t>
            </a:r>
            <a:endParaRPr lang="en-US" sz="6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954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heel(1)">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heel(1)">
                                      <p:cBhvr>
                                        <p:cTn id="64" dur="2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heel(1)">
                                      <p:cBhvr>
                                        <p:cTn id="6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4263175" y="470539"/>
            <a:ext cx="9993386" cy="4024665"/>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154420" y="3937741"/>
            <a:ext cx="8904980" cy="3161716"/>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784898">
            <a:off x="15611727" y="7428628"/>
            <a:ext cx="3289646" cy="3322875"/>
          </a:xfrm>
          <a:custGeom>
            <a:avLst/>
            <a:gdLst/>
            <a:ahLst/>
            <a:cxnLst/>
            <a:rect l="l" t="t" r="r" b="b"/>
            <a:pathLst>
              <a:path w="3289646" h="3322875">
                <a:moveTo>
                  <a:pt x="0" y="0"/>
                </a:moveTo>
                <a:lnTo>
                  <a:pt x="3289646" y="0"/>
                </a:lnTo>
                <a:lnTo>
                  <a:pt x="3289646" y="3322875"/>
                </a:lnTo>
                <a:lnTo>
                  <a:pt x="0" y="3322875"/>
                </a:lnTo>
                <a:lnTo>
                  <a:pt x="0" y="0"/>
                </a:lnTo>
                <a:close/>
              </a:path>
            </a:pathLst>
          </a:custGeom>
          <a:blipFill>
            <a:blip r:embed="rId8"/>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620839" y="-308279"/>
            <a:ext cx="3819729" cy="3652616"/>
          </a:xfrm>
          <a:custGeom>
            <a:avLst/>
            <a:gdLst/>
            <a:ahLst/>
            <a:cxnLst/>
            <a:rect l="l" t="t" r="r" b="b"/>
            <a:pathLst>
              <a:path w="3819729" h="3652616">
                <a:moveTo>
                  <a:pt x="0" y="0"/>
                </a:moveTo>
                <a:lnTo>
                  <a:pt x="3819729" y="0"/>
                </a:lnTo>
                <a:lnTo>
                  <a:pt x="3819729" y="3652617"/>
                </a:lnTo>
                <a:lnTo>
                  <a:pt x="0" y="3652617"/>
                </a:lnTo>
                <a:lnTo>
                  <a:pt x="0" y="0"/>
                </a:lnTo>
                <a:close/>
              </a:path>
            </a:pathLst>
          </a:custGeom>
          <a:blipFill>
            <a:blip r:embed="rId11"/>
            <a:stretch>
              <a:fillRect/>
            </a:stretch>
          </a:blipFill>
        </p:spPr>
      </p:sp>
      <p:sp>
        <p:nvSpPr>
          <p:cNvPr id="11" name="TextBox 11"/>
          <p:cNvSpPr txBox="1"/>
          <p:nvPr/>
        </p:nvSpPr>
        <p:spPr>
          <a:xfrm>
            <a:off x="5040330" y="793763"/>
            <a:ext cx="8041149" cy="3368358"/>
          </a:xfrm>
          <a:prstGeom prst="rect">
            <a:avLst/>
          </a:prstGeom>
        </p:spPr>
        <p:txBody>
          <a:bodyPr wrap="square" lIns="0" tIns="0" rIns="0" bIns="0" rtlCol="0" anchor="t">
            <a:spAutoFit/>
          </a:bodyPr>
          <a:lstStyle/>
          <a:p>
            <a:pPr algn="ctr">
              <a:lnSpc>
                <a:spcPct val="114000"/>
              </a:lnSpc>
            </a:pPr>
            <a:r>
              <a:rPr lang="vi-VN" sz="9600" dirty="0">
                <a:solidFill>
                  <a:srgbClr val="6A7E78"/>
                </a:solidFill>
                <a:latin typeface="Lazydog Bold"/>
              </a:rPr>
              <a:t>HỎI NHANH – ĐÁP ĐÚNG</a:t>
            </a:r>
            <a:endParaRPr lang="en-US" sz="9600" dirty="0">
              <a:solidFill>
                <a:srgbClr val="6A7E78"/>
              </a:solidFill>
              <a:latin typeface="Lazydog Bold"/>
            </a:endParaRPr>
          </a:p>
        </p:txBody>
      </p:sp>
      <p:sp>
        <p:nvSpPr>
          <p:cNvPr id="13" name="TextBox 13"/>
          <p:cNvSpPr txBox="1"/>
          <p:nvPr/>
        </p:nvSpPr>
        <p:spPr>
          <a:xfrm>
            <a:off x="10655718" y="4686504"/>
            <a:ext cx="6177367" cy="1773306"/>
          </a:xfrm>
          <a:prstGeom prst="rect">
            <a:avLst/>
          </a:prstGeom>
        </p:spPr>
        <p:txBody>
          <a:bodyPr wrap="square" lIns="0" tIns="0" rIns="0" bIns="0" rtlCol="0" anchor="t">
            <a:spAutoFit/>
          </a:bodyPr>
          <a:lstStyle/>
          <a:p>
            <a:pPr algn="ctr">
              <a:lnSpc>
                <a:spcPts val="7199"/>
              </a:lnSpc>
            </a:pPr>
            <a:r>
              <a:rPr lang="vi-VN" sz="5400" dirty="0">
                <a:solidFill>
                  <a:srgbClr val="6A7E78"/>
                </a:solidFill>
                <a:latin typeface="Cambria" panose="02040503050406030204" pitchFamily="18" charset="0"/>
                <a:ea typeface="Cambria" panose="02040503050406030204" pitchFamily="18" charset="0"/>
              </a:rPr>
              <a:t>Cùng bạn hỏi đáp về thời gian và nơi chốn</a:t>
            </a:r>
            <a:endParaRPr lang="en-US" sz="5400" dirty="0">
              <a:solidFill>
                <a:srgbClr val="6A7E78"/>
              </a:solidFill>
              <a:latin typeface="Cambria" panose="02040503050406030204" pitchFamily="18" charset="0"/>
              <a:ea typeface="Cambria" panose="02040503050406030204" pitchFamily="18" charset="0"/>
            </a:endParaRPr>
          </a:p>
        </p:txBody>
      </p:sp>
      <p:sp>
        <p:nvSpPr>
          <p:cNvPr id="16" name="TextBox 16"/>
          <p:cNvSpPr txBox="1"/>
          <p:nvPr/>
        </p:nvSpPr>
        <p:spPr>
          <a:xfrm>
            <a:off x="9390715" y="7461724"/>
            <a:ext cx="6231970" cy="2245487"/>
          </a:xfrm>
          <a:prstGeom prst="rect">
            <a:avLst/>
          </a:prstGeom>
        </p:spPr>
        <p:txBody>
          <a:bodyPr wrap="square" lIns="0" tIns="0" rIns="0" bIns="0" rtlCol="0" anchor="t">
            <a:spAutoFit/>
          </a:bodyPr>
          <a:lstStyle/>
          <a:p>
            <a:pPr algn="ctr">
              <a:lnSpc>
                <a:spcPct val="114000"/>
              </a:lnSpc>
            </a:pPr>
            <a:r>
              <a:rPr lang="vi-VN" sz="3200" dirty="0">
                <a:latin typeface="Cambria" panose="02040503050406030204" pitchFamily="18" charset="0"/>
                <a:ea typeface="Cambria" panose="02040503050406030204" pitchFamily="18" charset="0"/>
              </a:rPr>
              <a:t>Ví dụ:</a:t>
            </a:r>
          </a:p>
          <a:p>
            <a:pPr algn="ctr">
              <a:lnSpc>
                <a:spcPct val="114000"/>
              </a:lnSpc>
            </a:pPr>
            <a:r>
              <a:rPr lang="vi-VN" sz="3200" dirty="0">
                <a:latin typeface="Cambria" panose="02040503050406030204" pitchFamily="18" charset="0"/>
                <a:ea typeface="Cambria" panose="02040503050406030204" pitchFamily="18" charset="0"/>
              </a:rPr>
              <a:t>Khi nào trường mình được nghỉ hè?</a:t>
            </a:r>
          </a:p>
          <a:p>
            <a:pPr algn="ctr">
              <a:lnSpc>
                <a:spcPct val="114000"/>
              </a:lnSpc>
            </a:pPr>
            <a:r>
              <a:rPr lang="vi-VN" sz="3200" dirty="0">
                <a:latin typeface="Cambria" panose="02040503050406030204" pitchFamily="18" charset="0"/>
                <a:ea typeface="Cambria" panose="02040503050406030204" pitchFamily="18" charset="0"/>
              </a:rPr>
              <a:t>Cuối tháng Năm, trường mình được nghỉ hè.</a:t>
            </a:r>
            <a:endParaRPr lang="en-US" sz="3200" dirty="0">
              <a:latin typeface="Cambria" panose="02040503050406030204" pitchFamily="18" charset="0"/>
              <a:ea typeface="Cambria" panose="02040503050406030204" pitchFamily="18" charset="0"/>
            </a:endParaRPr>
          </a:p>
        </p:txBody>
      </p:sp>
      <p:sp>
        <p:nvSpPr>
          <p:cNvPr id="18" name="Freeform 18"/>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4256563" y="953658"/>
            <a:ext cx="3114892" cy="2390680"/>
          </a:xfrm>
          <a:custGeom>
            <a:avLst/>
            <a:gdLst/>
            <a:ahLst/>
            <a:cxnLst/>
            <a:rect l="l" t="t" r="r" b="b"/>
            <a:pathLst>
              <a:path w="3114892" h="2390680">
                <a:moveTo>
                  <a:pt x="0" y="0"/>
                </a:moveTo>
                <a:lnTo>
                  <a:pt x="3114892" y="0"/>
                </a:lnTo>
                <a:lnTo>
                  <a:pt x="3114892" y="2390680"/>
                </a:lnTo>
                <a:lnTo>
                  <a:pt x="0" y="2390680"/>
                </a:lnTo>
                <a:lnTo>
                  <a:pt x="0" y="0"/>
                </a:lnTo>
                <a:close/>
              </a:path>
            </a:pathLst>
          </a:custGeom>
          <a:blipFill>
            <a:blip r:embed="rId14"/>
            <a:stretch>
              <a:fillRect/>
            </a:stretch>
          </a:blipFill>
        </p:spPr>
      </p:sp>
      <p:pic>
        <p:nvPicPr>
          <p:cNvPr id="20" name="Picture 19"/>
          <p:cNvPicPr>
            <a:picLocks noChangeAspect="1"/>
          </p:cNvPicPr>
          <p:nvPr/>
        </p:nvPicPr>
        <p:blipFill rotWithShape="1">
          <a:blip r:embed="rId15"/>
          <a:srcRect l="10834" t="32964" r="45417" b="27036"/>
          <a:stretch/>
        </p:blipFill>
        <p:spPr>
          <a:xfrm>
            <a:off x="1096059" y="4828608"/>
            <a:ext cx="8001000" cy="4114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Freeform 9"/>
          <p:cNvSpPr/>
          <p:nvPr/>
        </p:nvSpPr>
        <p:spPr>
          <a:xfrm rot="-1236458">
            <a:off x="411939" y="7231433"/>
            <a:ext cx="2243603" cy="2748671"/>
          </a:xfrm>
          <a:custGeom>
            <a:avLst/>
            <a:gdLst/>
            <a:ahLst/>
            <a:cxnLst/>
            <a:rect l="l" t="t" r="r" b="b"/>
            <a:pathLst>
              <a:path w="2243603" h="2748671">
                <a:moveTo>
                  <a:pt x="0" y="0"/>
                </a:moveTo>
                <a:lnTo>
                  <a:pt x="2243602" y="0"/>
                </a:lnTo>
                <a:lnTo>
                  <a:pt x="2243602" y="2748671"/>
                </a:lnTo>
                <a:lnTo>
                  <a:pt x="0" y="2748671"/>
                </a:lnTo>
                <a:lnTo>
                  <a:pt x="0" y="0"/>
                </a:lnTo>
                <a:close/>
              </a:path>
            </a:pathLst>
          </a:custGeom>
          <a:blipFill>
            <a:blip r:embed="rId1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style.rotation</p:attrName>
                                        </p:attrNameLst>
                                      </p:cBhvr>
                                      <p:tavLst>
                                        <p:tav tm="0">
                                          <p:val>
                                            <p:fltVal val="90"/>
                                          </p:val>
                                        </p:tav>
                                        <p:tav tm="100000">
                                          <p:val>
                                            <p:fltVal val="0"/>
                                          </p:val>
                                        </p:tav>
                                      </p:tavLst>
                                    </p:anim>
                                    <p:animEffect transition="in" filter="fade">
                                      <p:cBhvr>
                                        <p:cTn id="70" dur="1000"/>
                                        <p:tgtEl>
                                          <p:spTgt spid="20"/>
                                        </p:tgtEl>
                                      </p:cBhvr>
                                    </p:animEffect>
                                  </p:childTnLst>
                                </p:cTn>
                              </p:par>
                              <p:par>
                                <p:cTn id="71" presetID="3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 calcmode="lin" valueType="num">
                                      <p:cBhvr>
                                        <p:cTn id="75" dur="1000" fill="hold"/>
                                        <p:tgtEl>
                                          <p:spTgt spid="9"/>
                                        </p:tgtEl>
                                        <p:attrNameLst>
                                          <p:attrName>style.rotation</p:attrName>
                                        </p:attrNameLst>
                                      </p:cBhvr>
                                      <p:tavLst>
                                        <p:tav tm="0">
                                          <p:val>
                                            <p:fltVal val="90"/>
                                          </p:val>
                                        </p:tav>
                                        <p:tav tm="100000">
                                          <p:val>
                                            <p:fltVal val="0"/>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 calcmode="lin" valueType="num">
                                      <p:cBhvr>
                                        <p:cTn id="83" dur="1000" fill="hold"/>
                                        <p:tgtEl>
                                          <p:spTgt spid="16"/>
                                        </p:tgtEl>
                                        <p:attrNameLst>
                                          <p:attrName>style.rotation</p:attrName>
                                        </p:attrNameLst>
                                      </p:cBhvr>
                                      <p:tavLst>
                                        <p:tav tm="0">
                                          <p:val>
                                            <p:fltVal val="90"/>
                                          </p:val>
                                        </p:tav>
                                        <p:tav tm="100000">
                                          <p:val>
                                            <p:fltVal val="0"/>
                                          </p:val>
                                        </p:tav>
                                      </p:tavLst>
                                    </p:anim>
                                    <p:animEffect transition="in" filter="fade">
                                      <p:cBhvr>
                                        <p:cTn id="8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4"/>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5"/>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6"/>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7"/>
            <a:stretch>
              <a:fillRect/>
            </a:stretch>
          </a:blipFill>
        </p:spPr>
      </p:sp>
      <p:sp>
        <p:nvSpPr>
          <p:cNvPr id="15" name="TextBox 13"/>
          <p:cNvSpPr txBox="1"/>
          <p:nvPr/>
        </p:nvSpPr>
        <p:spPr>
          <a:xfrm>
            <a:off x="5152076" y="1850808"/>
            <a:ext cx="8392467" cy="923330"/>
          </a:xfrm>
          <a:prstGeom prst="rect">
            <a:avLst/>
          </a:prstGeom>
        </p:spPr>
        <p:txBody>
          <a:bodyPr wrap="square" lIns="0" tIns="0" rIns="0" bIns="0" rtlCol="0" anchor="t">
            <a:spAutoFit/>
          </a:bodyPr>
          <a:lstStyle/>
          <a:p>
            <a:pPr algn="ctr">
              <a:lnSpc>
                <a:spcPts val="7199"/>
              </a:lnSpc>
            </a:pPr>
            <a:r>
              <a:rPr lang="en-US" sz="9600">
                <a:solidFill>
                  <a:srgbClr val="6A7E78"/>
                </a:solidFill>
                <a:latin typeface="Cambria" panose="02040503050406030204" pitchFamily="18" charset="0"/>
                <a:ea typeface="Cambria" panose="02040503050406030204" pitchFamily="18" charset="0"/>
              </a:rPr>
              <a:t>Trò chơi Xì điện</a:t>
            </a:r>
            <a:endParaRPr lang="en-US" sz="9600" dirty="0">
              <a:solidFill>
                <a:srgbClr val="6A7E78"/>
              </a:solidFill>
              <a:latin typeface="Cambria" panose="02040503050406030204" pitchFamily="18" charset="0"/>
              <a:ea typeface="Cambria" panose="02040503050406030204" pitchFamily="18" charset="0"/>
            </a:endParaRPr>
          </a:p>
        </p:txBody>
      </p:sp>
      <p:sp>
        <p:nvSpPr>
          <p:cNvPr id="18" name="TextBox 13"/>
          <p:cNvSpPr txBox="1"/>
          <p:nvPr/>
        </p:nvSpPr>
        <p:spPr>
          <a:xfrm>
            <a:off x="1577622" y="5057627"/>
            <a:ext cx="15033977" cy="1846659"/>
          </a:xfrm>
          <a:prstGeom prst="rect">
            <a:avLst/>
          </a:prstGeom>
        </p:spPr>
        <p:txBody>
          <a:bodyPr wrap="square" lIns="0" tIns="0" rIns="0" bIns="0" rtlCol="0" anchor="t">
            <a:spAutoFit/>
          </a:bodyPr>
          <a:lstStyle/>
          <a:p>
            <a:pPr algn="just">
              <a:lnSpc>
                <a:spcPts val="7199"/>
              </a:lnSpc>
            </a:pPr>
            <a:r>
              <a:rPr lang="en-US" sz="6000">
                <a:solidFill>
                  <a:srgbClr val="6A7E78"/>
                </a:solidFill>
                <a:latin typeface="Cambria" panose="02040503050406030204" pitchFamily="18" charset="0"/>
                <a:ea typeface="Cambria" panose="02040503050406030204" pitchFamily="18" charset="0"/>
              </a:rPr>
              <a:t>- Luật chơi: HS đặt câu có trạng ngữ chỉ thời gian, nơi chốn.</a:t>
            </a:r>
            <a:endParaRPr lang="en-US" sz="6000" dirty="0">
              <a:solidFill>
                <a:srgbClr val="6A7E78"/>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1248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style.rotation</p:attrName>
                                        </p:attrNameLst>
                                      </p:cBhvr>
                                      <p:tavLst>
                                        <p:tav tm="0">
                                          <p:val>
                                            <p:fltVal val="90"/>
                                          </p:val>
                                        </p:tav>
                                        <p:tav tm="100000">
                                          <p:val>
                                            <p:fltVal val="0"/>
                                          </p:val>
                                        </p:tav>
                                      </p:tavLst>
                                    </p:anim>
                                    <p:animEffect transition="in" filter="fade">
                                      <p:cBhvr>
                                        <p:cTn id="4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CỦNG CỐ</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4">
              <a:extLst>
                <a:ext uri="{96DAC541-7B7A-43D3-8B79-37D633B846F1}">
                  <asvg:svgBlip xmlns:asvg="http://schemas.microsoft.com/office/drawing/2016/SVG/main" r:embed="rId5"/>
                </a:ext>
              </a:extLst>
            </a:blip>
            <a:stretch>
              <a:fillRect l="-9832" r="-31154"/>
            </a:stretch>
          </a:blipFill>
        </p:spPr>
      </p:sp>
      <p:sp>
        <p:nvSpPr>
          <p:cNvPr id="4" name="Freeform 4"/>
          <p:cNvSpPr/>
          <p:nvPr/>
        </p:nvSpPr>
        <p:spPr>
          <a:xfrm>
            <a:off x="3161349" y="2917074"/>
            <a:ext cx="11983412" cy="3924567"/>
          </a:xfrm>
          <a:custGeom>
            <a:avLst/>
            <a:gdLst/>
            <a:ahLst/>
            <a:cxnLst/>
            <a:rect l="l" t="t" r="r" b="b"/>
            <a:pathLst>
              <a:path w="11983412" h="3924567">
                <a:moveTo>
                  <a:pt x="0" y="0"/>
                </a:moveTo>
                <a:lnTo>
                  <a:pt x="11983412" y="0"/>
                </a:lnTo>
                <a:lnTo>
                  <a:pt x="11983412" y="3924567"/>
                </a:lnTo>
                <a:lnTo>
                  <a:pt x="0" y="3924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47867">
            <a:off x="2659610" y="1982052"/>
            <a:ext cx="1770468" cy="2364566"/>
          </a:xfrm>
          <a:custGeom>
            <a:avLst/>
            <a:gdLst/>
            <a:ahLst/>
            <a:cxnLst/>
            <a:rect l="l" t="t" r="r" b="b"/>
            <a:pathLst>
              <a:path w="1770468" h="2364566">
                <a:moveTo>
                  <a:pt x="0" y="0"/>
                </a:moveTo>
                <a:lnTo>
                  <a:pt x="1770468" y="0"/>
                </a:lnTo>
                <a:lnTo>
                  <a:pt x="1770468" y="2364565"/>
                </a:lnTo>
                <a:lnTo>
                  <a:pt x="0" y="2364565"/>
                </a:lnTo>
                <a:lnTo>
                  <a:pt x="0" y="0"/>
                </a:lnTo>
                <a:close/>
              </a:path>
            </a:pathLst>
          </a:custGeom>
          <a:blipFill>
            <a:blip r:embed="rId8"/>
            <a:stretch>
              <a:fillRect/>
            </a:stretch>
          </a:blipFill>
        </p:spPr>
      </p:sp>
      <p:sp>
        <p:nvSpPr>
          <p:cNvPr id="6" name="TextBox 6"/>
          <p:cNvSpPr txBox="1"/>
          <p:nvPr/>
        </p:nvSpPr>
        <p:spPr>
          <a:xfrm>
            <a:off x="3915295" y="3554309"/>
            <a:ext cx="10009385" cy="2462213"/>
          </a:xfrm>
          <a:prstGeom prst="rect">
            <a:avLst/>
          </a:prstGeom>
        </p:spPr>
        <p:txBody>
          <a:bodyPr lIns="0" tIns="0" rIns="0" bIns="0" rtlCol="0" anchor="t">
            <a:spAutoFit/>
          </a:bodyPr>
          <a:lstStyle/>
          <a:p>
            <a:pPr algn="ctr">
              <a:lnSpc>
                <a:spcPts val="9600"/>
              </a:lnSpc>
            </a:pPr>
            <a:r>
              <a:rPr lang="vi-VN" sz="9600" dirty="0">
                <a:solidFill>
                  <a:srgbClr val="6A7E78"/>
                </a:solidFill>
                <a:latin typeface="Lazydog Bold"/>
              </a:rPr>
              <a:t>CHÚC CÁC EM HỌC TỐT!</a:t>
            </a:r>
            <a:endParaRPr lang="en-US" sz="9600" dirty="0">
              <a:solidFill>
                <a:srgbClr val="6A7E78"/>
              </a:solidFill>
              <a:latin typeface="Lazydog Bold"/>
            </a:endParaRPr>
          </a:p>
        </p:txBody>
      </p:sp>
      <p:sp>
        <p:nvSpPr>
          <p:cNvPr id="7" name="Freeform 7"/>
          <p:cNvSpPr/>
          <p:nvPr/>
        </p:nvSpPr>
        <p:spPr>
          <a:xfrm>
            <a:off x="13226647" y="4879357"/>
            <a:ext cx="2636055" cy="2448236"/>
          </a:xfrm>
          <a:custGeom>
            <a:avLst/>
            <a:gdLst/>
            <a:ahLst/>
            <a:cxnLst/>
            <a:rect l="l" t="t" r="r" b="b"/>
            <a:pathLst>
              <a:path w="2636055" h="2448236">
                <a:moveTo>
                  <a:pt x="0" y="0"/>
                </a:moveTo>
                <a:lnTo>
                  <a:pt x="2636055" y="0"/>
                </a:lnTo>
                <a:lnTo>
                  <a:pt x="2636055" y="2448236"/>
                </a:lnTo>
                <a:lnTo>
                  <a:pt x="0" y="2448236"/>
                </a:lnTo>
                <a:lnTo>
                  <a:pt x="0" y="0"/>
                </a:lnTo>
                <a:close/>
              </a:path>
            </a:pathLst>
          </a:custGeom>
          <a:blipFill>
            <a:blip r:embed="rId9"/>
            <a:stretch>
              <a:fillRect/>
            </a:stretch>
          </a:blipFill>
        </p:spPr>
      </p:sp>
      <p:sp>
        <p:nvSpPr>
          <p:cNvPr id="8" name="Freeform 8"/>
          <p:cNvSpPr/>
          <p:nvPr/>
        </p:nvSpPr>
        <p:spPr>
          <a:xfrm rot="1093096">
            <a:off x="14988006" y="709992"/>
            <a:ext cx="2398222" cy="2558103"/>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10"/>
            <a:stretch>
              <a:fillRect/>
            </a:stretch>
          </a:blipFill>
        </p:spPr>
      </p:sp>
      <p:sp>
        <p:nvSpPr>
          <p:cNvPr id="9" name="Freeform 9"/>
          <p:cNvSpPr/>
          <p:nvPr/>
        </p:nvSpPr>
        <p:spPr>
          <a:xfrm>
            <a:off x="8399555" y="1327396"/>
            <a:ext cx="2108789" cy="1861006"/>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11"/>
            <a:stretch>
              <a:fillRect/>
            </a:stretch>
          </a:blipFill>
        </p:spPr>
      </p:sp>
      <p:sp>
        <p:nvSpPr>
          <p:cNvPr id="10" name="Freeform 1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rot="-857477">
            <a:off x="467078" y="6871790"/>
            <a:ext cx="2002948" cy="2472775"/>
          </a:xfrm>
          <a:custGeom>
            <a:avLst/>
            <a:gdLst/>
            <a:ahLst/>
            <a:cxnLst/>
            <a:rect l="l" t="t" r="r" b="b"/>
            <a:pathLst>
              <a:path w="2002948" h="2472775">
                <a:moveTo>
                  <a:pt x="0" y="0"/>
                </a:moveTo>
                <a:lnTo>
                  <a:pt x="2002948" y="0"/>
                </a:lnTo>
                <a:lnTo>
                  <a:pt x="2002948" y="2472775"/>
                </a:lnTo>
                <a:lnTo>
                  <a:pt x="0" y="2472775"/>
                </a:lnTo>
                <a:lnTo>
                  <a:pt x="0" y="0"/>
                </a:lnTo>
                <a:close/>
              </a:path>
            </a:pathLst>
          </a:custGeom>
          <a:blipFill>
            <a:blip r:embed="rId14"/>
            <a:stretch>
              <a:fillRect/>
            </a:stretch>
          </a:blipFill>
        </p:spPr>
      </p:sp>
      <p:sp>
        <p:nvSpPr>
          <p:cNvPr id="12" name="Freeform 12"/>
          <p:cNvSpPr/>
          <p:nvPr/>
        </p:nvSpPr>
        <p:spPr>
          <a:xfrm>
            <a:off x="-1357645" y="-1987898"/>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9182529">
            <a:off x="15671885" y="6791558"/>
            <a:ext cx="4509939" cy="4509939"/>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KHÁM PHÁ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732462"/>
          </a:xfrm>
          <a:prstGeom prst="rect">
            <a:avLst/>
          </a:prstGeom>
        </p:spPr>
        <p:txBody>
          <a:bodyPr wrap="square" lIns="0" tIns="0" rIns="0" bIns="0" rtlCol="0" anchor="t">
            <a:spAutoFit/>
          </a:bodyPr>
          <a:lstStyle/>
          <a:p>
            <a:pPr algn="ctr">
              <a:lnSpc>
                <a:spcPts val="7199"/>
              </a:lnSpc>
            </a:pPr>
            <a:r>
              <a:rPr lang="vi-VN" sz="4000" b="1" dirty="0">
                <a:latin typeface="Cambria" panose="02040503050406030204" pitchFamily="18" charset="0"/>
                <a:ea typeface="Cambria" panose="02040503050406030204" pitchFamily="18" charset="0"/>
              </a:rPr>
              <a:t>Bài 1: Tìm trạng ngữ cho mỗi câu dưới đây và cho biết chúng bổ sung thông tin gì cho câu.</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pic>
        <p:nvPicPr>
          <p:cNvPr id="1026" name="Picture 2" descr="Hình ảnh mùa xuân - Tổng hợp những hình ảnh mùa xuân đẹp nhấ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1868" y="2095500"/>
            <a:ext cx="6572008" cy="4538793"/>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4" name="Rectangle 23"/>
          <p:cNvSpPr/>
          <p:nvPr/>
        </p:nvSpPr>
        <p:spPr>
          <a:xfrm>
            <a:off x="9144000" y="3642079"/>
            <a:ext cx="2514600"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sp>
        <p:nvSpPr>
          <p:cNvPr id="25" name="TextBox 14"/>
          <p:cNvSpPr txBox="1"/>
          <p:nvPr/>
        </p:nvSpPr>
        <p:spPr>
          <a:xfrm>
            <a:off x="8528771" y="3412038"/>
            <a:ext cx="8382001" cy="190571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500" fill="hold"/>
                                        <p:tgtEl>
                                          <p:spTgt spid="1026"/>
                                        </p:tgtEl>
                                        <p:attrNameLst>
                                          <p:attrName>ppt_x</p:attrName>
                                        </p:attrNameLst>
                                      </p:cBhvr>
                                      <p:tavLst>
                                        <p:tav tm="0">
                                          <p:val>
                                            <p:strVal val="#ppt_x"/>
                                          </p:val>
                                        </p:tav>
                                        <p:tav tm="100000">
                                          <p:val>
                                            <p:strVal val="#ppt_x"/>
                                          </p:val>
                                        </p:tav>
                                      </p:tavLst>
                                    </p:anim>
                                    <p:anim calcmode="lin" valueType="num">
                                      <p:cBhvr additive="base">
                                        <p:cTn id="48" dur="5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sp>
        <p:nvSpPr>
          <p:cNvPr id="24" name="Rectangle 23"/>
          <p:cNvSpPr/>
          <p:nvPr/>
        </p:nvSpPr>
        <p:spPr>
          <a:xfrm>
            <a:off x="9575104" y="3695700"/>
            <a:ext cx="3378895"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4098" name="Picture 2" descr="Sơn thủy hữu tình ở Thung Trâu, Hòa Bìn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177" y="2438250"/>
            <a:ext cx="6805965" cy="4034396"/>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651826" y="2123496"/>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151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2"/>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3"/>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pic>
        <p:nvPicPr>
          <p:cNvPr id="3074" name="Picture 2" descr="Ngắm hoa Ban trắng nở trên núi rừng Tây Bắc"/>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2563" y="1832225"/>
            <a:ext cx="5393927" cy="5393928"/>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0963" y="1484952"/>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5"/>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6"/>
            <a:stretch>
              <a:fillRect/>
            </a:stretch>
          </a:blipFill>
        </p:spPr>
      </p:sp>
      <p:sp>
        <p:nvSpPr>
          <p:cNvPr id="16" name="Freeform 16"/>
          <p:cNvSpPr/>
          <p:nvPr/>
        </p:nvSpPr>
        <p:spPr>
          <a:xfrm>
            <a:off x="469021" y="6535809"/>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112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8"/>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3"/>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4"/>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5"/>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2050" name="Picture 2" descr="Chiêm ngưỡng con đường cau vua tuyệt đẹp ở miền Tâ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4968" y="2418725"/>
            <a:ext cx="6096000" cy="4705975"/>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17"/>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9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846659"/>
          </a:xfrm>
          <a:prstGeom prst="rect">
            <a:avLst/>
          </a:prstGeom>
        </p:spPr>
        <p:txBody>
          <a:bodyPr wrap="square" lIns="0" tIns="0" rIns="0" bIns="0" rtlCol="0" anchor="t">
            <a:spAutoFit/>
          </a:bodyPr>
          <a:lstStyle/>
          <a:p>
            <a:pPr algn="ctr">
              <a:lnSpc>
                <a:spcPts val="7199"/>
              </a:lnSpc>
            </a:pPr>
            <a:r>
              <a:rPr lang="vi-VN" sz="4000" b="1" dirty="0">
                <a:latin typeface="Cambria" panose="02040503050406030204" pitchFamily="18" charset="0"/>
                <a:ea typeface="Cambria" panose="02040503050406030204" pitchFamily="18" charset="0"/>
              </a:rPr>
              <a:t>Bài 2: Đặt câu hỏi cho mỗi trạng ngữ vừa tìm được ở bài tập 1.</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a. Khi nào các loài hoa đua nhau khoe sắc ?</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b. Đàn trâu đang thung thăng gặm cỏ ở đâu ?</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d. Bà đã trồng một hàng cau thẳng tắp ở đâu ?.</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a:latin typeface="Cambria" panose="02040503050406030204" pitchFamily="18" charset="0"/>
                <a:ea typeface="Cambria" panose="02040503050406030204" pitchFamily="18" charset="0"/>
              </a:rPr>
              <a:t>c. Bao giờ hoa ban nở trắng núi rừng Tây Bắc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667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580">
                                          <p:stCondLst>
                                            <p:cond delay="0"/>
                                          </p:stCondLst>
                                        </p:cTn>
                                        <p:tgtEl>
                                          <p:spTgt spid="15"/>
                                        </p:tgtEl>
                                      </p:cBhvr>
                                    </p:animEffect>
                                    <p:anim calcmode="lin" valueType="num">
                                      <p:cBhvr>
                                        <p:cTn id="8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3" dur="26">
                                          <p:stCondLst>
                                            <p:cond delay="650"/>
                                          </p:stCondLst>
                                        </p:cTn>
                                        <p:tgtEl>
                                          <p:spTgt spid="15"/>
                                        </p:tgtEl>
                                      </p:cBhvr>
                                      <p:to x="100000" y="60000"/>
                                    </p:animScale>
                                    <p:animScale>
                                      <p:cBhvr>
                                        <p:cTn id="94" dur="166" decel="50000">
                                          <p:stCondLst>
                                            <p:cond delay="676"/>
                                          </p:stCondLst>
                                        </p:cTn>
                                        <p:tgtEl>
                                          <p:spTgt spid="15"/>
                                        </p:tgtEl>
                                      </p:cBhvr>
                                      <p:to x="100000" y="100000"/>
                                    </p:animScale>
                                    <p:animScale>
                                      <p:cBhvr>
                                        <p:cTn id="95" dur="26">
                                          <p:stCondLst>
                                            <p:cond delay="1312"/>
                                          </p:stCondLst>
                                        </p:cTn>
                                        <p:tgtEl>
                                          <p:spTgt spid="15"/>
                                        </p:tgtEl>
                                      </p:cBhvr>
                                      <p:to x="100000" y="80000"/>
                                    </p:animScale>
                                    <p:animScale>
                                      <p:cBhvr>
                                        <p:cTn id="96" dur="166" decel="50000">
                                          <p:stCondLst>
                                            <p:cond delay="1338"/>
                                          </p:stCondLst>
                                        </p:cTn>
                                        <p:tgtEl>
                                          <p:spTgt spid="15"/>
                                        </p:tgtEl>
                                      </p:cBhvr>
                                      <p:to x="100000" y="100000"/>
                                    </p:animScale>
                                    <p:animScale>
                                      <p:cBhvr>
                                        <p:cTn id="97" dur="26">
                                          <p:stCondLst>
                                            <p:cond delay="1642"/>
                                          </p:stCondLst>
                                        </p:cTn>
                                        <p:tgtEl>
                                          <p:spTgt spid="15"/>
                                        </p:tgtEl>
                                      </p:cBhvr>
                                      <p:to x="100000" y="90000"/>
                                    </p:animScale>
                                    <p:animScale>
                                      <p:cBhvr>
                                        <p:cTn id="98" dur="166" decel="50000">
                                          <p:stCondLst>
                                            <p:cond delay="1668"/>
                                          </p:stCondLst>
                                        </p:cTn>
                                        <p:tgtEl>
                                          <p:spTgt spid="15"/>
                                        </p:tgtEl>
                                      </p:cBhvr>
                                      <p:to x="100000" y="100000"/>
                                    </p:animScale>
                                    <p:animScale>
                                      <p:cBhvr>
                                        <p:cTn id="99" dur="26">
                                          <p:stCondLst>
                                            <p:cond delay="1808"/>
                                          </p:stCondLst>
                                        </p:cTn>
                                        <p:tgtEl>
                                          <p:spTgt spid="15"/>
                                        </p:tgtEl>
                                      </p:cBhvr>
                                      <p:to x="100000" y="95000"/>
                                    </p:animScale>
                                    <p:animScale>
                                      <p:cBhvr>
                                        <p:cTn id="100" dur="166" decel="50000">
                                          <p:stCondLst>
                                            <p:cond delay="1834"/>
                                          </p:stCondLst>
                                        </p:cTn>
                                        <p:tgtEl>
                                          <p:spTgt spid="15"/>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down)">
                                      <p:cBhvr>
                                        <p:cTn id="105" dur="580">
                                          <p:stCondLst>
                                            <p:cond delay="0"/>
                                          </p:stCondLst>
                                        </p:cTn>
                                        <p:tgtEl>
                                          <p:spTgt spid="18"/>
                                        </p:tgtEl>
                                      </p:cBhvr>
                                    </p:animEffect>
                                    <p:anim calcmode="lin" valueType="num">
                                      <p:cBhvr>
                                        <p:cTn id="10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1" dur="26">
                                          <p:stCondLst>
                                            <p:cond delay="650"/>
                                          </p:stCondLst>
                                        </p:cTn>
                                        <p:tgtEl>
                                          <p:spTgt spid="18"/>
                                        </p:tgtEl>
                                      </p:cBhvr>
                                      <p:to x="100000" y="60000"/>
                                    </p:animScale>
                                    <p:animScale>
                                      <p:cBhvr>
                                        <p:cTn id="112" dur="166" decel="50000">
                                          <p:stCondLst>
                                            <p:cond delay="676"/>
                                          </p:stCondLst>
                                        </p:cTn>
                                        <p:tgtEl>
                                          <p:spTgt spid="18"/>
                                        </p:tgtEl>
                                      </p:cBhvr>
                                      <p:to x="100000" y="100000"/>
                                    </p:animScale>
                                    <p:animScale>
                                      <p:cBhvr>
                                        <p:cTn id="113" dur="26">
                                          <p:stCondLst>
                                            <p:cond delay="1312"/>
                                          </p:stCondLst>
                                        </p:cTn>
                                        <p:tgtEl>
                                          <p:spTgt spid="18"/>
                                        </p:tgtEl>
                                      </p:cBhvr>
                                      <p:to x="100000" y="80000"/>
                                    </p:animScale>
                                    <p:animScale>
                                      <p:cBhvr>
                                        <p:cTn id="114" dur="166" decel="50000">
                                          <p:stCondLst>
                                            <p:cond delay="1338"/>
                                          </p:stCondLst>
                                        </p:cTn>
                                        <p:tgtEl>
                                          <p:spTgt spid="18"/>
                                        </p:tgtEl>
                                      </p:cBhvr>
                                      <p:to x="100000" y="100000"/>
                                    </p:animScale>
                                    <p:animScale>
                                      <p:cBhvr>
                                        <p:cTn id="115" dur="26">
                                          <p:stCondLst>
                                            <p:cond delay="1642"/>
                                          </p:stCondLst>
                                        </p:cTn>
                                        <p:tgtEl>
                                          <p:spTgt spid="18"/>
                                        </p:tgtEl>
                                      </p:cBhvr>
                                      <p:to x="100000" y="90000"/>
                                    </p:animScale>
                                    <p:animScale>
                                      <p:cBhvr>
                                        <p:cTn id="116" dur="166" decel="50000">
                                          <p:stCondLst>
                                            <p:cond delay="1668"/>
                                          </p:stCondLst>
                                        </p:cTn>
                                        <p:tgtEl>
                                          <p:spTgt spid="18"/>
                                        </p:tgtEl>
                                      </p:cBhvr>
                                      <p:to x="100000" y="100000"/>
                                    </p:animScale>
                                    <p:animScale>
                                      <p:cBhvr>
                                        <p:cTn id="117" dur="26">
                                          <p:stCondLst>
                                            <p:cond delay="1808"/>
                                          </p:stCondLst>
                                        </p:cTn>
                                        <p:tgtEl>
                                          <p:spTgt spid="18"/>
                                        </p:tgtEl>
                                      </p:cBhvr>
                                      <p:to x="100000" y="95000"/>
                                    </p:animScale>
                                    <p:animScale>
                                      <p:cBhvr>
                                        <p:cTn id="118" dur="166" decel="50000">
                                          <p:stCondLst>
                                            <p:cond delay="1834"/>
                                          </p:stCondLst>
                                        </p:cTn>
                                        <p:tgtEl>
                                          <p:spTgt spid="18"/>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down)">
                                      <p:cBhvr>
                                        <p:cTn id="123" dur="580">
                                          <p:stCondLst>
                                            <p:cond delay="0"/>
                                          </p:stCondLst>
                                        </p:cTn>
                                        <p:tgtEl>
                                          <p:spTgt spid="17"/>
                                        </p:tgtEl>
                                      </p:cBhvr>
                                    </p:animEffect>
                                    <p:anim calcmode="lin" valueType="num">
                                      <p:cBhvr>
                                        <p:cTn id="1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9" dur="26">
                                          <p:stCondLst>
                                            <p:cond delay="650"/>
                                          </p:stCondLst>
                                        </p:cTn>
                                        <p:tgtEl>
                                          <p:spTgt spid="17"/>
                                        </p:tgtEl>
                                      </p:cBhvr>
                                      <p:to x="100000" y="60000"/>
                                    </p:animScale>
                                    <p:animScale>
                                      <p:cBhvr>
                                        <p:cTn id="130" dur="166" decel="50000">
                                          <p:stCondLst>
                                            <p:cond delay="676"/>
                                          </p:stCondLst>
                                        </p:cTn>
                                        <p:tgtEl>
                                          <p:spTgt spid="17"/>
                                        </p:tgtEl>
                                      </p:cBhvr>
                                      <p:to x="100000" y="100000"/>
                                    </p:animScale>
                                    <p:animScale>
                                      <p:cBhvr>
                                        <p:cTn id="131" dur="26">
                                          <p:stCondLst>
                                            <p:cond delay="1312"/>
                                          </p:stCondLst>
                                        </p:cTn>
                                        <p:tgtEl>
                                          <p:spTgt spid="17"/>
                                        </p:tgtEl>
                                      </p:cBhvr>
                                      <p:to x="100000" y="80000"/>
                                    </p:animScale>
                                    <p:animScale>
                                      <p:cBhvr>
                                        <p:cTn id="132" dur="166" decel="50000">
                                          <p:stCondLst>
                                            <p:cond delay="1338"/>
                                          </p:stCondLst>
                                        </p:cTn>
                                        <p:tgtEl>
                                          <p:spTgt spid="17"/>
                                        </p:tgtEl>
                                      </p:cBhvr>
                                      <p:to x="100000" y="100000"/>
                                    </p:animScale>
                                    <p:animScale>
                                      <p:cBhvr>
                                        <p:cTn id="133" dur="26">
                                          <p:stCondLst>
                                            <p:cond delay="1642"/>
                                          </p:stCondLst>
                                        </p:cTn>
                                        <p:tgtEl>
                                          <p:spTgt spid="17"/>
                                        </p:tgtEl>
                                      </p:cBhvr>
                                      <p:to x="100000" y="90000"/>
                                    </p:animScale>
                                    <p:animScale>
                                      <p:cBhvr>
                                        <p:cTn id="134" dur="166" decel="50000">
                                          <p:stCondLst>
                                            <p:cond delay="1668"/>
                                          </p:stCondLst>
                                        </p:cTn>
                                        <p:tgtEl>
                                          <p:spTgt spid="17"/>
                                        </p:tgtEl>
                                      </p:cBhvr>
                                      <p:to x="100000" y="100000"/>
                                    </p:animScale>
                                    <p:animScale>
                                      <p:cBhvr>
                                        <p:cTn id="135" dur="26">
                                          <p:stCondLst>
                                            <p:cond delay="1808"/>
                                          </p:stCondLst>
                                        </p:cTn>
                                        <p:tgtEl>
                                          <p:spTgt spid="17"/>
                                        </p:tgtEl>
                                      </p:cBhvr>
                                      <p:to x="100000" y="95000"/>
                                    </p:animScale>
                                    <p:animScale>
                                      <p:cBhvr>
                                        <p:cTn id="1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555</Words>
  <Application>Microsoft Office PowerPoint</Application>
  <PresentationFormat>Custom</PresentationFormat>
  <Paragraphs>50</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Cambria</vt:lpstr>
      <vt:lpstr>Lazydog Bold</vt:lpstr>
      <vt:lpstr>Calibri</vt:lpstr>
      <vt:lpstr>Arial</vt:lpstr>
      <vt:lpstr>Sitka Heading</vt:lpstr>
      <vt:lpstr>UTM American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cp:lastModifiedBy>Administrator</cp:lastModifiedBy>
  <cp:revision>30</cp:revision>
  <dcterms:created xsi:type="dcterms:W3CDTF">2006-08-16T00:00:00Z</dcterms:created>
  <dcterms:modified xsi:type="dcterms:W3CDTF">2025-03-14T05:37:34Z</dcterms:modified>
  <dc:identifier>DAF7Xioabsk</dc:identifier>
</cp:coreProperties>
</file>