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7"/>
  </p:notesMasterIdLst>
  <p:sldIdLst>
    <p:sldId id="257" r:id="rId2"/>
    <p:sldId id="261" r:id="rId3"/>
    <p:sldId id="266" r:id="rId4"/>
    <p:sldId id="265" r:id="rId5"/>
    <p:sldId id="267" r:id="rId6"/>
    <p:sldId id="268" r:id="rId7"/>
    <p:sldId id="269" r:id="rId8"/>
    <p:sldId id="260" r:id="rId9"/>
    <p:sldId id="263" r:id="rId10"/>
    <p:sldId id="262" r:id="rId11"/>
    <p:sldId id="271" r:id="rId12"/>
    <p:sldId id="281" r:id="rId13"/>
    <p:sldId id="282" r:id="rId14"/>
    <p:sldId id="270" r:id="rId15"/>
    <p:sldId id="272" r:id="rId16"/>
    <p:sldId id="273" r:id="rId17"/>
    <p:sldId id="274" r:id="rId18"/>
    <p:sldId id="276" r:id="rId19"/>
    <p:sldId id="275" r:id="rId20"/>
    <p:sldId id="277" r:id="rId21"/>
    <p:sldId id="278" r:id="rId22"/>
    <p:sldId id="279" r:id="rId23"/>
    <p:sldId id="280" r:id="rId24"/>
    <p:sldId id="283" r:id="rId25"/>
    <p:sldId id="284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66"/>
    <a:srgbClr val="E53028"/>
    <a:srgbClr val="FFE15F"/>
    <a:srgbClr val="42AB6D"/>
    <a:srgbClr val="F05B48"/>
    <a:srgbClr val="49AD6D"/>
    <a:srgbClr val="FF0000"/>
    <a:srgbClr val="FF0066"/>
    <a:srgbClr val="FF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583" autoAdjust="0"/>
    <p:restoredTop sz="94660"/>
  </p:normalViewPr>
  <p:slideViewPr>
    <p:cSldViewPr snapToGrid="0">
      <p:cViewPr>
        <p:scale>
          <a:sx n="33" d="100"/>
          <a:sy n="33" d="100"/>
        </p:scale>
        <p:origin x="1230" y="87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18F9F8-4611-44D3-A136-102246E43227}" type="datetimeFigureOut">
              <a:rPr lang="en-US" smtClean="0"/>
              <a:t>2/7/2025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E05AD1-64D0-430C-B2B5-ACFF294EA9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2913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255091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16" descr="1 (12)"/>
          <p:cNvPicPr>
            <a:picLocks noChangeAspect="1"/>
          </p:cNvPicPr>
          <p:nvPr userDrawn="1"/>
        </p:nvPicPr>
        <p:blipFill>
          <a:blip r:embed="rId2"/>
          <a:srcRect b="35287"/>
          <a:stretch>
            <a:fillRect/>
          </a:stretch>
        </p:blipFill>
        <p:spPr>
          <a:xfrm>
            <a:off x="0" y="0"/>
            <a:ext cx="12207240" cy="3253740"/>
          </a:xfrm>
          <a:prstGeom prst="rect">
            <a:avLst/>
          </a:prstGeom>
        </p:spPr>
      </p:pic>
      <p:pic>
        <p:nvPicPr>
          <p:cNvPr id="8" name="图片 7" descr="57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1045845"/>
            <a:ext cx="12206605" cy="5812155"/>
          </a:xfrm>
          <a:prstGeom prst="rect">
            <a:avLst/>
          </a:prstGeom>
        </p:spPr>
      </p:pic>
      <p:pic>
        <p:nvPicPr>
          <p:cNvPr id="9" name="图片 9" descr="23"/>
          <p:cNvPicPr>
            <a:picLocks noChangeAspect="1"/>
          </p:cNvPicPr>
          <p:nvPr userDrawn="1"/>
        </p:nvPicPr>
        <p:blipFill>
          <a:blip r:embed="rId4"/>
          <a:srcRect l="983" t="69143"/>
          <a:stretch>
            <a:fillRect/>
          </a:stretch>
        </p:blipFill>
        <p:spPr>
          <a:xfrm flipV="1">
            <a:off x="0" y="0"/>
            <a:ext cx="12205970" cy="1131570"/>
          </a:xfrm>
          <a:prstGeom prst="rect">
            <a:avLst/>
          </a:prstGeom>
        </p:spPr>
      </p:pic>
      <p:pic>
        <p:nvPicPr>
          <p:cNvPr id="10" name="图片 8" descr="56"/>
          <p:cNvPicPr>
            <a:picLocks noChangeAspect="1"/>
          </p:cNvPicPr>
          <p:nvPr userDrawn="1"/>
        </p:nvPicPr>
        <p:blipFill>
          <a:blip r:embed="rId5"/>
          <a:srcRect t="50239"/>
          <a:stretch>
            <a:fillRect/>
          </a:stretch>
        </p:blipFill>
        <p:spPr>
          <a:xfrm>
            <a:off x="0" y="4474845"/>
            <a:ext cx="12207240" cy="2383155"/>
          </a:xfrm>
          <a:prstGeom prst="rect">
            <a:avLst/>
          </a:prstGeom>
        </p:spPr>
      </p:pic>
      <p:pic>
        <p:nvPicPr>
          <p:cNvPr id="11" name="图片 5" descr="33"/>
          <p:cNvPicPr>
            <a:picLocks noChangeAspect="1"/>
          </p:cNvPicPr>
          <p:nvPr userDrawn="1"/>
        </p:nvPicPr>
        <p:blipFill>
          <a:blip r:embed="rId6"/>
          <a:srcRect b="66182"/>
          <a:stretch>
            <a:fillRect/>
          </a:stretch>
        </p:blipFill>
        <p:spPr>
          <a:xfrm>
            <a:off x="0" y="0"/>
            <a:ext cx="12192000" cy="1381760"/>
          </a:xfrm>
          <a:prstGeom prst="rect">
            <a:avLst/>
          </a:prstGeom>
        </p:spPr>
      </p:pic>
      <p:pic>
        <p:nvPicPr>
          <p:cNvPr id="12" name="图片 12" descr="5"/>
          <p:cNvPicPr>
            <a:picLocks noChangeAspect="1"/>
          </p:cNvPicPr>
          <p:nvPr userDrawn="1"/>
        </p:nvPicPr>
        <p:blipFill>
          <a:blip r:embed="rId7"/>
          <a:srcRect l="49356" t="5587" r="37449" b="63171"/>
          <a:stretch>
            <a:fillRect/>
          </a:stretch>
        </p:blipFill>
        <p:spPr>
          <a:xfrm rot="21300000">
            <a:off x="7604760" y="1439545"/>
            <a:ext cx="1372870" cy="1197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990400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16" descr="1 (12)"/>
          <p:cNvPicPr>
            <a:picLocks noChangeAspect="1"/>
          </p:cNvPicPr>
          <p:nvPr userDrawn="1"/>
        </p:nvPicPr>
        <p:blipFill>
          <a:blip r:embed="rId2"/>
          <a:srcRect b="35287"/>
          <a:stretch>
            <a:fillRect/>
          </a:stretch>
        </p:blipFill>
        <p:spPr>
          <a:xfrm>
            <a:off x="0" y="0"/>
            <a:ext cx="12207240" cy="3253740"/>
          </a:xfrm>
          <a:prstGeom prst="rect">
            <a:avLst/>
          </a:prstGeom>
        </p:spPr>
      </p:pic>
      <p:pic>
        <p:nvPicPr>
          <p:cNvPr id="7" name="图片 7" descr="57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1045845"/>
            <a:ext cx="12206605" cy="5812155"/>
          </a:xfrm>
          <a:prstGeom prst="rect">
            <a:avLst/>
          </a:prstGeom>
        </p:spPr>
      </p:pic>
      <p:pic>
        <p:nvPicPr>
          <p:cNvPr id="8" name="图片 9" descr="23"/>
          <p:cNvPicPr>
            <a:picLocks noChangeAspect="1"/>
          </p:cNvPicPr>
          <p:nvPr userDrawn="1"/>
        </p:nvPicPr>
        <p:blipFill>
          <a:blip r:embed="rId4"/>
          <a:srcRect l="983" t="69143"/>
          <a:stretch>
            <a:fillRect/>
          </a:stretch>
        </p:blipFill>
        <p:spPr>
          <a:xfrm flipV="1">
            <a:off x="0" y="0"/>
            <a:ext cx="12205970" cy="1131570"/>
          </a:xfrm>
          <a:prstGeom prst="rect">
            <a:avLst/>
          </a:prstGeom>
        </p:spPr>
      </p:pic>
      <p:pic>
        <p:nvPicPr>
          <p:cNvPr id="9" name="图片 8" descr="56"/>
          <p:cNvPicPr>
            <a:picLocks noChangeAspect="1"/>
          </p:cNvPicPr>
          <p:nvPr userDrawn="1"/>
        </p:nvPicPr>
        <p:blipFill>
          <a:blip r:embed="rId5"/>
          <a:srcRect t="50239"/>
          <a:stretch>
            <a:fillRect/>
          </a:stretch>
        </p:blipFill>
        <p:spPr>
          <a:xfrm>
            <a:off x="0" y="4474845"/>
            <a:ext cx="12207240" cy="2383155"/>
          </a:xfrm>
          <a:prstGeom prst="rect">
            <a:avLst/>
          </a:prstGeom>
        </p:spPr>
      </p:pic>
      <p:pic>
        <p:nvPicPr>
          <p:cNvPr id="10" name="图片 5" descr="33"/>
          <p:cNvPicPr>
            <a:picLocks noChangeAspect="1"/>
          </p:cNvPicPr>
          <p:nvPr userDrawn="1"/>
        </p:nvPicPr>
        <p:blipFill>
          <a:blip r:embed="rId6"/>
          <a:srcRect b="66182"/>
          <a:stretch>
            <a:fillRect/>
          </a:stretch>
        </p:blipFill>
        <p:spPr>
          <a:xfrm>
            <a:off x="0" y="0"/>
            <a:ext cx="12192000" cy="1381760"/>
          </a:xfrm>
          <a:prstGeom prst="rect">
            <a:avLst/>
          </a:prstGeom>
        </p:spPr>
      </p:pic>
      <p:sp>
        <p:nvSpPr>
          <p:cNvPr id="12" name="圆角矩形 69"/>
          <p:cNvSpPr/>
          <p:nvPr userDrawn="1"/>
        </p:nvSpPr>
        <p:spPr>
          <a:xfrm>
            <a:off x="404734" y="389744"/>
            <a:ext cx="11393469" cy="623267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13" name="圆角矩形 70"/>
          <p:cNvSpPr/>
          <p:nvPr userDrawn="1"/>
        </p:nvSpPr>
        <p:spPr>
          <a:xfrm>
            <a:off x="584962" y="555617"/>
            <a:ext cx="11066855" cy="5926884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9AD8DD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836606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黑体 CN Bold"/>
                <a:ea typeface="思源黑体 CN Bold" panose="020B0800000000000000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黑体 CN Bold"/>
              <a:ea typeface="思源黑体 CN Bold" panose="020B0800000000000000" pitchFamily="3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黑体 CN Bold"/>
              <a:ea typeface="思源黑体 CN Bold" panose="020B0800000000000000" pitchFamily="3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黑体 CN Bold"/>
                <a:ea typeface="思源黑体 CN Bold" panose="020B0800000000000000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黑体 CN Bold"/>
              <a:ea typeface="思源黑体 CN Bold" panose="020B0800000000000000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2734970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1" y="1673"/>
            <a:ext cx="12192001" cy="6854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95110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思源黑体 CN Bold" panose="020B0800000000000000" pitchFamily="34" charset="-122"/>
          <a:ea typeface="思源黑体 CN Bold" panose="020B0800000000000000" pitchFamily="34" charset="-122"/>
          <a:cs typeface="思源黑体 CN Bold" panose="020B0800000000000000" pitchFamily="34" charset="-122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思源黑体 CN Bold" panose="020B0800000000000000" pitchFamily="34" charset="-122"/>
          <a:ea typeface="思源黑体 CN Bold" panose="020B0800000000000000" pitchFamily="34" charset="-122"/>
          <a:cs typeface="思源黑体 CN Bold" panose="020B0800000000000000" pitchFamily="34" charset="-122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思源黑体 CN Bold" panose="020B0800000000000000" pitchFamily="34" charset="-122"/>
          <a:ea typeface="思源黑体 CN Bold" panose="020B0800000000000000" pitchFamily="34" charset="-122"/>
          <a:cs typeface="思源黑体 CN Bold" panose="020B0800000000000000" pitchFamily="34" charset="-122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思源黑体 CN Bold" panose="020B0800000000000000" pitchFamily="34" charset="-122"/>
          <a:ea typeface="思源黑体 CN Bold" panose="020B0800000000000000" pitchFamily="34" charset="-122"/>
          <a:cs typeface="思源黑体 CN Bold" panose="020B0800000000000000" pitchFamily="34" charset="-122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 CN Bold" panose="020B0800000000000000" pitchFamily="34" charset="-122"/>
          <a:ea typeface="思源黑体 CN Bold" panose="020B0800000000000000" pitchFamily="34" charset="-122"/>
          <a:cs typeface="思源黑体 CN Bold" panose="020B0800000000000000" pitchFamily="34" charset="-122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 CN Bold" panose="020B0800000000000000" pitchFamily="34" charset="-122"/>
          <a:ea typeface="思源黑体 CN Bold" panose="020B0800000000000000" pitchFamily="34" charset="-122"/>
          <a:cs typeface="思源黑体 CN Bold" panose="020B0800000000000000" pitchFamily="34" charset="-122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8.png"/><Relationship Id="rId7" Type="http://schemas.openxmlformats.org/officeDocument/2006/relationships/image" Target="../media/image4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png"/><Relationship Id="rId11" Type="http://schemas.openxmlformats.org/officeDocument/2006/relationships/image" Target="../media/image10.png"/><Relationship Id="rId5" Type="http://schemas.openxmlformats.org/officeDocument/2006/relationships/image" Target="../media/image3.png"/><Relationship Id="rId15" Type="http://schemas.openxmlformats.org/officeDocument/2006/relationships/image" Target="../media/image14.png"/><Relationship Id="rId10" Type="http://schemas.openxmlformats.org/officeDocument/2006/relationships/image" Target="../media/image6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microsoft.com/office/2007/relationships/hdphoto" Target="../media/hdphoto2.wdp"/><Relationship Id="rId18" Type="http://schemas.openxmlformats.org/officeDocument/2006/relationships/image" Target="../media/image27.png"/><Relationship Id="rId3" Type="http://schemas.openxmlformats.org/officeDocument/2006/relationships/slideLayout" Target="../slideLayouts/slideLayout2.xml"/><Relationship Id="rId21" Type="http://schemas.openxmlformats.org/officeDocument/2006/relationships/image" Target="../media/image28.png"/><Relationship Id="rId7" Type="http://schemas.openxmlformats.org/officeDocument/2006/relationships/image" Target="../media/image23.png"/><Relationship Id="rId12" Type="http://schemas.openxmlformats.org/officeDocument/2006/relationships/image" Target="../media/image25.png"/><Relationship Id="rId17" Type="http://schemas.openxmlformats.org/officeDocument/2006/relationships/slide" Target="slide7.xml"/><Relationship Id="rId2" Type="http://schemas.microsoft.com/office/2007/relationships/media" Target="../media/media1.mp3"/><Relationship Id="rId16" Type="http://schemas.microsoft.com/office/2007/relationships/hdphoto" Target="../media/hdphoto3.wdp"/><Relationship Id="rId20" Type="http://schemas.openxmlformats.org/officeDocument/2006/relationships/slide" Target="slide9.xml"/><Relationship Id="rId1" Type="http://schemas.openxmlformats.org/officeDocument/2006/relationships/audio" Target="NULL" TargetMode="External"/><Relationship Id="rId6" Type="http://schemas.openxmlformats.org/officeDocument/2006/relationships/image" Target="../media/image22.png"/><Relationship Id="rId11" Type="http://schemas.openxmlformats.org/officeDocument/2006/relationships/slide" Target="slide5.xml"/><Relationship Id="rId5" Type="http://schemas.openxmlformats.org/officeDocument/2006/relationships/image" Target="../media/image21.png"/><Relationship Id="rId15" Type="http://schemas.openxmlformats.org/officeDocument/2006/relationships/image" Target="../media/image26.png"/><Relationship Id="rId10" Type="http://schemas.microsoft.com/office/2007/relationships/hdphoto" Target="../media/hdphoto1.wdp"/><Relationship Id="rId19" Type="http://schemas.microsoft.com/office/2007/relationships/hdphoto" Target="../media/hdphoto4.wdp"/><Relationship Id="rId4" Type="http://schemas.openxmlformats.org/officeDocument/2006/relationships/slide" Target="slide3.xml"/><Relationship Id="rId9" Type="http://schemas.openxmlformats.org/officeDocument/2006/relationships/image" Target="../media/image24.png"/><Relationship Id="rId14" Type="http://schemas.openxmlformats.org/officeDocument/2006/relationships/slide" Target="slide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5" Type="http://schemas.openxmlformats.org/officeDocument/2006/relationships/image" Target="../media/image29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5" Type="http://schemas.openxmlformats.org/officeDocument/2006/relationships/image" Target="../media/image29.png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26.png"/><Relationship Id="rId4" Type="http://schemas.openxmlformats.org/officeDocument/2006/relationships/slide" Target="slide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svg"/><Relationship Id="rId3" Type="http://schemas.openxmlformats.org/officeDocument/2006/relationships/slide" Target="slide3.xml"/><Relationship Id="rId7" Type="http://schemas.openxmlformats.org/officeDocument/2006/relationships/image" Target="../media/image31.svg"/><Relationship Id="rId12" Type="http://schemas.openxmlformats.org/officeDocument/2006/relationships/image" Target="../media/image3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11" Type="http://schemas.openxmlformats.org/officeDocument/2006/relationships/image" Target="../media/image35.svg"/><Relationship Id="rId5" Type="http://schemas.microsoft.com/office/2007/relationships/hdphoto" Target="../media/hdphoto4.wdp"/><Relationship Id="rId10" Type="http://schemas.openxmlformats.org/officeDocument/2006/relationships/image" Target="../media/image34.png"/><Relationship Id="rId4" Type="http://schemas.openxmlformats.org/officeDocument/2006/relationships/image" Target="../media/image27.png"/><Relationship Id="rId9" Type="http://schemas.openxmlformats.org/officeDocument/2006/relationships/image" Target="../media/image33.sv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 descr="1 (12)"/>
          <p:cNvPicPr>
            <a:picLocks noChangeAspect="1"/>
          </p:cNvPicPr>
          <p:nvPr/>
        </p:nvPicPr>
        <p:blipFill>
          <a:blip r:embed="rId4"/>
          <a:srcRect b="35287"/>
          <a:stretch>
            <a:fillRect/>
          </a:stretch>
        </p:blipFill>
        <p:spPr>
          <a:xfrm>
            <a:off x="0" y="0"/>
            <a:ext cx="12207240" cy="3253740"/>
          </a:xfrm>
          <a:prstGeom prst="rect">
            <a:avLst/>
          </a:prstGeom>
        </p:spPr>
      </p:pic>
      <p:pic>
        <p:nvPicPr>
          <p:cNvPr id="8" name="图片 7" descr="5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5240" y="989860"/>
            <a:ext cx="12206605" cy="5812155"/>
          </a:xfrm>
          <a:prstGeom prst="rect">
            <a:avLst/>
          </a:prstGeom>
        </p:spPr>
      </p:pic>
      <p:pic>
        <p:nvPicPr>
          <p:cNvPr id="12" name="图片 11" descr="588ku_d86e2212d3e726cc7abb62f88b3a8de2_12503752"/>
          <p:cNvPicPr>
            <a:picLocks noChangeAspect="1"/>
          </p:cNvPicPr>
          <p:nvPr/>
        </p:nvPicPr>
        <p:blipFill>
          <a:blip r:embed="rId6"/>
          <a:srcRect l="11471" t="26223" r="12879" b="20562"/>
          <a:stretch>
            <a:fillRect/>
          </a:stretch>
        </p:blipFill>
        <p:spPr>
          <a:xfrm>
            <a:off x="805541" y="0"/>
            <a:ext cx="10034905" cy="6377940"/>
          </a:xfrm>
          <a:prstGeom prst="rect">
            <a:avLst/>
          </a:prstGeom>
        </p:spPr>
      </p:pic>
      <p:pic>
        <p:nvPicPr>
          <p:cNvPr id="10" name="图片 9" descr="23"/>
          <p:cNvPicPr>
            <a:picLocks noChangeAspect="1"/>
          </p:cNvPicPr>
          <p:nvPr/>
        </p:nvPicPr>
        <p:blipFill>
          <a:blip r:embed="rId7"/>
          <a:srcRect l="983" t="69143"/>
          <a:stretch>
            <a:fillRect/>
          </a:stretch>
        </p:blipFill>
        <p:spPr>
          <a:xfrm flipV="1">
            <a:off x="0" y="0"/>
            <a:ext cx="12205970" cy="1131570"/>
          </a:xfrm>
          <a:prstGeom prst="rect">
            <a:avLst/>
          </a:prstGeom>
        </p:spPr>
      </p:pic>
      <p:pic>
        <p:nvPicPr>
          <p:cNvPr id="9" name="图片 8" descr="56"/>
          <p:cNvPicPr>
            <a:picLocks noChangeAspect="1"/>
          </p:cNvPicPr>
          <p:nvPr/>
        </p:nvPicPr>
        <p:blipFill>
          <a:blip r:embed="rId8"/>
          <a:srcRect t="50239"/>
          <a:stretch>
            <a:fillRect/>
          </a:stretch>
        </p:blipFill>
        <p:spPr>
          <a:xfrm>
            <a:off x="0" y="4474845"/>
            <a:ext cx="12207240" cy="2383155"/>
          </a:xfrm>
          <a:prstGeom prst="rect">
            <a:avLst/>
          </a:prstGeom>
        </p:spPr>
      </p:pic>
      <p:pic>
        <p:nvPicPr>
          <p:cNvPr id="5" name="图片 4" descr="5"/>
          <p:cNvPicPr>
            <a:picLocks noChangeAspect="1"/>
          </p:cNvPicPr>
          <p:nvPr/>
        </p:nvPicPr>
        <p:blipFill>
          <a:blip r:embed="rId9"/>
          <a:srcRect t="57292"/>
          <a:stretch>
            <a:fillRect/>
          </a:stretch>
        </p:blipFill>
        <p:spPr>
          <a:xfrm>
            <a:off x="-31115" y="4677567"/>
            <a:ext cx="12191365" cy="2171700"/>
          </a:xfrm>
          <a:prstGeom prst="rect">
            <a:avLst/>
          </a:prstGeom>
        </p:spPr>
      </p:pic>
      <p:pic>
        <p:nvPicPr>
          <p:cNvPr id="11" name="图片 10" descr="33"/>
          <p:cNvPicPr>
            <a:picLocks noChangeAspect="1"/>
          </p:cNvPicPr>
          <p:nvPr/>
        </p:nvPicPr>
        <p:blipFill>
          <a:blip r:embed="rId10"/>
          <a:srcRect b="66182"/>
          <a:stretch>
            <a:fillRect/>
          </a:stretch>
        </p:blipFill>
        <p:spPr>
          <a:xfrm>
            <a:off x="-1270" y="0"/>
            <a:ext cx="12192000" cy="1381760"/>
          </a:xfrm>
          <a:prstGeom prst="rect">
            <a:avLst/>
          </a:prstGeom>
        </p:spPr>
      </p:pic>
      <p:pic>
        <p:nvPicPr>
          <p:cNvPr id="16" name="图片 15" descr="5"/>
          <p:cNvPicPr>
            <a:picLocks noChangeAspect="1"/>
          </p:cNvPicPr>
          <p:nvPr/>
        </p:nvPicPr>
        <p:blipFill>
          <a:blip r:embed="rId9"/>
          <a:srcRect l="49356" t="5587" r="37449" b="63171"/>
          <a:stretch>
            <a:fillRect/>
          </a:stretch>
        </p:blipFill>
        <p:spPr>
          <a:xfrm rot="300000" flipH="1">
            <a:off x="993564" y="821024"/>
            <a:ext cx="1887183" cy="1646266"/>
          </a:xfrm>
          <a:prstGeom prst="rect">
            <a:avLst/>
          </a:prstGeom>
        </p:spPr>
      </p:pic>
      <p:pic>
        <p:nvPicPr>
          <p:cNvPr id="14" name="Picture 13" descr="Logo, company name&#10;&#10;Description automatically generated">
            <a:extLst>
              <a:ext uri="{FF2B5EF4-FFF2-40B4-BE49-F238E27FC236}">
                <a16:creationId xmlns:a16="http://schemas.microsoft.com/office/drawing/2014/main" id="{FD61665E-631F-253B-E1E4-53DD4C2EF47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2" y="-78172"/>
            <a:ext cx="1450596" cy="1557348"/>
          </a:xfrm>
          <a:prstGeom prst="rect">
            <a:avLst/>
          </a:prstGeom>
        </p:spPr>
      </p:pic>
      <p:pic>
        <p:nvPicPr>
          <p:cNvPr id="23" name="图片 21" descr="卡通人物&#10;&#10;低可信度描述已自动生成">
            <a:extLst>
              <a:ext uri="{FF2B5EF4-FFF2-40B4-BE49-F238E27FC236}">
                <a16:creationId xmlns:a16="http://schemas.microsoft.com/office/drawing/2014/main" id="{1E3F6E34-7047-4DDE-AD37-1E02CAEFDEF7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037" r="68904"/>
          <a:stretch/>
        </p:blipFill>
        <p:spPr>
          <a:xfrm>
            <a:off x="18725" y="4014770"/>
            <a:ext cx="2561087" cy="2835489"/>
          </a:xfrm>
          <a:prstGeom prst="rect">
            <a:avLst/>
          </a:prstGeom>
        </p:spPr>
      </p:pic>
      <p:pic>
        <p:nvPicPr>
          <p:cNvPr id="24" name="图片 5" descr="图片包含 游戏机, 房间, 桌子, 体育&#10;&#10;描述已自动生成">
            <a:extLst>
              <a:ext uri="{FF2B5EF4-FFF2-40B4-BE49-F238E27FC236}">
                <a16:creationId xmlns:a16="http://schemas.microsoft.com/office/drawing/2014/main" id="{BD851D5D-A4FD-4B36-996F-6B7E1A886BD1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228" r="43201"/>
          <a:stretch/>
        </p:blipFill>
        <p:spPr>
          <a:xfrm>
            <a:off x="805541" y="4030135"/>
            <a:ext cx="3990532" cy="2820124"/>
          </a:xfrm>
          <a:prstGeom prst="rect">
            <a:avLst/>
          </a:prstGeom>
        </p:spPr>
      </p:pic>
      <p:pic>
        <p:nvPicPr>
          <p:cNvPr id="25" name="图片 19" descr="卡通人物&#10;&#10;中度可信度描述已自动生成">
            <a:extLst>
              <a:ext uri="{FF2B5EF4-FFF2-40B4-BE49-F238E27FC236}">
                <a16:creationId xmlns:a16="http://schemas.microsoft.com/office/drawing/2014/main" id="{640FE3C8-F17B-4FF7-AC04-49D3C5834EA5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779" t="84233"/>
          <a:stretch/>
        </p:blipFill>
        <p:spPr>
          <a:xfrm>
            <a:off x="2972961" y="4987163"/>
            <a:ext cx="2787416" cy="1870837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604297" y="891142"/>
            <a:ext cx="4980864" cy="145707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001371" y="4397415"/>
            <a:ext cx="3103133" cy="147536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rot="21448378">
            <a:off x="1321178" y="2428536"/>
            <a:ext cx="9448621" cy="1202253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372373" y="3602225"/>
            <a:ext cx="3766079" cy="1650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73432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927847" y="591671"/>
            <a:ext cx="10206317" cy="901826"/>
            <a:chOff x="1021976" y="309283"/>
            <a:chExt cx="10112189" cy="901826"/>
          </a:xfrm>
        </p:grpSpPr>
        <p:sp>
          <p:nvSpPr>
            <p:cNvPr id="3" name="Rounded Rectangle 2"/>
            <p:cNvSpPr/>
            <p:nvPr/>
          </p:nvSpPr>
          <p:spPr>
            <a:xfrm>
              <a:off x="1021976" y="309283"/>
              <a:ext cx="10112189" cy="901826"/>
            </a:xfrm>
            <a:prstGeom prst="roundRect">
              <a:avLst/>
            </a:prstGeom>
            <a:solidFill>
              <a:srgbClr val="00CC99"/>
            </a:solidFill>
            <a:ln w="28575">
              <a:solidFill>
                <a:srgbClr val="FFFF00"/>
              </a:solidFill>
              <a:prstDash val="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021976" y="416860"/>
              <a:ext cx="1011218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>
                  <a:latin typeface="Cambria" panose="02040503050406030204" pitchFamily="18" charset="0"/>
                  <a:ea typeface="Cambria" panose="02040503050406030204" pitchFamily="18" charset="0"/>
                </a:rPr>
                <a:t>1. Tách mỗi câu dưới đây thành hai thành phần.</a:t>
              </a:r>
            </a:p>
          </p:txBody>
        </p:sp>
      </p:grp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64860154"/>
              </p:ext>
            </p:extLst>
          </p:nvPr>
        </p:nvGraphicFramePr>
        <p:xfrm>
          <a:off x="674558" y="1835770"/>
          <a:ext cx="10782336" cy="4119582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659568">
                  <a:extLst>
                    <a:ext uri="{9D8B030D-6E8A-4147-A177-3AD203B41FA5}">
                      <a16:colId xmlns:a16="http://schemas.microsoft.com/office/drawing/2014/main" val="2299919960"/>
                    </a:ext>
                  </a:extLst>
                </a:gridCol>
                <a:gridCol w="4212235">
                  <a:extLst>
                    <a:ext uri="{9D8B030D-6E8A-4147-A177-3AD203B41FA5}">
                      <a16:colId xmlns:a16="http://schemas.microsoft.com/office/drawing/2014/main" val="1642880448"/>
                    </a:ext>
                  </a:extLst>
                </a:gridCol>
                <a:gridCol w="2968052">
                  <a:extLst>
                    <a:ext uri="{9D8B030D-6E8A-4147-A177-3AD203B41FA5}">
                      <a16:colId xmlns:a16="http://schemas.microsoft.com/office/drawing/2014/main" val="186769926"/>
                    </a:ext>
                  </a:extLst>
                </a:gridCol>
                <a:gridCol w="2942481">
                  <a:extLst>
                    <a:ext uri="{9D8B030D-6E8A-4147-A177-3AD203B41FA5}">
                      <a16:colId xmlns:a16="http://schemas.microsoft.com/office/drawing/2014/main" val="3313739346"/>
                    </a:ext>
                  </a:extLst>
                </a:gridCol>
              </a:tblGrid>
              <a:tr h="783914"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TT</a:t>
                      </a:r>
                    </a:p>
                  </a:txBody>
                  <a:tcPr anchor="ctr">
                    <a:solidFill>
                      <a:srgbClr val="FF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Câu</a:t>
                      </a:r>
                    </a:p>
                  </a:txBody>
                  <a:tcPr anchor="ctr">
                    <a:solidFill>
                      <a:srgbClr val="FF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Thành</a:t>
                      </a:r>
                      <a:r>
                        <a:rPr lang="en-US" sz="2400" b="1" baseline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phần thứ nhất</a:t>
                      </a:r>
                      <a:endParaRPr lang="en-US" sz="2400" b="1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rgbClr val="FF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Thành</a:t>
                      </a:r>
                      <a:r>
                        <a:rPr lang="en-US" sz="2400" b="1" baseline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phần thứ hai</a:t>
                      </a:r>
                      <a:endParaRPr lang="en-US" sz="2400" b="1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rgbClr val="FF99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6068887"/>
                  </a:ext>
                </a:extLst>
              </a:tr>
              <a:tr h="783914"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 b="1">
                          <a:solidFill>
                            <a:srgbClr val="00B0F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M. </a:t>
                      </a:r>
                      <a:r>
                        <a:rPr lang="en-US" sz="2800" b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Ông</a:t>
                      </a:r>
                      <a:r>
                        <a:rPr lang="en-US" sz="2800" b="1" baseline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Bụt đã cứu con.</a:t>
                      </a:r>
                      <a:endParaRPr lang="en-US" sz="2800" b="1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3750608"/>
                  </a:ext>
                </a:extLst>
              </a:tr>
              <a:tr h="783914"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 b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Nắng mùa</a:t>
                      </a:r>
                      <a:r>
                        <a:rPr lang="en-US" sz="2800" b="1" baseline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thu vàng óng. </a:t>
                      </a:r>
                      <a:endParaRPr lang="en-US" sz="2800" b="1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6080954"/>
                  </a:ext>
                </a:extLst>
              </a:tr>
              <a:tr h="783914"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 b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Nhành</a:t>
                      </a:r>
                      <a:r>
                        <a:rPr lang="en-US" sz="2800" b="1" baseline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lan ấy rất đẹp.</a:t>
                      </a:r>
                      <a:endParaRPr lang="en-US" sz="2800" b="1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3545424"/>
                  </a:ext>
                </a:extLst>
              </a:tr>
              <a:tr h="783914"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4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800" b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Nhạc sĩ</a:t>
                      </a:r>
                      <a:r>
                        <a:rPr lang="en-US" sz="2800" b="1" baseline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Văn Cao là tác giả bài hát Tiến quân ca.</a:t>
                      </a:r>
                      <a:endParaRPr lang="en-US" sz="2800" b="1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4434762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5942980" y="2838326"/>
            <a:ext cx="23241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Ông Bụt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756340" y="2794000"/>
            <a:ext cx="23241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đã cứu con.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879480" y="3575781"/>
            <a:ext cx="26289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Nắng mùa thu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773828" y="3545801"/>
            <a:ext cx="23241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vàng óng.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854080" y="4382384"/>
            <a:ext cx="23241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Nhành lan ấy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833270" y="4335194"/>
            <a:ext cx="23241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rất đẹp.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636306" y="5247877"/>
            <a:ext cx="29101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Nhạc sĩ Văn Cao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591450" y="4978057"/>
            <a:ext cx="2921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là tác giả bài hát Tiến quân ca.</a:t>
            </a:r>
          </a:p>
        </p:txBody>
      </p:sp>
    </p:spTree>
    <p:extLst>
      <p:ext uri="{BB962C8B-B14F-4D97-AF65-F5344CB8AC3E}">
        <p14:creationId xmlns:p14="http://schemas.microsoft.com/office/powerpoint/2010/main" val="271806421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58906" y="653134"/>
            <a:ext cx="1083832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>
                <a:latin typeface="Cambria" panose="02040503050406030204" pitchFamily="18" charset="0"/>
                <a:ea typeface="Cambria" panose="02040503050406030204" pitchFamily="18" charset="0"/>
              </a:rPr>
              <a:t>   - </a:t>
            </a:r>
            <a:r>
              <a:rPr lang="en-US" sz="36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 phần thứ nhất </a:t>
            </a:r>
            <a:r>
              <a:rPr lang="en-US" sz="3600" b="1">
                <a:latin typeface="Cambria" panose="02040503050406030204" pitchFamily="18" charset="0"/>
                <a:ea typeface="Cambria" panose="02040503050406030204" pitchFamily="18" charset="0"/>
              </a:rPr>
              <a:t>thường gồm những từ ngữ nêu người, vật, hiện tượng tự nhiên (</a:t>
            </a:r>
            <a:r>
              <a:rPr lang="en-US" sz="3600" b="1" i="1">
                <a:latin typeface="Cambria" panose="02040503050406030204" pitchFamily="18" charset="0"/>
                <a:ea typeface="Cambria" panose="02040503050406030204" pitchFamily="18" charset="0"/>
              </a:rPr>
              <a:t>ông Bụt, nắng mùa thu, nhành lan ấy, nhạc sĩ Văn Cao</a:t>
            </a:r>
            <a:r>
              <a:rPr lang="en-US" sz="3600" b="1">
                <a:latin typeface="Cambria" panose="02040503050406030204" pitchFamily="18" charset="0"/>
                <a:ea typeface="Cambria" panose="02040503050406030204" pitchFamily="18" charset="0"/>
              </a:rPr>
              <a:t>).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58906" y="2312894"/>
            <a:ext cx="1083832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36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 phần thứ hai </a:t>
            </a:r>
            <a:r>
              <a:rPr lang="en-US" sz="3600" b="1">
                <a:latin typeface="Cambria" panose="02040503050406030204" pitchFamily="18" charset="0"/>
                <a:ea typeface="Cambria" panose="02040503050406030204" pitchFamily="18" charset="0"/>
              </a:rPr>
              <a:t>thường gồm những từ ngữ nêu </a:t>
            </a:r>
            <a:r>
              <a:rPr lang="en-US" sz="3600" b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hoạt động </a:t>
            </a:r>
            <a:r>
              <a:rPr lang="en-US" sz="3600" b="1"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en-US" sz="3600" b="1" i="1">
                <a:latin typeface="Cambria" panose="02040503050406030204" pitchFamily="18" charset="0"/>
                <a:ea typeface="Cambria" panose="02040503050406030204" pitchFamily="18" charset="0"/>
              </a:rPr>
              <a:t>đã cứu con</a:t>
            </a:r>
            <a:r>
              <a:rPr lang="en-US" sz="3600" b="1">
                <a:latin typeface="Cambria" panose="02040503050406030204" pitchFamily="18" charset="0"/>
                <a:ea typeface="Cambria" panose="02040503050406030204" pitchFamily="18" charset="0"/>
              </a:rPr>
              <a:t>), </a:t>
            </a:r>
            <a:r>
              <a:rPr lang="en-US" sz="3600" b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đặc điểm </a:t>
            </a:r>
            <a:r>
              <a:rPr lang="en-US" sz="3600" b="1"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en-US" sz="3600" b="1" i="1">
                <a:latin typeface="Cambria" panose="02040503050406030204" pitchFamily="18" charset="0"/>
                <a:ea typeface="Cambria" panose="02040503050406030204" pitchFamily="18" charset="0"/>
              </a:rPr>
              <a:t>vàng óng, rất đẹp</a:t>
            </a:r>
            <a:r>
              <a:rPr lang="en-US" sz="3600" b="1">
                <a:latin typeface="Cambria" panose="02040503050406030204" pitchFamily="18" charset="0"/>
                <a:ea typeface="Cambria" panose="02040503050406030204" pitchFamily="18" charset="0"/>
              </a:rPr>
              <a:t>), </a:t>
            </a:r>
            <a:r>
              <a:rPr lang="en-US" sz="3600" b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giới thiệu, nhận xét </a:t>
            </a:r>
            <a:r>
              <a:rPr lang="en-US" sz="3600" b="1"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en-US" sz="3600" b="1" i="1">
                <a:latin typeface="Cambria" panose="02040503050406030204" pitchFamily="18" charset="0"/>
                <a:ea typeface="Cambria" panose="02040503050406030204" pitchFamily="18" charset="0"/>
              </a:rPr>
              <a:t>là tác giả bài hát Tiến quân ca</a:t>
            </a:r>
            <a:r>
              <a:rPr lang="en-US" sz="3600" b="1">
                <a:latin typeface="Cambria" panose="02040503050406030204" pitchFamily="18" charset="0"/>
                <a:ea typeface="Cambria" panose="02040503050406030204" pitchFamily="18" charset="0"/>
              </a:rPr>
              <a:t>). </a:t>
            </a:r>
            <a:endParaRPr lang="en-US" sz="3600" b="1"/>
          </a:p>
        </p:txBody>
      </p:sp>
      <p:sp>
        <p:nvSpPr>
          <p:cNvPr id="8" name="TextBox 7"/>
          <p:cNvSpPr txBox="1"/>
          <p:nvPr/>
        </p:nvSpPr>
        <p:spPr>
          <a:xfrm>
            <a:off x="658906" y="4531659"/>
            <a:ext cx="10972800" cy="17900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=&gt; Hai thành phần này được gọi là hai thành phần chính của câu, thường không thể vắng mặt trong câu Tiếng Việt.</a:t>
            </a:r>
            <a:endParaRPr lang="en-US" sz="3600" b="1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117160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263018" y="1027565"/>
            <a:ext cx="4626794" cy="908811"/>
            <a:chOff x="1263018" y="1027565"/>
            <a:chExt cx="4626794" cy="908811"/>
          </a:xfrm>
        </p:grpSpPr>
        <p:sp>
          <p:nvSpPr>
            <p:cNvPr id="2" name="Google Shape;117;p2"/>
            <p:cNvSpPr/>
            <p:nvPr/>
          </p:nvSpPr>
          <p:spPr>
            <a:xfrm>
              <a:off x="1263018" y="1027565"/>
              <a:ext cx="4626794" cy="908811"/>
            </a:xfrm>
            <a:prstGeom prst="roundRect">
              <a:avLst>
                <a:gd name="adj" fmla="val 16667"/>
              </a:avLst>
            </a:prstGeom>
            <a:noFill/>
            <a:ln w="38100" cap="flat" cmpd="sng">
              <a:solidFill>
                <a:srgbClr val="FF0066"/>
              </a:solidFill>
              <a:prstDash val="dash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i="0" u="none" strike="noStrike" cap="none" dirty="0">
                <a:solidFill>
                  <a:schemeClr val="accent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1573306" y="1189582"/>
              <a:ext cx="431650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Thành phần thứ nhất</a:t>
              </a:r>
              <a:endParaRPr lang="en-US" sz="3200">
                <a:solidFill>
                  <a:srgbClr val="002060"/>
                </a:solidFill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6511853" y="1027565"/>
            <a:ext cx="4626794" cy="908811"/>
            <a:chOff x="6511853" y="1027565"/>
            <a:chExt cx="4626794" cy="908811"/>
          </a:xfrm>
        </p:grpSpPr>
        <p:sp>
          <p:nvSpPr>
            <p:cNvPr id="3" name="Google Shape;117;p2"/>
            <p:cNvSpPr/>
            <p:nvPr/>
          </p:nvSpPr>
          <p:spPr>
            <a:xfrm>
              <a:off x="6511853" y="1027565"/>
              <a:ext cx="4626794" cy="908811"/>
            </a:xfrm>
            <a:prstGeom prst="roundRect">
              <a:avLst>
                <a:gd name="adj" fmla="val 16667"/>
              </a:avLst>
            </a:prstGeom>
            <a:noFill/>
            <a:ln w="38100" cap="flat" cmpd="sng">
              <a:solidFill>
                <a:srgbClr val="FF0066"/>
              </a:solidFill>
              <a:prstDash val="dash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i="0" u="none" strike="noStrike" cap="none" dirty="0">
                <a:solidFill>
                  <a:schemeClr val="accent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6666997" y="1189581"/>
              <a:ext cx="431650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Thành phần thứ hai</a:t>
              </a:r>
              <a:endParaRPr lang="en-US" sz="3200">
                <a:solidFill>
                  <a:srgbClr val="002060"/>
                </a:solidFill>
              </a:endParaRPr>
            </a:p>
          </p:txBody>
        </p:sp>
      </p:grpSp>
      <p:sp>
        <p:nvSpPr>
          <p:cNvPr id="9" name="Down Arrow 8"/>
          <p:cNvSpPr/>
          <p:nvPr/>
        </p:nvSpPr>
        <p:spPr>
          <a:xfrm>
            <a:off x="3180230" y="2098393"/>
            <a:ext cx="551329" cy="779930"/>
          </a:xfrm>
          <a:prstGeom prst="downArrow">
            <a:avLst/>
          </a:prstGeom>
          <a:solidFill>
            <a:srgbClr val="FF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Down Arrow 9"/>
          <p:cNvSpPr/>
          <p:nvPr/>
        </p:nvSpPr>
        <p:spPr>
          <a:xfrm>
            <a:off x="8549585" y="2018363"/>
            <a:ext cx="551329" cy="779930"/>
          </a:xfrm>
          <a:prstGeom prst="downArrow">
            <a:avLst/>
          </a:prstGeom>
          <a:solidFill>
            <a:srgbClr val="FF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14"/>
          <p:cNvGrpSpPr/>
          <p:nvPr/>
        </p:nvGrpSpPr>
        <p:grpSpPr>
          <a:xfrm>
            <a:off x="1808303" y="3040340"/>
            <a:ext cx="3637755" cy="2204013"/>
            <a:chOff x="1808303" y="3040340"/>
            <a:chExt cx="3637755" cy="2204013"/>
          </a:xfrm>
        </p:grpSpPr>
        <p:grpSp>
          <p:nvGrpSpPr>
            <p:cNvPr id="11" name="组合 226">
              <a:extLst>
                <a:ext uri="{FF2B5EF4-FFF2-40B4-BE49-F238E27FC236}">
                  <a16:creationId xmlns:a16="http://schemas.microsoft.com/office/drawing/2014/main" id="{6AADC884-BF35-43D0-BEE5-73EFDB3037DA}"/>
                </a:ext>
              </a:extLst>
            </p:cNvPr>
            <p:cNvGrpSpPr/>
            <p:nvPr/>
          </p:nvGrpSpPr>
          <p:grpSpPr>
            <a:xfrm>
              <a:off x="1808303" y="3040340"/>
              <a:ext cx="3637755" cy="2204013"/>
              <a:chOff x="8726219" y="-661205"/>
              <a:chExt cx="2154936" cy="1322409"/>
            </a:xfrm>
          </p:grpSpPr>
          <p:sp>
            <p:nvSpPr>
              <p:cNvPr id="12" name="任意多边形 227">
                <a:extLst>
                  <a:ext uri="{FF2B5EF4-FFF2-40B4-BE49-F238E27FC236}">
                    <a16:creationId xmlns:a16="http://schemas.microsoft.com/office/drawing/2014/main" id="{A730D124-97EC-423B-B1F8-E7016A54BA28}"/>
                  </a:ext>
                </a:extLst>
              </p:cNvPr>
              <p:cNvSpPr/>
              <p:nvPr/>
            </p:nvSpPr>
            <p:spPr>
              <a:xfrm rot="21387068">
                <a:off x="8737941" y="-661205"/>
                <a:ext cx="2143214" cy="1322408"/>
              </a:xfrm>
              <a:custGeom>
                <a:avLst/>
                <a:gdLst>
                  <a:gd name="connsiteX0" fmla="*/ 948690 w 2148840"/>
                  <a:gd name="connsiteY0" fmla="*/ 0 h 1325880"/>
                  <a:gd name="connsiteX1" fmla="*/ 1264643 w 2148840"/>
                  <a:gd name="connsiteY1" fmla="*/ 209428 h 1325880"/>
                  <a:gd name="connsiteX2" fmla="*/ 1272463 w 2148840"/>
                  <a:gd name="connsiteY2" fmla="*/ 234618 h 1325880"/>
                  <a:gd name="connsiteX3" fmla="*/ 1318138 w 2148840"/>
                  <a:gd name="connsiteY3" fmla="*/ 209827 h 1325880"/>
                  <a:gd name="connsiteX4" fmla="*/ 1451610 w 2148840"/>
                  <a:gd name="connsiteY4" fmla="*/ 182880 h 1325880"/>
                  <a:gd name="connsiteX5" fmla="*/ 1735948 w 2148840"/>
                  <a:gd name="connsiteY5" fmla="*/ 334061 h 1325880"/>
                  <a:gd name="connsiteX6" fmla="*/ 1754729 w 2148840"/>
                  <a:gd name="connsiteY6" fmla="*/ 368663 h 1325880"/>
                  <a:gd name="connsiteX7" fmla="*/ 1811161 w 2148840"/>
                  <a:gd name="connsiteY7" fmla="*/ 374352 h 1325880"/>
                  <a:gd name="connsiteX8" fmla="*/ 2148840 w 2148840"/>
                  <a:gd name="connsiteY8" fmla="*/ 788670 h 1325880"/>
                  <a:gd name="connsiteX9" fmla="*/ 1725930 w 2148840"/>
                  <a:gd name="connsiteY9" fmla="*/ 1211580 h 1325880"/>
                  <a:gd name="connsiteX10" fmla="*/ 1489477 w 2148840"/>
                  <a:gd name="connsiteY10" fmla="*/ 1139354 h 1325880"/>
                  <a:gd name="connsiteX11" fmla="*/ 1436947 w 2148840"/>
                  <a:gd name="connsiteY11" fmla="*/ 1096013 h 1325880"/>
                  <a:gd name="connsiteX12" fmla="*/ 1420223 w 2148840"/>
                  <a:gd name="connsiteY12" fmla="*/ 1126825 h 1325880"/>
                  <a:gd name="connsiteX13" fmla="*/ 1045845 w 2148840"/>
                  <a:gd name="connsiteY13" fmla="*/ 1325880 h 1325880"/>
                  <a:gd name="connsiteX14" fmla="*/ 726597 w 2148840"/>
                  <a:gd name="connsiteY14" fmla="*/ 1193643 h 1325880"/>
                  <a:gd name="connsiteX15" fmla="*/ 677235 w 2148840"/>
                  <a:gd name="connsiteY15" fmla="*/ 1133816 h 1325880"/>
                  <a:gd name="connsiteX16" fmla="*/ 643102 w 2148840"/>
                  <a:gd name="connsiteY16" fmla="*/ 1152342 h 1325880"/>
                  <a:gd name="connsiteX17" fmla="*/ 462915 w 2148840"/>
                  <a:gd name="connsiteY17" fmla="*/ 1188720 h 1325880"/>
                  <a:gd name="connsiteX18" fmla="*/ 0 w 2148840"/>
                  <a:gd name="connsiteY18" fmla="*/ 725805 h 1325880"/>
                  <a:gd name="connsiteX19" fmla="*/ 462915 w 2148840"/>
                  <a:gd name="connsiteY19" fmla="*/ 262890 h 1325880"/>
                  <a:gd name="connsiteX20" fmla="*/ 556209 w 2148840"/>
                  <a:gd name="connsiteY20" fmla="*/ 272295 h 1325880"/>
                  <a:gd name="connsiteX21" fmla="*/ 611187 w 2148840"/>
                  <a:gd name="connsiteY21" fmla="*/ 289361 h 1325880"/>
                  <a:gd name="connsiteX22" fmla="*/ 612757 w 2148840"/>
                  <a:gd name="connsiteY22" fmla="*/ 273794 h 1325880"/>
                  <a:gd name="connsiteX23" fmla="*/ 948690 w 2148840"/>
                  <a:gd name="connsiteY23" fmla="*/ 0 h 1325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48840" h="1325880">
                    <a:moveTo>
                      <a:pt x="948690" y="0"/>
                    </a:moveTo>
                    <a:cubicBezTo>
                      <a:pt x="1090723" y="0"/>
                      <a:pt x="1212588" y="86356"/>
                      <a:pt x="1264643" y="209428"/>
                    </a:cubicBezTo>
                    <a:lnTo>
                      <a:pt x="1272463" y="234618"/>
                    </a:lnTo>
                    <a:lnTo>
                      <a:pt x="1318138" y="209827"/>
                    </a:lnTo>
                    <a:cubicBezTo>
                      <a:pt x="1359162" y="192475"/>
                      <a:pt x="1404265" y="182880"/>
                      <a:pt x="1451610" y="182880"/>
                    </a:cubicBezTo>
                    <a:cubicBezTo>
                      <a:pt x="1569971" y="182880"/>
                      <a:pt x="1674326" y="242849"/>
                      <a:pt x="1735948" y="334061"/>
                    </a:cubicBezTo>
                    <a:lnTo>
                      <a:pt x="1754729" y="368663"/>
                    </a:lnTo>
                    <a:lnTo>
                      <a:pt x="1811161" y="374352"/>
                    </a:lnTo>
                    <a:cubicBezTo>
                      <a:pt x="2003874" y="413787"/>
                      <a:pt x="2148840" y="584299"/>
                      <a:pt x="2148840" y="788670"/>
                    </a:cubicBezTo>
                    <a:cubicBezTo>
                      <a:pt x="2148840" y="1022237"/>
                      <a:pt x="1959497" y="1211580"/>
                      <a:pt x="1725930" y="1211580"/>
                    </a:cubicBezTo>
                    <a:cubicBezTo>
                      <a:pt x="1638342" y="1211580"/>
                      <a:pt x="1556974" y="1184954"/>
                      <a:pt x="1489477" y="1139354"/>
                    </a:cubicBezTo>
                    <a:lnTo>
                      <a:pt x="1436947" y="1096013"/>
                    </a:lnTo>
                    <a:lnTo>
                      <a:pt x="1420223" y="1126825"/>
                    </a:lnTo>
                    <a:cubicBezTo>
                      <a:pt x="1339088" y="1246920"/>
                      <a:pt x="1201688" y="1325880"/>
                      <a:pt x="1045845" y="1325880"/>
                    </a:cubicBezTo>
                    <a:cubicBezTo>
                      <a:pt x="921171" y="1325880"/>
                      <a:pt x="808300" y="1275346"/>
                      <a:pt x="726597" y="1193643"/>
                    </a:cubicBezTo>
                    <a:lnTo>
                      <a:pt x="677235" y="1133816"/>
                    </a:lnTo>
                    <a:lnTo>
                      <a:pt x="643102" y="1152342"/>
                    </a:lnTo>
                    <a:cubicBezTo>
                      <a:pt x="587720" y="1175767"/>
                      <a:pt x="526830" y="1188720"/>
                      <a:pt x="462915" y="1188720"/>
                    </a:cubicBezTo>
                    <a:cubicBezTo>
                      <a:pt x="207254" y="1188720"/>
                      <a:pt x="0" y="981466"/>
                      <a:pt x="0" y="725805"/>
                    </a:cubicBezTo>
                    <a:cubicBezTo>
                      <a:pt x="0" y="470144"/>
                      <a:pt x="207254" y="262890"/>
                      <a:pt x="462915" y="262890"/>
                    </a:cubicBezTo>
                    <a:cubicBezTo>
                      <a:pt x="494873" y="262890"/>
                      <a:pt x="526074" y="266128"/>
                      <a:pt x="556209" y="272295"/>
                    </a:cubicBezTo>
                    <a:lnTo>
                      <a:pt x="611187" y="289361"/>
                    </a:lnTo>
                    <a:lnTo>
                      <a:pt x="612757" y="273794"/>
                    </a:lnTo>
                    <a:cubicBezTo>
                      <a:pt x="644731" y="117540"/>
                      <a:pt x="782984" y="0"/>
                      <a:pt x="94869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91F0FD"/>
                </a:solidFill>
              </a:ln>
              <a:effectLst>
                <a:outerShdw blurRad="215900" dist="76200" dir="6600000" algn="t" rotWithShape="0">
                  <a:prstClr val="black">
                    <a:alpha val="1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13" name="任意多边形 228">
                <a:extLst>
                  <a:ext uri="{FF2B5EF4-FFF2-40B4-BE49-F238E27FC236}">
                    <a16:creationId xmlns:a16="http://schemas.microsoft.com/office/drawing/2014/main" id="{B3D03377-2B78-426E-A502-E3FA17FD2B87}"/>
                  </a:ext>
                </a:extLst>
              </p:cNvPr>
              <p:cNvSpPr/>
              <p:nvPr/>
            </p:nvSpPr>
            <p:spPr>
              <a:xfrm rot="21387068">
                <a:off x="8726219" y="-661204"/>
                <a:ext cx="2143214" cy="1322408"/>
              </a:xfrm>
              <a:custGeom>
                <a:avLst/>
                <a:gdLst>
                  <a:gd name="connsiteX0" fmla="*/ 948690 w 2148840"/>
                  <a:gd name="connsiteY0" fmla="*/ 0 h 1325880"/>
                  <a:gd name="connsiteX1" fmla="*/ 1264643 w 2148840"/>
                  <a:gd name="connsiteY1" fmla="*/ 209428 h 1325880"/>
                  <a:gd name="connsiteX2" fmla="*/ 1272463 w 2148840"/>
                  <a:gd name="connsiteY2" fmla="*/ 234618 h 1325880"/>
                  <a:gd name="connsiteX3" fmla="*/ 1318138 w 2148840"/>
                  <a:gd name="connsiteY3" fmla="*/ 209827 h 1325880"/>
                  <a:gd name="connsiteX4" fmla="*/ 1451610 w 2148840"/>
                  <a:gd name="connsiteY4" fmla="*/ 182880 h 1325880"/>
                  <a:gd name="connsiteX5" fmla="*/ 1735948 w 2148840"/>
                  <a:gd name="connsiteY5" fmla="*/ 334061 h 1325880"/>
                  <a:gd name="connsiteX6" fmla="*/ 1754729 w 2148840"/>
                  <a:gd name="connsiteY6" fmla="*/ 368663 h 1325880"/>
                  <a:gd name="connsiteX7" fmla="*/ 1811161 w 2148840"/>
                  <a:gd name="connsiteY7" fmla="*/ 374352 h 1325880"/>
                  <a:gd name="connsiteX8" fmla="*/ 2148840 w 2148840"/>
                  <a:gd name="connsiteY8" fmla="*/ 788670 h 1325880"/>
                  <a:gd name="connsiteX9" fmla="*/ 1725930 w 2148840"/>
                  <a:gd name="connsiteY9" fmla="*/ 1211580 h 1325880"/>
                  <a:gd name="connsiteX10" fmla="*/ 1489477 w 2148840"/>
                  <a:gd name="connsiteY10" fmla="*/ 1139354 h 1325880"/>
                  <a:gd name="connsiteX11" fmla="*/ 1436947 w 2148840"/>
                  <a:gd name="connsiteY11" fmla="*/ 1096013 h 1325880"/>
                  <a:gd name="connsiteX12" fmla="*/ 1420223 w 2148840"/>
                  <a:gd name="connsiteY12" fmla="*/ 1126825 h 1325880"/>
                  <a:gd name="connsiteX13" fmla="*/ 1045845 w 2148840"/>
                  <a:gd name="connsiteY13" fmla="*/ 1325880 h 1325880"/>
                  <a:gd name="connsiteX14" fmla="*/ 726597 w 2148840"/>
                  <a:gd name="connsiteY14" fmla="*/ 1193643 h 1325880"/>
                  <a:gd name="connsiteX15" fmla="*/ 677235 w 2148840"/>
                  <a:gd name="connsiteY15" fmla="*/ 1133816 h 1325880"/>
                  <a:gd name="connsiteX16" fmla="*/ 643102 w 2148840"/>
                  <a:gd name="connsiteY16" fmla="*/ 1152342 h 1325880"/>
                  <a:gd name="connsiteX17" fmla="*/ 462915 w 2148840"/>
                  <a:gd name="connsiteY17" fmla="*/ 1188720 h 1325880"/>
                  <a:gd name="connsiteX18" fmla="*/ 0 w 2148840"/>
                  <a:gd name="connsiteY18" fmla="*/ 725805 h 1325880"/>
                  <a:gd name="connsiteX19" fmla="*/ 462915 w 2148840"/>
                  <a:gd name="connsiteY19" fmla="*/ 262890 h 1325880"/>
                  <a:gd name="connsiteX20" fmla="*/ 556209 w 2148840"/>
                  <a:gd name="connsiteY20" fmla="*/ 272295 h 1325880"/>
                  <a:gd name="connsiteX21" fmla="*/ 611187 w 2148840"/>
                  <a:gd name="connsiteY21" fmla="*/ 289361 h 1325880"/>
                  <a:gd name="connsiteX22" fmla="*/ 612757 w 2148840"/>
                  <a:gd name="connsiteY22" fmla="*/ 273794 h 1325880"/>
                  <a:gd name="connsiteX23" fmla="*/ 948690 w 2148840"/>
                  <a:gd name="connsiteY23" fmla="*/ 0 h 1325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48840" h="1325880">
                    <a:moveTo>
                      <a:pt x="948690" y="0"/>
                    </a:moveTo>
                    <a:cubicBezTo>
                      <a:pt x="1090723" y="0"/>
                      <a:pt x="1212588" y="86356"/>
                      <a:pt x="1264643" y="209428"/>
                    </a:cubicBezTo>
                    <a:lnTo>
                      <a:pt x="1272463" y="234618"/>
                    </a:lnTo>
                    <a:lnTo>
                      <a:pt x="1318138" y="209827"/>
                    </a:lnTo>
                    <a:cubicBezTo>
                      <a:pt x="1359162" y="192475"/>
                      <a:pt x="1404265" y="182880"/>
                      <a:pt x="1451610" y="182880"/>
                    </a:cubicBezTo>
                    <a:cubicBezTo>
                      <a:pt x="1569971" y="182880"/>
                      <a:pt x="1674326" y="242849"/>
                      <a:pt x="1735948" y="334061"/>
                    </a:cubicBezTo>
                    <a:lnTo>
                      <a:pt x="1754729" y="368663"/>
                    </a:lnTo>
                    <a:lnTo>
                      <a:pt x="1811161" y="374352"/>
                    </a:lnTo>
                    <a:cubicBezTo>
                      <a:pt x="2003874" y="413787"/>
                      <a:pt x="2148840" y="584299"/>
                      <a:pt x="2148840" y="788670"/>
                    </a:cubicBezTo>
                    <a:cubicBezTo>
                      <a:pt x="2148840" y="1022237"/>
                      <a:pt x="1959497" y="1211580"/>
                      <a:pt x="1725930" y="1211580"/>
                    </a:cubicBezTo>
                    <a:cubicBezTo>
                      <a:pt x="1638342" y="1211580"/>
                      <a:pt x="1556974" y="1184954"/>
                      <a:pt x="1489477" y="1139354"/>
                    </a:cubicBezTo>
                    <a:lnTo>
                      <a:pt x="1436947" y="1096013"/>
                    </a:lnTo>
                    <a:lnTo>
                      <a:pt x="1420223" y="1126825"/>
                    </a:lnTo>
                    <a:cubicBezTo>
                      <a:pt x="1339088" y="1246920"/>
                      <a:pt x="1201688" y="1325880"/>
                      <a:pt x="1045845" y="1325880"/>
                    </a:cubicBezTo>
                    <a:cubicBezTo>
                      <a:pt x="921171" y="1325880"/>
                      <a:pt x="808300" y="1275346"/>
                      <a:pt x="726597" y="1193643"/>
                    </a:cubicBezTo>
                    <a:lnTo>
                      <a:pt x="677235" y="1133816"/>
                    </a:lnTo>
                    <a:lnTo>
                      <a:pt x="643102" y="1152342"/>
                    </a:lnTo>
                    <a:cubicBezTo>
                      <a:pt x="587720" y="1175767"/>
                      <a:pt x="526830" y="1188720"/>
                      <a:pt x="462915" y="1188720"/>
                    </a:cubicBezTo>
                    <a:cubicBezTo>
                      <a:pt x="207254" y="1188720"/>
                      <a:pt x="0" y="981466"/>
                      <a:pt x="0" y="725805"/>
                    </a:cubicBezTo>
                    <a:cubicBezTo>
                      <a:pt x="0" y="470144"/>
                      <a:pt x="207254" y="262890"/>
                      <a:pt x="462915" y="262890"/>
                    </a:cubicBezTo>
                    <a:cubicBezTo>
                      <a:pt x="494873" y="262890"/>
                      <a:pt x="526074" y="266128"/>
                      <a:pt x="556209" y="272295"/>
                    </a:cubicBezTo>
                    <a:lnTo>
                      <a:pt x="611187" y="289361"/>
                    </a:lnTo>
                    <a:lnTo>
                      <a:pt x="612757" y="273794"/>
                    </a:lnTo>
                    <a:cubicBezTo>
                      <a:pt x="644731" y="117540"/>
                      <a:pt x="782984" y="0"/>
                      <a:pt x="94869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91F0FD"/>
                </a:solidFill>
              </a:ln>
              <a:effectLst>
                <a:innerShdw blurRad="355600" dist="114300" dir="3600000">
                  <a:srgbClr val="19B4C9">
                    <a:alpha val="32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</p:grpSp>
        <p:sp>
          <p:nvSpPr>
            <p:cNvPr id="14" name="TextBox 13"/>
            <p:cNvSpPr txBox="1"/>
            <p:nvPr/>
          </p:nvSpPr>
          <p:spPr>
            <a:xfrm>
              <a:off x="1936764" y="3680680"/>
              <a:ext cx="3279301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>
                  <a:solidFill>
                    <a:srgbClr val="FF006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Chủ ngữ</a:t>
              </a:r>
              <a:endParaRPr lang="en-US" sz="5400">
                <a:solidFill>
                  <a:srgbClr val="FF0066"/>
                </a:solidFill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7006371" y="3040338"/>
            <a:ext cx="3637755" cy="2204013"/>
            <a:chOff x="1808303" y="3040340"/>
            <a:chExt cx="3637755" cy="2204013"/>
          </a:xfrm>
        </p:grpSpPr>
        <p:grpSp>
          <p:nvGrpSpPr>
            <p:cNvPr id="17" name="组合 226">
              <a:extLst>
                <a:ext uri="{FF2B5EF4-FFF2-40B4-BE49-F238E27FC236}">
                  <a16:creationId xmlns:a16="http://schemas.microsoft.com/office/drawing/2014/main" id="{6AADC884-BF35-43D0-BEE5-73EFDB3037DA}"/>
                </a:ext>
              </a:extLst>
            </p:cNvPr>
            <p:cNvGrpSpPr/>
            <p:nvPr/>
          </p:nvGrpSpPr>
          <p:grpSpPr>
            <a:xfrm>
              <a:off x="1808303" y="3040340"/>
              <a:ext cx="3637755" cy="2204013"/>
              <a:chOff x="8726219" y="-661205"/>
              <a:chExt cx="2154936" cy="1322409"/>
            </a:xfrm>
          </p:grpSpPr>
          <p:sp>
            <p:nvSpPr>
              <p:cNvPr id="19" name="任意多边形 227">
                <a:extLst>
                  <a:ext uri="{FF2B5EF4-FFF2-40B4-BE49-F238E27FC236}">
                    <a16:creationId xmlns:a16="http://schemas.microsoft.com/office/drawing/2014/main" id="{A730D124-97EC-423B-B1F8-E7016A54BA28}"/>
                  </a:ext>
                </a:extLst>
              </p:cNvPr>
              <p:cNvSpPr/>
              <p:nvPr/>
            </p:nvSpPr>
            <p:spPr>
              <a:xfrm rot="21387068">
                <a:off x="8737941" y="-661205"/>
                <a:ext cx="2143214" cy="1322408"/>
              </a:xfrm>
              <a:custGeom>
                <a:avLst/>
                <a:gdLst>
                  <a:gd name="connsiteX0" fmla="*/ 948690 w 2148840"/>
                  <a:gd name="connsiteY0" fmla="*/ 0 h 1325880"/>
                  <a:gd name="connsiteX1" fmla="*/ 1264643 w 2148840"/>
                  <a:gd name="connsiteY1" fmla="*/ 209428 h 1325880"/>
                  <a:gd name="connsiteX2" fmla="*/ 1272463 w 2148840"/>
                  <a:gd name="connsiteY2" fmla="*/ 234618 h 1325880"/>
                  <a:gd name="connsiteX3" fmla="*/ 1318138 w 2148840"/>
                  <a:gd name="connsiteY3" fmla="*/ 209827 h 1325880"/>
                  <a:gd name="connsiteX4" fmla="*/ 1451610 w 2148840"/>
                  <a:gd name="connsiteY4" fmla="*/ 182880 h 1325880"/>
                  <a:gd name="connsiteX5" fmla="*/ 1735948 w 2148840"/>
                  <a:gd name="connsiteY5" fmla="*/ 334061 h 1325880"/>
                  <a:gd name="connsiteX6" fmla="*/ 1754729 w 2148840"/>
                  <a:gd name="connsiteY6" fmla="*/ 368663 h 1325880"/>
                  <a:gd name="connsiteX7" fmla="*/ 1811161 w 2148840"/>
                  <a:gd name="connsiteY7" fmla="*/ 374352 h 1325880"/>
                  <a:gd name="connsiteX8" fmla="*/ 2148840 w 2148840"/>
                  <a:gd name="connsiteY8" fmla="*/ 788670 h 1325880"/>
                  <a:gd name="connsiteX9" fmla="*/ 1725930 w 2148840"/>
                  <a:gd name="connsiteY9" fmla="*/ 1211580 h 1325880"/>
                  <a:gd name="connsiteX10" fmla="*/ 1489477 w 2148840"/>
                  <a:gd name="connsiteY10" fmla="*/ 1139354 h 1325880"/>
                  <a:gd name="connsiteX11" fmla="*/ 1436947 w 2148840"/>
                  <a:gd name="connsiteY11" fmla="*/ 1096013 h 1325880"/>
                  <a:gd name="connsiteX12" fmla="*/ 1420223 w 2148840"/>
                  <a:gd name="connsiteY12" fmla="*/ 1126825 h 1325880"/>
                  <a:gd name="connsiteX13" fmla="*/ 1045845 w 2148840"/>
                  <a:gd name="connsiteY13" fmla="*/ 1325880 h 1325880"/>
                  <a:gd name="connsiteX14" fmla="*/ 726597 w 2148840"/>
                  <a:gd name="connsiteY14" fmla="*/ 1193643 h 1325880"/>
                  <a:gd name="connsiteX15" fmla="*/ 677235 w 2148840"/>
                  <a:gd name="connsiteY15" fmla="*/ 1133816 h 1325880"/>
                  <a:gd name="connsiteX16" fmla="*/ 643102 w 2148840"/>
                  <a:gd name="connsiteY16" fmla="*/ 1152342 h 1325880"/>
                  <a:gd name="connsiteX17" fmla="*/ 462915 w 2148840"/>
                  <a:gd name="connsiteY17" fmla="*/ 1188720 h 1325880"/>
                  <a:gd name="connsiteX18" fmla="*/ 0 w 2148840"/>
                  <a:gd name="connsiteY18" fmla="*/ 725805 h 1325880"/>
                  <a:gd name="connsiteX19" fmla="*/ 462915 w 2148840"/>
                  <a:gd name="connsiteY19" fmla="*/ 262890 h 1325880"/>
                  <a:gd name="connsiteX20" fmla="*/ 556209 w 2148840"/>
                  <a:gd name="connsiteY20" fmla="*/ 272295 h 1325880"/>
                  <a:gd name="connsiteX21" fmla="*/ 611187 w 2148840"/>
                  <a:gd name="connsiteY21" fmla="*/ 289361 h 1325880"/>
                  <a:gd name="connsiteX22" fmla="*/ 612757 w 2148840"/>
                  <a:gd name="connsiteY22" fmla="*/ 273794 h 1325880"/>
                  <a:gd name="connsiteX23" fmla="*/ 948690 w 2148840"/>
                  <a:gd name="connsiteY23" fmla="*/ 0 h 1325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48840" h="1325880">
                    <a:moveTo>
                      <a:pt x="948690" y="0"/>
                    </a:moveTo>
                    <a:cubicBezTo>
                      <a:pt x="1090723" y="0"/>
                      <a:pt x="1212588" y="86356"/>
                      <a:pt x="1264643" y="209428"/>
                    </a:cubicBezTo>
                    <a:lnTo>
                      <a:pt x="1272463" y="234618"/>
                    </a:lnTo>
                    <a:lnTo>
                      <a:pt x="1318138" y="209827"/>
                    </a:lnTo>
                    <a:cubicBezTo>
                      <a:pt x="1359162" y="192475"/>
                      <a:pt x="1404265" y="182880"/>
                      <a:pt x="1451610" y="182880"/>
                    </a:cubicBezTo>
                    <a:cubicBezTo>
                      <a:pt x="1569971" y="182880"/>
                      <a:pt x="1674326" y="242849"/>
                      <a:pt x="1735948" y="334061"/>
                    </a:cubicBezTo>
                    <a:lnTo>
                      <a:pt x="1754729" y="368663"/>
                    </a:lnTo>
                    <a:lnTo>
                      <a:pt x="1811161" y="374352"/>
                    </a:lnTo>
                    <a:cubicBezTo>
                      <a:pt x="2003874" y="413787"/>
                      <a:pt x="2148840" y="584299"/>
                      <a:pt x="2148840" y="788670"/>
                    </a:cubicBezTo>
                    <a:cubicBezTo>
                      <a:pt x="2148840" y="1022237"/>
                      <a:pt x="1959497" y="1211580"/>
                      <a:pt x="1725930" y="1211580"/>
                    </a:cubicBezTo>
                    <a:cubicBezTo>
                      <a:pt x="1638342" y="1211580"/>
                      <a:pt x="1556974" y="1184954"/>
                      <a:pt x="1489477" y="1139354"/>
                    </a:cubicBezTo>
                    <a:lnTo>
                      <a:pt x="1436947" y="1096013"/>
                    </a:lnTo>
                    <a:lnTo>
                      <a:pt x="1420223" y="1126825"/>
                    </a:lnTo>
                    <a:cubicBezTo>
                      <a:pt x="1339088" y="1246920"/>
                      <a:pt x="1201688" y="1325880"/>
                      <a:pt x="1045845" y="1325880"/>
                    </a:cubicBezTo>
                    <a:cubicBezTo>
                      <a:pt x="921171" y="1325880"/>
                      <a:pt x="808300" y="1275346"/>
                      <a:pt x="726597" y="1193643"/>
                    </a:cubicBezTo>
                    <a:lnTo>
                      <a:pt x="677235" y="1133816"/>
                    </a:lnTo>
                    <a:lnTo>
                      <a:pt x="643102" y="1152342"/>
                    </a:lnTo>
                    <a:cubicBezTo>
                      <a:pt x="587720" y="1175767"/>
                      <a:pt x="526830" y="1188720"/>
                      <a:pt x="462915" y="1188720"/>
                    </a:cubicBezTo>
                    <a:cubicBezTo>
                      <a:pt x="207254" y="1188720"/>
                      <a:pt x="0" y="981466"/>
                      <a:pt x="0" y="725805"/>
                    </a:cubicBezTo>
                    <a:cubicBezTo>
                      <a:pt x="0" y="470144"/>
                      <a:pt x="207254" y="262890"/>
                      <a:pt x="462915" y="262890"/>
                    </a:cubicBezTo>
                    <a:cubicBezTo>
                      <a:pt x="494873" y="262890"/>
                      <a:pt x="526074" y="266128"/>
                      <a:pt x="556209" y="272295"/>
                    </a:cubicBezTo>
                    <a:lnTo>
                      <a:pt x="611187" y="289361"/>
                    </a:lnTo>
                    <a:lnTo>
                      <a:pt x="612757" y="273794"/>
                    </a:lnTo>
                    <a:cubicBezTo>
                      <a:pt x="644731" y="117540"/>
                      <a:pt x="782984" y="0"/>
                      <a:pt x="94869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91F0FD"/>
                </a:solidFill>
              </a:ln>
              <a:effectLst>
                <a:outerShdw blurRad="215900" dist="76200" dir="6600000" algn="t" rotWithShape="0">
                  <a:prstClr val="black">
                    <a:alpha val="1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20" name="任意多边形 228">
                <a:extLst>
                  <a:ext uri="{FF2B5EF4-FFF2-40B4-BE49-F238E27FC236}">
                    <a16:creationId xmlns:a16="http://schemas.microsoft.com/office/drawing/2014/main" id="{B3D03377-2B78-426E-A502-E3FA17FD2B87}"/>
                  </a:ext>
                </a:extLst>
              </p:cNvPr>
              <p:cNvSpPr/>
              <p:nvPr/>
            </p:nvSpPr>
            <p:spPr>
              <a:xfrm rot="21387068">
                <a:off x="8726219" y="-661204"/>
                <a:ext cx="2143214" cy="1322408"/>
              </a:xfrm>
              <a:custGeom>
                <a:avLst/>
                <a:gdLst>
                  <a:gd name="connsiteX0" fmla="*/ 948690 w 2148840"/>
                  <a:gd name="connsiteY0" fmla="*/ 0 h 1325880"/>
                  <a:gd name="connsiteX1" fmla="*/ 1264643 w 2148840"/>
                  <a:gd name="connsiteY1" fmla="*/ 209428 h 1325880"/>
                  <a:gd name="connsiteX2" fmla="*/ 1272463 w 2148840"/>
                  <a:gd name="connsiteY2" fmla="*/ 234618 h 1325880"/>
                  <a:gd name="connsiteX3" fmla="*/ 1318138 w 2148840"/>
                  <a:gd name="connsiteY3" fmla="*/ 209827 h 1325880"/>
                  <a:gd name="connsiteX4" fmla="*/ 1451610 w 2148840"/>
                  <a:gd name="connsiteY4" fmla="*/ 182880 h 1325880"/>
                  <a:gd name="connsiteX5" fmla="*/ 1735948 w 2148840"/>
                  <a:gd name="connsiteY5" fmla="*/ 334061 h 1325880"/>
                  <a:gd name="connsiteX6" fmla="*/ 1754729 w 2148840"/>
                  <a:gd name="connsiteY6" fmla="*/ 368663 h 1325880"/>
                  <a:gd name="connsiteX7" fmla="*/ 1811161 w 2148840"/>
                  <a:gd name="connsiteY7" fmla="*/ 374352 h 1325880"/>
                  <a:gd name="connsiteX8" fmla="*/ 2148840 w 2148840"/>
                  <a:gd name="connsiteY8" fmla="*/ 788670 h 1325880"/>
                  <a:gd name="connsiteX9" fmla="*/ 1725930 w 2148840"/>
                  <a:gd name="connsiteY9" fmla="*/ 1211580 h 1325880"/>
                  <a:gd name="connsiteX10" fmla="*/ 1489477 w 2148840"/>
                  <a:gd name="connsiteY10" fmla="*/ 1139354 h 1325880"/>
                  <a:gd name="connsiteX11" fmla="*/ 1436947 w 2148840"/>
                  <a:gd name="connsiteY11" fmla="*/ 1096013 h 1325880"/>
                  <a:gd name="connsiteX12" fmla="*/ 1420223 w 2148840"/>
                  <a:gd name="connsiteY12" fmla="*/ 1126825 h 1325880"/>
                  <a:gd name="connsiteX13" fmla="*/ 1045845 w 2148840"/>
                  <a:gd name="connsiteY13" fmla="*/ 1325880 h 1325880"/>
                  <a:gd name="connsiteX14" fmla="*/ 726597 w 2148840"/>
                  <a:gd name="connsiteY14" fmla="*/ 1193643 h 1325880"/>
                  <a:gd name="connsiteX15" fmla="*/ 677235 w 2148840"/>
                  <a:gd name="connsiteY15" fmla="*/ 1133816 h 1325880"/>
                  <a:gd name="connsiteX16" fmla="*/ 643102 w 2148840"/>
                  <a:gd name="connsiteY16" fmla="*/ 1152342 h 1325880"/>
                  <a:gd name="connsiteX17" fmla="*/ 462915 w 2148840"/>
                  <a:gd name="connsiteY17" fmla="*/ 1188720 h 1325880"/>
                  <a:gd name="connsiteX18" fmla="*/ 0 w 2148840"/>
                  <a:gd name="connsiteY18" fmla="*/ 725805 h 1325880"/>
                  <a:gd name="connsiteX19" fmla="*/ 462915 w 2148840"/>
                  <a:gd name="connsiteY19" fmla="*/ 262890 h 1325880"/>
                  <a:gd name="connsiteX20" fmla="*/ 556209 w 2148840"/>
                  <a:gd name="connsiteY20" fmla="*/ 272295 h 1325880"/>
                  <a:gd name="connsiteX21" fmla="*/ 611187 w 2148840"/>
                  <a:gd name="connsiteY21" fmla="*/ 289361 h 1325880"/>
                  <a:gd name="connsiteX22" fmla="*/ 612757 w 2148840"/>
                  <a:gd name="connsiteY22" fmla="*/ 273794 h 1325880"/>
                  <a:gd name="connsiteX23" fmla="*/ 948690 w 2148840"/>
                  <a:gd name="connsiteY23" fmla="*/ 0 h 1325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48840" h="1325880">
                    <a:moveTo>
                      <a:pt x="948690" y="0"/>
                    </a:moveTo>
                    <a:cubicBezTo>
                      <a:pt x="1090723" y="0"/>
                      <a:pt x="1212588" y="86356"/>
                      <a:pt x="1264643" y="209428"/>
                    </a:cubicBezTo>
                    <a:lnTo>
                      <a:pt x="1272463" y="234618"/>
                    </a:lnTo>
                    <a:lnTo>
                      <a:pt x="1318138" y="209827"/>
                    </a:lnTo>
                    <a:cubicBezTo>
                      <a:pt x="1359162" y="192475"/>
                      <a:pt x="1404265" y="182880"/>
                      <a:pt x="1451610" y="182880"/>
                    </a:cubicBezTo>
                    <a:cubicBezTo>
                      <a:pt x="1569971" y="182880"/>
                      <a:pt x="1674326" y="242849"/>
                      <a:pt x="1735948" y="334061"/>
                    </a:cubicBezTo>
                    <a:lnTo>
                      <a:pt x="1754729" y="368663"/>
                    </a:lnTo>
                    <a:lnTo>
                      <a:pt x="1811161" y="374352"/>
                    </a:lnTo>
                    <a:cubicBezTo>
                      <a:pt x="2003874" y="413787"/>
                      <a:pt x="2148840" y="584299"/>
                      <a:pt x="2148840" y="788670"/>
                    </a:cubicBezTo>
                    <a:cubicBezTo>
                      <a:pt x="2148840" y="1022237"/>
                      <a:pt x="1959497" y="1211580"/>
                      <a:pt x="1725930" y="1211580"/>
                    </a:cubicBezTo>
                    <a:cubicBezTo>
                      <a:pt x="1638342" y="1211580"/>
                      <a:pt x="1556974" y="1184954"/>
                      <a:pt x="1489477" y="1139354"/>
                    </a:cubicBezTo>
                    <a:lnTo>
                      <a:pt x="1436947" y="1096013"/>
                    </a:lnTo>
                    <a:lnTo>
                      <a:pt x="1420223" y="1126825"/>
                    </a:lnTo>
                    <a:cubicBezTo>
                      <a:pt x="1339088" y="1246920"/>
                      <a:pt x="1201688" y="1325880"/>
                      <a:pt x="1045845" y="1325880"/>
                    </a:cubicBezTo>
                    <a:cubicBezTo>
                      <a:pt x="921171" y="1325880"/>
                      <a:pt x="808300" y="1275346"/>
                      <a:pt x="726597" y="1193643"/>
                    </a:cubicBezTo>
                    <a:lnTo>
                      <a:pt x="677235" y="1133816"/>
                    </a:lnTo>
                    <a:lnTo>
                      <a:pt x="643102" y="1152342"/>
                    </a:lnTo>
                    <a:cubicBezTo>
                      <a:pt x="587720" y="1175767"/>
                      <a:pt x="526830" y="1188720"/>
                      <a:pt x="462915" y="1188720"/>
                    </a:cubicBezTo>
                    <a:cubicBezTo>
                      <a:pt x="207254" y="1188720"/>
                      <a:pt x="0" y="981466"/>
                      <a:pt x="0" y="725805"/>
                    </a:cubicBezTo>
                    <a:cubicBezTo>
                      <a:pt x="0" y="470144"/>
                      <a:pt x="207254" y="262890"/>
                      <a:pt x="462915" y="262890"/>
                    </a:cubicBezTo>
                    <a:cubicBezTo>
                      <a:pt x="494873" y="262890"/>
                      <a:pt x="526074" y="266128"/>
                      <a:pt x="556209" y="272295"/>
                    </a:cubicBezTo>
                    <a:lnTo>
                      <a:pt x="611187" y="289361"/>
                    </a:lnTo>
                    <a:lnTo>
                      <a:pt x="612757" y="273794"/>
                    </a:lnTo>
                    <a:cubicBezTo>
                      <a:pt x="644731" y="117540"/>
                      <a:pt x="782984" y="0"/>
                      <a:pt x="94869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91F0FD"/>
                </a:solidFill>
              </a:ln>
              <a:effectLst>
                <a:innerShdw blurRad="355600" dist="114300" dir="3600000">
                  <a:srgbClr val="19B4C9">
                    <a:alpha val="32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</p:grpSp>
        <p:sp>
          <p:nvSpPr>
            <p:cNvPr id="18" name="TextBox 17"/>
            <p:cNvSpPr txBox="1"/>
            <p:nvPr/>
          </p:nvSpPr>
          <p:spPr>
            <a:xfrm>
              <a:off x="1936764" y="3680680"/>
              <a:ext cx="3279301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>
                  <a:solidFill>
                    <a:srgbClr val="FF006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Vị ngữ</a:t>
              </a:r>
              <a:endParaRPr lang="en-US" sz="5400">
                <a:solidFill>
                  <a:srgbClr val="FF0066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5060591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844" y="653518"/>
            <a:ext cx="11022523" cy="434072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829255" y="4931434"/>
            <a:ext cx="2399040" cy="923330"/>
          </a:xfrm>
          <a:prstGeom prst="rect">
            <a:avLst/>
          </a:prstGeom>
          <a:noFill/>
          <a:ln>
            <a:solidFill>
              <a:srgbClr val="006666"/>
            </a:solidFill>
            <a:prstDash val="lg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5400" b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Vị ngữ</a:t>
            </a:r>
            <a:endParaRPr lang="en-US" sz="5400">
              <a:solidFill>
                <a:srgbClr val="FF0066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405124" y="4931434"/>
            <a:ext cx="3072059" cy="923330"/>
          </a:xfrm>
          <a:prstGeom prst="rect">
            <a:avLst/>
          </a:prstGeom>
          <a:noFill/>
          <a:ln>
            <a:solidFill>
              <a:srgbClr val="006666"/>
            </a:solidFill>
            <a:prstDash val="lg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54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Chủ ngữ</a:t>
            </a:r>
            <a:endParaRPr lang="en-US" sz="54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945575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927847" y="591671"/>
            <a:ext cx="10206317" cy="901826"/>
            <a:chOff x="1021976" y="309283"/>
            <a:chExt cx="10112189" cy="901826"/>
          </a:xfrm>
        </p:grpSpPr>
        <p:sp>
          <p:nvSpPr>
            <p:cNvPr id="3" name="Rounded Rectangle 2"/>
            <p:cNvSpPr/>
            <p:nvPr/>
          </p:nvSpPr>
          <p:spPr>
            <a:xfrm>
              <a:off x="1021976" y="309283"/>
              <a:ext cx="10112189" cy="901826"/>
            </a:xfrm>
            <a:prstGeom prst="roundRect">
              <a:avLst/>
            </a:prstGeom>
            <a:solidFill>
              <a:srgbClr val="00CC99"/>
            </a:solidFill>
            <a:ln w="28575">
              <a:solidFill>
                <a:srgbClr val="FFFF00"/>
              </a:solidFill>
              <a:prstDash val="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021976" y="416860"/>
              <a:ext cx="10112189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300" b="1">
                  <a:latin typeface="Cambria" panose="02040503050406030204" pitchFamily="18" charset="0"/>
                  <a:ea typeface="Cambria" panose="02040503050406030204" pitchFamily="18" charset="0"/>
                </a:rPr>
                <a:t>2. Từ kết quả ở bài tập 1, thực hiện các yêu cầu sau:</a:t>
              </a: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806822" y="1601074"/>
            <a:ext cx="107778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a. Xếp thành phần thứ nhất của mỗi câu vào các nhóm:</a:t>
            </a:r>
            <a:endParaRPr lang="en-US" sz="5400" b="1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741583" y="2366485"/>
            <a:ext cx="2946006" cy="941491"/>
            <a:chOff x="605117" y="2379933"/>
            <a:chExt cx="2946006" cy="941491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4700"/>
                      </a14:imgEffect>
                    </a14:imgLayer>
                  </a14:imgProps>
                </a:ext>
              </a:extLst>
            </a:blip>
            <a:srcRect r="12493" b="35516"/>
            <a:stretch/>
          </p:blipFill>
          <p:spPr>
            <a:xfrm>
              <a:off x="605117" y="2379933"/>
              <a:ext cx="2946006" cy="928043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1144547" y="2675093"/>
              <a:ext cx="188258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>
                  <a:latin typeface="Cambria" panose="02040503050406030204" pitchFamily="18" charset="0"/>
                  <a:ea typeface="Cambria" panose="02040503050406030204" pitchFamily="18" charset="0"/>
                </a:rPr>
                <a:t> người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4092386" y="2393381"/>
            <a:ext cx="2946006" cy="928043"/>
            <a:chOff x="3944469" y="2393381"/>
            <a:chExt cx="2946006" cy="928043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4700"/>
                      </a14:imgEffect>
                    </a14:imgLayer>
                  </a14:imgProps>
                </a:ext>
              </a:extLst>
            </a:blip>
            <a:srcRect r="12493" b="35516"/>
            <a:stretch/>
          </p:blipFill>
          <p:spPr>
            <a:xfrm>
              <a:off x="3944469" y="2393381"/>
              <a:ext cx="2946006" cy="928043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4313142" y="2661645"/>
              <a:ext cx="188258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>
                  <a:latin typeface="Cambria" panose="02040503050406030204" pitchFamily="18" charset="0"/>
                  <a:ea typeface="Cambria" panose="02040503050406030204" pitchFamily="18" charset="0"/>
                </a:rPr>
                <a:t> vật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7288029" y="2293426"/>
            <a:ext cx="4166351" cy="1037219"/>
            <a:chOff x="7113218" y="2293426"/>
            <a:chExt cx="4166351" cy="103721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4700"/>
                      </a14:imgEffect>
                    </a14:imgLayer>
                  </a14:imgProps>
                </a:ext>
              </a:extLst>
            </a:blip>
            <a:srcRect r="12493" b="35516"/>
            <a:stretch/>
          </p:blipFill>
          <p:spPr>
            <a:xfrm>
              <a:off x="7268378" y="2293426"/>
              <a:ext cx="3917061" cy="1027998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7113218" y="2807425"/>
              <a:ext cx="416635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>
                  <a:latin typeface="Cambria" panose="02040503050406030204" pitchFamily="18" charset="0"/>
                  <a:ea typeface="Cambria" panose="02040503050406030204" pitchFamily="18" charset="0"/>
                </a:rPr>
                <a:t> hiện tượng tự nhiên</a:t>
              </a: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699246" y="5165837"/>
            <a:ext cx="1736731" cy="584775"/>
          </a:xfrm>
          <a:prstGeom prst="rect">
            <a:avLst/>
          </a:prstGeom>
          <a:solidFill>
            <a:srgbClr val="FF99FF"/>
          </a:solidFill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Ông Bụt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544609" y="5165837"/>
            <a:ext cx="2834215" cy="5847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Nắng mùa thu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501009" y="5165836"/>
            <a:ext cx="2644461" cy="58477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Nhành lan ấy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8254208" y="5165836"/>
            <a:ext cx="3220959" cy="58477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Nhạc sĩ Văn Cao</a:t>
            </a:r>
          </a:p>
        </p:txBody>
      </p:sp>
    </p:spTree>
    <p:extLst>
      <p:ext uri="{BB962C8B-B14F-4D97-AF65-F5344CB8AC3E}">
        <p14:creationId xmlns:p14="http://schemas.microsoft.com/office/powerpoint/2010/main" val="86465156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3.33333E-6 L 0.03242 -0.24583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15" y="-12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33333E-6 L 0.46888 -0.23842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438" y="-119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3.33333E-6 L -0.09714 -0.25139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125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3.33333E-6 L -0.63098 -0.14352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549" y="-71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21122" y="743824"/>
            <a:ext cx="107778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b. Xếp thành phần thứ hai của mỗi câu vào các nhóm: </a:t>
            </a:r>
            <a:endParaRPr lang="en-US" sz="8000" b="1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921122" y="1621130"/>
            <a:ext cx="3885691" cy="878432"/>
            <a:chOff x="921122" y="1621130"/>
            <a:chExt cx="3885691" cy="878432"/>
          </a:xfrm>
        </p:grpSpPr>
        <p:sp>
          <p:nvSpPr>
            <p:cNvPr id="3" name="Rectangle: Rounded Corners 3">
              <a:extLst>
                <a:ext uri="{FF2B5EF4-FFF2-40B4-BE49-F238E27FC236}">
                  <a16:creationId xmlns:a16="http://schemas.microsoft.com/office/drawing/2014/main" id="{BF9CAB77-253B-4E68-9CD5-2F483C38E33B}"/>
                </a:ext>
              </a:extLst>
            </p:cNvPr>
            <p:cNvSpPr/>
            <p:nvPr/>
          </p:nvSpPr>
          <p:spPr>
            <a:xfrm>
              <a:off x="921122" y="1621130"/>
              <a:ext cx="3885691" cy="878432"/>
            </a:xfrm>
            <a:custGeom>
              <a:avLst/>
              <a:gdLst>
                <a:gd name="connsiteX0" fmla="*/ 0 w 3885691"/>
                <a:gd name="connsiteY0" fmla="*/ 146408 h 878432"/>
                <a:gd name="connsiteX1" fmla="*/ 146408 w 3885691"/>
                <a:gd name="connsiteY1" fmla="*/ 0 h 878432"/>
                <a:gd name="connsiteX2" fmla="*/ 781149 w 3885691"/>
                <a:gd name="connsiteY2" fmla="*/ 0 h 878432"/>
                <a:gd name="connsiteX3" fmla="*/ 1379962 w 3885691"/>
                <a:gd name="connsiteY3" fmla="*/ 0 h 878432"/>
                <a:gd name="connsiteX4" fmla="*/ 2014703 w 3885691"/>
                <a:gd name="connsiteY4" fmla="*/ 0 h 878432"/>
                <a:gd name="connsiteX5" fmla="*/ 2541658 w 3885691"/>
                <a:gd name="connsiteY5" fmla="*/ 0 h 878432"/>
                <a:gd name="connsiteX6" fmla="*/ 3140471 w 3885691"/>
                <a:gd name="connsiteY6" fmla="*/ 0 h 878432"/>
                <a:gd name="connsiteX7" fmla="*/ 3739283 w 3885691"/>
                <a:gd name="connsiteY7" fmla="*/ 0 h 878432"/>
                <a:gd name="connsiteX8" fmla="*/ 3885691 w 3885691"/>
                <a:gd name="connsiteY8" fmla="*/ 146408 h 878432"/>
                <a:gd name="connsiteX9" fmla="*/ 3885691 w 3885691"/>
                <a:gd name="connsiteY9" fmla="*/ 732024 h 878432"/>
                <a:gd name="connsiteX10" fmla="*/ 3739283 w 3885691"/>
                <a:gd name="connsiteY10" fmla="*/ 878432 h 878432"/>
                <a:gd name="connsiteX11" fmla="*/ 3140471 w 3885691"/>
                <a:gd name="connsiteY11" fmla="*/ 878432 h 878432"/>
                <a:gd name="connsiteX12" fmla="*/ 2469801 w 3885691"/>
                <a:gd name="connsiteY12" fmla="*/ 878432 h 878432"/>
                <a:gd name="connsiteX13" fmla="*/ 1799131 w 3885691"/>
                <a:gd name="connsiteY13" fmla="*/ 878432 h 878432"/>
                <a:gd name="connsiteX14" fmla="*/ 1308104 w 3885691"/>
                <a:gd name="connsiteY14" fmla="*/ 878432 h 878432"/>
                <a:gd name="connsiteX15" fmla="*/ 817078 w 3885691"/>
                <a:gd name="connsiteY15" fmla="*/ 878432 h 878432"/>
                <a:gd name="connsiteX16" fmla="*/ 146408 w 3885691"/>
                <a:gd name="connsiteY16" fmla="*/ 878432 h 878432"/>
                <a:gd name="connsiteX17" fmla="*/ 0 w 3885691"/>
                <a:gd name="connsiteY17" fmla="*/ 732024 h 878432"/>
                <a:gd name="connsiteX18" fmla="*/ 0 w 3885691"/>
                <a:gd name="connsiteY18" fmla="*/ 146408 h 8784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885691" h="878432" fill="none" extrusionOk="0">
                  <a:moveTo>
                    <a:pt x="0" y="146408"/>
                  </a:moveTo>
                  <a:cubicBezTo>
                    <a:pt x="-8607" y="75315"/>
                    <a:pt x="61555" y="-23875"/>
                    <a:pt x="146408" y="0"/>
                  </a:cubicBezTo>
                  <a:cubicBezTo>
                    <a:pt x="417788" y="-32892"/>
                    <a:pt x="509386" y="32894"/>
                    <a:pt x="781149" y="0"/>
                  </a:cubicBezTo>
                  <a:cubicBezTo>
                    <a:pt x="1052912" y="-32894"/>
                    <a:pt x="1166386" y="41187"/>
                    <a:pt x="1379962" y="0"/>
                  </a:cubicBezTo>
                  <a:cubicBezTo>
                    <a:pt x="1593538" y="-41187"/>
                    <a:pt x="1830252" y="36842"/>
                    <a:pt x="2014703" y="0"/>
                  </a:cubicBezTo>
                  <a:cubicBezTo>
                    <a:pt x="2199154" y="-36842"/>
                    <a:pt x="2412540" y="61432"/>
                    <a:pt x="2541658" y="0"/>
                  </a:cubicBezTo>
                  <a:cubicBezTo>
                    <a:pt x="2670777" y="-61432"/>
                    <a:pt x="3001132" y="56376"/>
                    <a:pt x="3140471" y="0"/>
                  </a:cubicBezTo>
                  <a:cubicBezTo>
                    <a:pt x="3279810" y="-56376"/>
                    <a:pt x="3562774" y="63704"/>
                    <a:pt x="3739283" y="0"/>
                  </a:cubicBezTo>
                  <a:cubicBezTo>
                    <a:pt x="3823664" y="11616"/>
                    <a:pt x="3908853" y="68623"/>
                    <a:pt x="3885691" y="146408"/>
                  </a:cubicBezTo>
                  <a:cubicBezTo>
                    <a:pt x="3922510" y="352030"/>
                    <a:pt x="3844614" y="510799"/>
                    <a:pt x="3885691" y="732024"/>
                  </a:cubicBezTo>
                  <a:cubicBezTo>
                    <a:pt x="3881069" y="809316"/>
                    <a:pt x="3840443" y="882916"/>
                    <a:pt x="3739283" y="878432"/>
                  </a:cubicBezTo>
                  <a:cubicBezTo>
                    <a:pt x="3442935" y="923500"/>
                    <a:pt x="3363575" y="869821"/>
                    <a:pt x="3140471" y="878432"/>
                  </a:cubicBezTo>
                  <a:cubicBezTo>
                    <a:pt x="2917367" y="887043"/>
                    <a:pt x="2767095" y="826586"/>
                    <a:pt x="2469801" y="878432"/>
                  </a:cubicBezTo>
                  <a:cubicBezTo>
                    <a:pt x="2172507" y="930278"/>
                    <a:pt x="1996317" y="872308"/>
                    <a:pt x="1799131" y="878432"/>
                  </a:cubicBezTo>
                  <a:cubicBezTo>
                    <a:pt x="1601945" y="884556"/>
                    <a:pt x="1438133" y="873632"/>
                    <a:pt x="1308104" y="878432"/>
                  </a:cubicBezTo>
                  <a:cubicBezTo>
                    <a:pt x="1178075" y="883232"/>
                    <a:pt x="1054910" y="849559"/>
                    <a:pt x="817078" y="878432"/>
                  </a:cubicBezTo>
                  <a:cubicBezTo>
                    <a:pt x="579246" y="907305"/>
                    <a:pt x="472620" y="838487"/>
                    <a:pt x="146408" y="878432"/>
                  </a:cubicBezTo>
                  <a:cubicBezTo>
                    <a:pt x="66156" y="896002"/>
                    <a:pt x="-13670" y="806044"/>
                    <a:pt x="0" y="732024"/>
                  </a:cubicBezTo>
                  <a:cubicBezTo>
                    <a:pt x="-46763" y="527391"/>
                    <a:pt x="11191" y="265752"/>
                    <a:pt x="0" y="146408"/>
                  </a:cubicBezTo>
                  <a:close/>
                </a:path>
                <a:path w="3885691" h="878432" stroke="0" extrusionOk="0">
                  <a:moveTo>
                    <a:pt x="0" y="146408"/>
                  </a:moveTo>
                  <a:cubicBezTo>
                    <a:pt x="-3357" y="71731"/>
                    <a:pt x="79342" y="10175"/>
                    <a:pt x="146408" y="0"/>
                  </a:cubicBezTo>
                  <a:cubicBezTo>
                    <a:pt x="426836" y="-44083"/>
                    <a:pt x="461253" y="18322"/>
                    <a:pt x="745220" y="0"/>
                  </a:cubicBezTo>
                  <a:cubicBezTo>
                    <a:pt x="1029187" y="-18322"/>
                    <a:pt x="1106108" y="47087"/>
                    <a:pt x="1272176" y="0"/>
                  </a:cubicBezTo>
                  <a:cubicBezTo>
                    <a:pt x="1438244" y="-47087"/>
                    <a:pt x="1717365" y="21360"/>
                    <a:pt x="1835059" y="0"/>
                  </a:cubicBezTo>
                  <a:cubicBezTo>
                    <a:pt x="1952753" y="-21360"/>
                    <a:pt x="2209979" y="36404"/>
                    <a:pt x="2326086" y="0"/>
                  </a:cubicBezTo>
                  <a:cubicBezTo>
                    <a:pt x="2442193" y="-36404"/>
                    <a:pt x="2749523" y="1355"/>
                    <a:pt x="2996756" y="0"/>
                  </a:cubicBezTo>
                  <a:cubicBezTo>
                    <a:pt x="3243989" y="-1355"/>
                    <a:pt x="3536906" y="70500"/>
                    <a:pt x="3739283" y="0"/>
                  </a:cubicBezTo>
                  <a:cubicBezTo>
                    <a:pt x="3816250" y="-117"/>
                    <a:pt x="3884243" y="77128"/>
                    <a:pt x="3885691" y="146408"/>
                  </a:cubicBezTo>
                  <a:cubicBezTo>
                    <a:pt x="3917862" y="267483"/>
                    <a:pt x="3856844" y="602961"/>
                    <a:pt x="3885691" y="732024"/>
                  </a:cubicBezTo>
                  <a:cubicBezTo>
                    <a:pt x="3895258" y="819209"/>
                    <a:pt x="3818379" y="890769"/>
                    <a:pt x="3739283" y="878432"/>
                  </a:cubicBezTo>
                  <a:cubicBezTo>
                    <a:pt x="3520006" y="926692"/>
                    <a:pt x="3399662" y="877801"/>
                    <a:pt x="3212328" y="878432"/>
                  </a:cubicBezTo>
                  <a:cubicBezTo>
                    <a:pt x="3024994" y="879063"/>
                    <a:pt x="2882621" y="861031"/>
                    <a:pt x="2649444" y="878432"/>
                  </a:cubicBezTo>
                  <a:cubicBezTo>
                    <a:pt x="2416267" y="895833"/>
                    <a:pt x="2350335" y="825256"/>
                    <a:pt x="2158418" y="878432"/>
                  </a:cubicBezTo>
                  <a:cubicBezTo>
                    <a:pt x="1966501" y="931608"/>
                    <a:pt x="1772341" y="874332"/>
                    <a:pt x="1631463" y="878432"/>
                  </a:cubicBezTo>
                  <a:cubicBezTo>
                    <a:pt x="1490585" y="882532"/>
                    <a:pt x="1224865" y="826168"/>
                    <a:pt x="1104508" y="878432"/>
                  </a:cubicBezTo>
                  <a:cubicBezTo>
                    <a:pt x="984151" y="930696"/>
                    <a:pt x="355314" y="840953"/>
                    <a:pt x="146408" y="878432"/>
                  </a:cubicBezTo>
                  <a:cubicBezTo>
                    <a:pt x="56831" y="879787"/>
                    <a:pt x="-3417" y="812563"/>
                    <a:pt x="0" y="732024"/>
                  </a:cubicBezTo>
                  <a:cubicBezTo>
                    <a:pt x="-7882" y="563802"/>
                    <a:pt x="33887" y="264421"/>
                    <a:pt x="0" y="146408"/>
                  </a:cubicBez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28575">
              <a:solidFill>
                <a:srgbClr val="92D050"/>
              </a:solidFill>
              <a:extLst>
                <a:ext uri="{C807C97D-BFC1-408E-A445-0C87EB9F89A2}">
                  <ask:lineSketchStyleProps xmlns:ask="http://schemas.microsoft.com/office/drawing/2018/sketchyshapes" sd="1824856999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anchor="ctr"/>
            <a:lstStyle>
              <a:lvl1pPr marL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1800" b="0" i="0" u="none" kern="1200" baseline="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lvl="1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lvl="2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lvl="3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lvl="4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</a:lstStyle>
            <a:p>
              <a:pPr>
                <a:lnSpc>
                  <a:spcPct val="150000"/>
                </a:lnSpc>
              </a:pPr>
              <a:endParaRPr lang="en-US" altLang="vi-VN" sz="28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950889" y="1798736"/>
              <a:ext cx="376989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>
                  <a:latin typeface="Cambria" panose="02040503050406030204" pitchFamily="18" charset="0"/>
                  <a:ea typeface="Cambria" panose="02040503050406030204" pitchFamily="18" charset="0"/>
                </a:rPr>
                <a:t> hoạt động, trạng thái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5362896" y="1621130"/>
            <a:ext cx="1894268" cy="878432"/>
            <a:chOff x="921122" y="1621130"/>
            <a:chExt cx="3885691" cy="878432"/>
          </a:xfrm>
        </p:grpSpPr>
        <p:sp>
          <p:nvSpPr>
            <p:cNvPr id="7" name="Rectangle: Rounded Corners 3">
              <a:extLst>
                <a:ext uri="{FF2B5EF4-FFF2-40B4-BE49-F238E27FC236}">
                  <a16:creationId xmlns:a16="http://schemas.microsoft.com/office/drawing/2014/main" id="{BF9CAB77-253B-4E68-9CD5-2F483C38E33B}"/>
                </a:ext>
              </a:extLst>
            </p:cNvPr>
            <p:cNvSpPr/>
            <p:nvPr/>
          </p:nvSpPr>
          <p:spPr>
            <a:xfrm>
              <a:off x="921122" y="1621130"/>
              <a:ext cx="3885691" cy="878432"/>
            </a:xfrm>
            <a:custGeom>
              <a:avLst/>
              <a:gdLst>
                <a:gd name="connsiteX0" fmla="*/ 0 w 3885691"/>
                <a:gd name="connsiteY0" fmla="*/ 146408 h 878432"/>
                <a:gd name="connsiteX1" fmla="*/ 146408 w 3885691"/>
                <a:gd name="connsiteY1" fmla="*/ 0 h 878432"/>
                <a:gd name="connsiteX2" fmla="*/ 781149 w 3885691"/>
                <a:gd name="connsiteY2" fmla="*/ 0 h 878432"/>
                <a:gd name="connsiteX3" fmla="*/ 1379962 w 3885691"/>
                <a:gd name="connsiteY3" fmla="*/ 0 h 878432"/>
                <a:gd name="connsiteX4" fmla="*/ 2014703 w 3885691"/>
                <a:gd name="connsiteY4" fmla="*/ 0 h 878432"/>
                <a:gd name="connsiteX5" fmla="*/ 2541658 w 3885691"/>
                <a:gd name="connsiteY5" fmla="*/ 0 h 878432"/>
                <a:gd name="connsiteX6" fmla="*/ 3140471 w 3885691"/>
                <a:gd name="connsiteY6" fmla="*/ 0 h 878432"/>
                <a:gd name="connsiteX7" fmla="*/ 3739283 w 3885691"/>
                <a:gd name="connsiteY7" fmla="*/ 0 h 878432"/>
                <a:gd name="connsiteX8" fmla="*/ 3885691 w 3885691"/>
                <a:gd name="connsiteY8" fmla="*/ 146408 h 878432"/>
                <a:gd name="connsiteX9" fmla="*/ 3885691 w 3885691"/>
                <a:gd name="connsiteY9" fmla="*/ 732024 h 878432"/>
                <a:gd name="connsiteX10" fmla="*/ 3739283 w 3885691"/>
                <a:gd name="connsiteY10" fmla="*/ 878432 h 878432"/>
                <a:gd name="connsiteX11" fmla="*/ 3140471 w 3885691"/>
                <a:gd name="connsiteY11" fmla="*/ 878432 h 878432"/>
                <a:gd name="connsiteX12" fmla="*/ 2469801 w 3885691"/>
                <a:gd name="connsiteY12" fmla="*/ 878432 h 878432"/>
                <a:gd name="connsiteX13" fmla="*/ 1799131 w 3885691"/>
                <a:gd name="connsiteY13" fmla="*/ 878432 h 878432"/>
                <a:gd name="connsiteX14" fmla="*/ 1308104 w 3885691"/>
                <a:gd name="connsiteY14" fmla="*/ 878432 h 878432"/>
                <a:gd name="connsiteX15" fmla="*/ 817078 w 3885691"/>
                <a:gd name="connsiteY15" fmla="*/ 878432 h 878432"/>
                <a:gd name="connsiteX16" fmla="*/ 146408 w 3885691"/>
                <a:gd name="connsiteY16" fmla="*/ 878432 h 878432"/>
                <a:gd name="connsiteX17" fmla="*/ 0 w 3885691"/>
                <a:gd name="connsiteY17" fmla="*/ 732024 h 878432"/>
                <a:gd name="connsiteX18" fmla="*/ 0 w 3885691"/>
                <a:gd name="connsiteY18" fmla="*/ 146408 h 8784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885691" h="878432" fill="none" extrusionOk="0">
                  <a:moveTo>
                    <a:pt x="0" y="146408"/>
                  </a:moveTo>
                  <a:cubicBezTo>
                    <a:pt x="-8607" y="75315"/>
                    <a:pt x="61555" y="-23875"/>
                    <a:pt x="146408" y="0"/>
                  </a:cubicBezTo>
                  <a:cubicBezTo>
                    <a:pt x="417788" y="-32892"/>
                    <a:pt x="509386" y="32894"/>
                    <a:pt x="781149" y="0"/>
                  </a:cubicBezTo>
                  <a:cubicBezTo>
                    <a:pt x="1052912" y="-32894"/>
                    <a:pt x="1166386" y="41187"/>
                    <a:pt x="1379962" y="0"/>
                  </a:cubicBezTo>
                  <a:cubicBezTo>
                    <a:pt x="1593538" y="-41187"/>
                    <a:pt x="1830252" y="36842"/>
                    <a:pt x="2014703" y="0"/>
                  </a:cubicBezTo>
                  <a:cubicBezTo>
                    <a:pt x="2199154" y="-36842"/>
                    <a:pt x="2412540" y="61432"/>
                    <a:pt x="2541658" y="0"/>
                  </a:cubicBezTo>
                  <a:cubicBezTo>
                    <a:pt x="2670777" y="-61432"/>
                    <a:pt x="3001132" y="56376"/>
                    <a:pt x="3140471" y="0"/>
                  </a:cubicBezTo>
                  <a:cubicBezTo>
                    <a:pt x="3279810" y="-56376"/>
                    <a:pt x="3562774" y="63704"/>
                    <a:pt x="3739283" y="0"/>
                  </a:cubicBezTo>
                  <a:cubicBezTo>
                    <a:pt x="3823664" y="11616"/>
                    <a:pt x="3908853" y="68623"/>
                    <a:pt x="3885691" y="146408"/>
                  </a:cubicBezTo>
                  <a:cubicBezTo>
                    <a:pt x="3922510" y="352030"/>
                    <a:pt x="3844614" y="510799"/>
                    <a:pt x="3885691" y="732024"/>
                  </a:cubicBezTo>
                  <a:cubicBezTo>
                    <a:pt x="3881069" y="809316"/>
                    <a:pt x="3840443" y="882916"/>
                    <a:pt x="3739283" y="878432"/>
                  </a:cubicBezTo>
                  <a:cubicBezTo>
                    <a:pt x="3442935" y="923500"/>
                    <a:pt x="3363575" y="869821"/>
                    <a:pt x="3140471" y="878432"/>
                  </a:cubicBezTo>
                  <a:cubicBezTo>
                    <a:pt x="2917367" y="887043"/>
                    <a:pt x="2767095" y="826586"/>
                    <a:pt x="2469801" y="878432"/>
                  </a:cubicBezTo>
                  <a:cubicBezTo>
                    <a:pt x="2172507" y="930278"/>
                    <a:pt x="1996317" y="872308"/>
                    <a:pt x="1799131" y="878432"/>
                  </a:cubicBezTo>
                  <a:cubicBezTo>
                    <a:pt x="1601945" y="884556"/>
                    <a:pt x="1438133" y="873632"/>
                    <a:pt x="1308104" y="878432"/>
                  </a:cubicBezTo>
                  <a:cubicBezTo>
                    <a:pt x="1178075" y="883232"/>
                    <a:pt x="1054910" y="849559"/>
                    <a:pt x="817078" y="878432"/>
                  </a:cubicBezTo>
                  <a:cubicBezTo>
                    <a:pt x="579246" y="907305"/>
                    <a:pt x="472620" y="838487"/>
                    <a:pt x="146408" y="878432"/>
                  </a:cubicBezTo>
                  <a:cubicBezTo>
                    <a:pt x="66156" y="896002"/>
                    <a:pt x="-13670" y="806044"/>
                    <a:pt x="0" y="732024"/>
                  </a:cubicBezTo>
                  <a:cubicBezTo>
                    <a:pt x="-46763" y="527391"/>
                    <a:pt x="11191" y="265752"/>
                    <a:pt x="0" y="146408"/>
                  </a:cubicBezTo>
                  <a:close/>
                </a:path>
                <a:path w="3885691" h="878432" stroke="0" extrusionOk="0">
                  <a:moveTo>
                    <a:pt x="0" y="146408"/>
                  </a:moveTo>
                  <a:cubicBezTo>
                    <a:pt x="-3357" y="71731"/>
                    <a:pt x="79342" y="10175"/>
                    <a:pt x="146408" y="0"/>
                  </a:cubicBezTo>
                  <a:cubicBezTo>
                    <a:pt x="426836" y="-44083"/>
                    <a:pt x="461253" y="18322"/>
                    <a:pt x="745220" y="0"/>
                  </a:cubicBezTo>
                  <a:cubicBezTo>
                    <a:pt x="1029187" y="-18322"/>
                    <a:pt x="1106108" y="47087"/>
                    <a:pt x="1272176" y="0"/>
                  </a:cubicBezTo>
                  <a:cubicBezTo>
                    <a:pt x="1438244" y="-47087"/>
                    <a:pt x="1717365" y="21360"/>
                    <a:pt x="1835059" y="0"/>
                  </a:cubicBezTo>
                  <a:cubicBezTo>
                    <a:pt x="1952753" y="-21360"/>
                    <a:pt x="2209979" y="36404"/>
                    <a:pt x="2326086" y="0"/>
                  </a:cubicBezTo>
                  <a:cubicBezTo>
                    <a:pt x="2442193" y="-36404"/>
                    <a:pt x="2749523" y="1355"/>
                    <a:pt x="2996756" y="0"/>
                  </a:cubicBezTo>
                  <a:cubicBezTo>
                    <a:pt x="3243989" y="-1355"/>
                    <a:pt x="3536906" y="70500"/>
                    <a:pt x="3739283" y="0"/>
                  </a:cubicBezTo>
                  <a:cubicBezTo>
                    <a:pt x="3816250" y="-117"/>
                    <a:pt x="3884243" y="77128"/>
                    <a:pt x="3885691" y="146408"/>
                  </a:cubicBezTo>
                  <a:cubicBezTo>
                    <a:pt x="3917862" y="267483"/>
                    <a:pt x="3856844" y="602961"/>
                    <a:pt x="3885691" y="732024"/>
                  </a:cubicBezTo>
                  <a:cubicBezTo>
                    <a:pt x="3895258" y="819209"/>
                    <a:pt x="3818379" y="890769"/>
                    <a:pt x="3739283" y="878432"/>
                  </a:cubicBezTo>
                  <a:cubicBezTo>
                    <a:pt x="3520006" y="926692"/>
                    <a:pt x="3399662" y="877801"/>
                    <a:pt x="3212328" y="878432"/>
                  </a:cubicBezTo>
                  <a:cubicBezTo>
                    <a:pt x="3024994" y="879063"/>
                    <a:pt x="2882621" y="861031"/>
                    <a:pt x="2649444" y="878432"/>
                  </a:cubicBezTo>
                  <a:cubicBezTo>
                    <a:pt x="2416267" y="895833"/>
                    <a:pt x="2350335" y="825256"/>
                    <a:pt x="2158418" y="878432"/>
                  </a:cubicBezTo>
                  <a:cubicBezTo>
                    <a:pt x="1966501" y="931608"/>
                    <a:pt x="1772341" y="874332"/>
                    <a:pt x="1631463" y="878432"/>
                  </a:cubicBezTo>
                  <a:cubicBezTo>
                    <a:pt x="1490585" y="882532"/>
                    <a:pt x="1224865" y="826168"/>
                    <a:pt x="1104508" y="878432"/>
                  </a:cubicBezTo>
                  <a:cubicBezTo>
                    <a:pt x="984151" y="930696"/>
                    <a:pt x="355314" y="840953"/>
                    <a:pt x="146408" y="878432"/>
                  </a:cubicBezTo>
                  <a:cubicBezTo>
                    <a:pt x="56831" y="879787"/>
                    <a:pt x="-3417" y="812563"/>
                    <a:pt x="0" y="732024"/>
                  </a:cubicBezTo>
                  <a:cubicBezTo>
                    <a:pt x="-7882" y="563802"/>
                    <a:pt x="33887" y="264421"/>
                    <a:pt x="0" y="146408"/>
                  </a:cubicBez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28575">
              <a:solidFill>
                <a:srgbClr val="92D050"/>
              </a:solidFill>
              <a:extLst>
                <a:ext uri="{C807C97D-BFC1-408E-A445-0C87EB9F89A2}">
                  <ask:lineSketchStyleProps xmlns:ask="http://schemas.microsoft.com/office/drawing/2018/sketchyshapes" sd="1824856999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anchor="ctr"/>
            <a:lstStyle>
              <a:lvl1pPr marL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1800" b="0" i="0" u="none" kern="1200" baseline="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lvl="1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lvl="2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lvl="3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lvl="4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</a:lstStyle>
            <a:p>
              <a:pPr>
                <a:lnSpc>
                  <a:spcPct val="150000"/>
                </a:lnSpc>
              </a:pPr>
              <a:endParaRPr lang="en-US" altLang="vi-VN" sz="28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950889" y="1798736"/>
              <a:ext cx="376989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>
                  <a:latin typeface="Cambria" panose="02040503050406030204" pitchFamily="18" charset="0"/>
                  <a:ea typeface="Cambria" panose="02040503050406030204" pitchFamily="18" charset="0"/>
                </a:rPr>
                <a:t> đặc điểm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7704731" y="1621130"/>
            <a:ext cx="3572869" cy="878432"/>
            <a:chOff x="921122" y="1621130"/>
            <a:chExt cx="3885691" cy="878432"/>
          </a:xfrm>
        </p:grpSpPr>
        <p:sp>
          <p:nvSpPr>
            <p:cNvPr id="10" name="Rectangle: Rounded Corners 3">
              <a:extLst>
                <a:ext uri="{FF2B5EF4-FFF2-40B4-BE49-F238E27FC236}">
                  <a16:creationId xmlns:a16="http://schemas.microsoft.com/office/drawing/2014/main" id="{BF9CAB77-253B-4E68-9CD5-2F483C38E33B}"/>
                </a:ext>
              </a:extLst>
            </p:cNvPr>
            <p:cNvSpPr/>
            <p:nvPr/>
          </p:nvSpPr>
          <p:spPr>
            <a:xfrm>
              <a:off x="921122" y="1621130"/>
              <a:ext cx="3885691" cy="878432"/>
            </a:xfrm>
            <a:custGeom>
              <a:avLst/>
              <a:gdLst>
                <a:gd name="connsiteX0" fmla="*/ 0 w 3885691"/>
                <a:gd name="connsiteY0" fmla="*/ 146408 h 878432"/>
                <a:gd name="connsiteX1" fmla="*/ 146408 w 3885691"/>
                <a:gd name="connsiteY1" fmla="*/ 0 h 878432"/>
                <a:gd name="connsiteX2" fmla="*/ 781149 w 3885691"/>
                <a:gd name="connsiteY2" fmla="*/ 0 h 878432"/>
                <a:gd name="connsiteX3" fmla="*/ 1379962 w 3885691"/>
                <a:gd name="connsiteY3" fmla="*/ 0 h 878432"/>
                <a:gd name="connsiteX4" fmla="*/ 2014703 w 3885691"/>
                <a:gd name="connsiteY4" fmla="*/ 0 h 878432"/>
                <a:gd name="connsiteX5" fmla="*/ 2541658 w 3885691"/>
                <a:gd name="connsiteY5" fmla="*/ 0 h 878432"/>
                <a:gd name="connsiteX6" fmla="*/ 3140471 w 3885691"/>
                <a:gd name="connsiteY6" fmla="*/ 0 h 878432"/>
                <a:gd name="connsiteX7" fmla="*/ 3739283 w 3885691"/>
                <a:gd name="connsiteY7" fmla="*/ 0 h 878432"/>
                <a:gd name="connsiteX8" fmla="*/ 3885691 w 3885691"/>
                <a:gd name="connsiteY8" fmla="*/ 146408 h 878432"/>
                <a:gd name="connsiteX9" fmla="*/ 3885691 w 3885691"/>
                <a:gd name="connsiteY9" fmla="*/ 732024 h 878432"/>
                <a:gd name="connsiteX10" fmla="*/ 3739283 w 3885691"/>
                <a:gd name="connsiteY10" fmla="*/ 878432 h 878432"/>
                <a:gd name="connsiteX11" fmla="*/ 3140471 w 3885691"/>
                <a:gd name="connsiteY11" fmla="*/ 878432 h 878432"/>
                <a:gd name="connsiteX12" fmla="*/ 2469801 w 3885691"/>
                <a:gd name="connsiteY12" fmla="*/ 878432 h 878432"/>
                <a:gd name="connsiteX13" fmla="*/ 1799131 w 3885691"/>
                <a:gd name="connsiteY13" fmla="*/ 878432 h 878432"/>
                <a:gd name="connsiteX14" fmla="*/ 1308104 w 3885691"/>
                <a:gd name="connsiteY14" fmla="*/ 878432 h 878432"/>
                <a:gd name="connsiteX15" fmla="*/ 817078 w 3885691"/>
                <a:gd name="connsiteY15" fmla="*/ 878432 h 878432"/>
                <a:gd name="connsiteX16" fmla="*/ 146408 w 3885691"/>
                <a:gd name="connsiteY16" fmla="*/ 878432 h 878432"/>
                <a:gd name="connsiteX17" fmla="*/ 0 w 3885691"/>
                <a:gd name="connsiteY17" fmla="*/ 732024 h 878432"/>
                <a:gd name="connsiteX18" fmla="*/ 0 w 3885691"/>
                <a:gd name="connsiteY18" fmla="*/ 146408 h 8784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885691" h="878432" fill="none" extrusionOk="0">
                  <a:moveTo>
                    <a:pt x="0" y="146408"/>
                  </a:moveTo>
                  <a:cubicBezTo>
                    <a:pt x="-8607" y="75315"/>
                    <a:pt x="61555" y="-23875"/>
                    <a:pt x="146408" y="0"/>
                  </a:cubicBezTo>
                  <a:cubicBezTo>
                    <a:pt x="417788" y="-32892"/>
                    <a:pt x="509386" y="32894"/>
                    <a:pt x="781149" y="0"/>
                  </a:cubicBezTo>
                  <a:cubicBezTo>
                    <a:pt x="1052912" y="-32894"/>
                    <a:pt x="1166386" y="41187"/>
                    <a:pt x="1379962" y="0"/>
                  </a:cubicBezTo>
                  <a:cubicBezTo>
                    <a:pt x="1593538" y="-41187"/>
                    <a:pt x="1830252" y="36842"/>
                    <a:pt x="2014703" y="0"/>
                  </a:cubicBezTo>
                  <a:cubicBezTo>
                    <a:pt x="2199154" y="-36842"/>
                    <a:pt x="2412540" y="61432"/>
                    <a:pt x="2541658" y="0"/>
                  </a:cubicBezTo>
                  <a:cubicBezTo>
                    <a:pt x="2670777" y="-61432"/>
                    <a:pt x="3001132" y="56376"/>
                    <a:pt x="3140471" y="0"/>
                  </a:cubicBezTo>
                  <a:cubicBezTo>
                    <a:pt x="3279810" y="-56376"/>
                    <a:pt x="3562774" y="63704"/>
                    <a:pt x="3739283" y="0"/>
                  </a:cubicBezTo>
                  <a:cubicBezTo>
                    <a:pt x="3823664" y="11616"/>
                    <a:pt x="3908853" y="68623"/>
                    <a:pt x="3885691" y="146408"/>
                  </a:cubicBezTo>
                  <a:cubicBezTo>
                    <a:pt x="3922510" y="352030"/>
                    <a:pt x="3844614" y="510799"/>
                    <a:pt x="3885691" y="732024"/>
                  </a:cubicBezTo>
                  <a:cubicBezTo>
                    <a:pt x="3881069" y="809316"/>
                    <a:pt x="3840443" y="882916"/>
                    <a:pt x="3739283" y="878432"/>
                  </a:cubicBezTo>
                  <a:cubicBezTo>
                    <a:pt x="3442935" y="923500"/>
                    <a:pt x="3363575" y="869821"/>
                    <a:pt x="3140471" y="878432"/>
                  </a:cubicBezTo>
                  <a:cubicBezTo>
                    <a:pt x="2917367" y="887043"/>
                    <a:pt x="2767095" y="826586"/>
                    <a:pt x="2469801" y="878432"/>
                  </a:cubicBezTo>
                  <a:cubicBezTo>
                    <a:pt x="2172507" y="930278"/>
                    <a:pt x="1996317" y="872308"/>
                    <a:pt x="1799131" y="878432"/>
                  </a:cubicBezTo>
                  <a:cubicBezTo>
                    <a:pt x="1601945" y="884556"/>
                    <a:pt x="1438133" y="873632"/>
                    <a:pt x="1308104" y="878432"/>
                  </a:cubicBezTo>
                  <a:cubicBezTo>
                    <a:pt x="1178075" y="883232"/>
                    <a:pt x="1054910" y="849559"/>
                    <a:pt x="817078" y="878432"/>
                  </a:cubicBezTo>
                  <a:cubicBezTo>
                    <a:pt x="579246" y="907305"/>
                    <a:pt x="472620" y="838487"/>
                    <a:pt x="146408" y="878432"/>
                  </a:cubicBezTo>
                  <a:cubicBezTo>
                    <a:pt x="66156" y="896002"/>
                    <a:pt x="-13670" y="806044"/>
                    <a:pt x="0" y="732024"/>
                  </a:cubicBezTo>
                  <a:cubicBezTo>
                    <a:pt x="-46763" y="527391"/>
                    <a:pt x="11191" y="265752"/>
                    <a:pt x="0" y="146408"/>
                  </a:cubicBezTo>
                  <a:close/>
                </a:path>
                <a:path w="3885691" h="878432" stroke="0" extrusionOk="0">
                  <a:moveTo>
                    <a:pt x="0" y="146408"/>
                  </a:moveTo>
                  <a:cubicBezTo>
                    <a:pt x="-3357" y="71731"/>
                    <a:pt x="79342" y="10175"/>
                    <a:pt x="146408" y="0"/>
                  </a:cubicBezTo>
                  <a:cubicBezTo>
                    <a:pt x="426836" y="-44083"/>
                    <a:pt x="461253" y="18322"/>
                    <a:pt x="745220" y="0"/>
                  </a:cubicBezTo>
                  <a:cubicBezTo>
                    <a:pt x="1029187" y="-18322"/>
                    <a:pt x="1106108" y="47087"/>
                    <a:pt x="1272176" y="0"/>
                  </a:cubicBezTo>
                  <a:cubicBezTo>
                    <a:pt x="1438244" y="-47087"/>
                    <a:pt x="1717365" y="21360"/>
                    <a:pt x="1835059" y="0"/>
                  </a:cubicBezTo>
                  <a:cubicBezTo>
                    <a:pt x="1952753" y="-21360"/>
                    <a:pt x="2209979" y="36404"/>
                    <a:pt x="2326086" y="0"/>
                  </a:cubicBezTo>
                  <a:cubicBezTo>
                    <a:pt x="2442193" y="-36404"/>
                    <a:pt x="2749523" y="1355"/>
                    <a:pt x="2996756" y="0"/>
                  </a:cubicBezTo>
                  <a:cubicBezTo>
                    <a:pt x="3243989" y="-1355"/>
                    <a:pt x="3536906" y="70500"/>
                    <a:pt x="3739283" y="0"/>
                  </a:cubicBezTo>
                  <a:cubicBezTo>
                    <a:pt x="3816250" y="-117"/>
                    <a:pt x="3884243" y="77128"/>
                    <a:pt x="3885691" y="146408"/>
                  </a:cubicBezTo>
                  <a:cubicBezTo>
                    <a:pt x="3917862" y="267483"/>
                    <a:pt x="3856844" y="602961"/>
                    <a:pt x="3885691" y="732024"/>
                  </a:cubicBezTo>
                  <a:cubicBezTo>
                    <a:pt x="3895258" y="819209"/>
                    <a:pt x="3818379" y="890769"/>
                    <a:pt x="3739283" y="878432"/>
                  </a:cubicBezTo>
                  <a:cubicBezTo>
                    <a:pt x="3520006" y="926692"/>
                    <a:pt x="3399662" y="877801"/>
                    <a:pt x="3212328" y="878432"/>
                  </a:cubicBezTo>
                  <a:cubicBezTo>
                    <a:pt x="3024994" y="879063"/>
                    <a:pt x="2882621" y="861031"/>
                    <a:pt x="2649444" y="878432"/>
                  </a:cubicBezTo>
                  <a:cubicBezTo>
                    <a:pt x="2416267" y="895833"/>
                    <a:pt x="2350335" y="825256"/>
                    <a:pt x="2158418" y="878432"/>
                  </a:cubicBezTo>
                  <a:cubicBezTo>
                    <a:pt x="1966501" y="931608"/>
                    <a:pt x="1772341" y="874332"/>
                    <a:pt x="1631463" y="878432"/>
                  </a:cubicBezTo>
                  <a:cubicBezTo>
                    <a:pt x="1490585" y="882532"/>
                    <a:pt x="1224865" y="826168"/>
                    <a:pt x="1104508" y="878432"/>
                  </a:cubicBezTo>
                  <a:cubicBezTo>
                    <a:pt x="984151" y="930696"/>
                    <a:pt x="355314" y="840953"/>
                    <a:pt x="146408" y="878432"/>
                  </a:cubicBezTo>
                  <a:cubicBezTo>
                    <a:pt x="56831" y="879787"/>
                    <a:pt x="-3417" y="812563"/>
                    <a:pt x="0" y="732024"/>
                  </a:cubicBezTo>
                  <a:cubicBezTo>
                    <a:pt x="-7882" y="563802"/>
                    <a:pt x="33887" y="264421"/>
                    <a:pt x="0" y="146408"/>
                  </a:cubicBez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28575">
              <a:solidFill>
                <a:srgbClr val="92D050"/>
              </a:solidFill>
              <a:extLst>
                <a:ext uri="{C807C97D-BFC1-408E-A445-0C87EB9F89A2}">
                  <ask:lineSketchStyleProps xmlns:ask="http://schemas.microsoft.com/office/drawing/2018/sketchyshapes" sd="1824856999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anchor="ctr"/>
            <a:lstStyle>
              <a:lvl1pPr marL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1800" b="0" i="0" u="none" kern="1200" baseline="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lvl="1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lvl="2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lvl="3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lvl="4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</a:lstStyle>
            <a:p>
              <a:pPr>
                <a:lnSpc>
                  <a:spcPct val="150000"/>
                </a:lnSpc>
              </a:pPr>
              <a:endParaRPr lang="en-US" altLang="vi-VN" sz="28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950889" y="1798736"/>
              <a:ext cx="376989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>
                  <a:latin typeface="Cambria" panose="02040503050406030204" pitchFamily="18" charset="0"/>
                  <a:ea typeface="Cambria" panose="02040503050406030204" pitchFamily="18" charset="0"/>
                </a:rPr>
                <a:t> giới thiệu, nhận xét</a:t>
              </a: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921123" y="5516666"/>
            <a:ext cx="2431678" cy="58477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đã cứu con.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539401" y="5470500"/>
            <a:ext cx="2091377" cy="584775"/>
          </a:xfrm>
          <a:prstGeom prst="rect">
            <a:avLst/>
          </a:prstGeom>
          <a:solidFill>
            <a:srgbClr val="FF99FF"/>
          </a:solidFill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vàng óng.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817378" y="5470499"/>
            <a:ext cx="1719785" cy="5847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rất đẹp.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795389" y="5076120"/>
            <a:ext cx="3482211" cy="107721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là tác giả bài hát Tiến quân ca.</a:t>
            </a:r>
          </a:p>
        </p:txBody>
      </p:sp>
    </p:spTree>
    <p:extLst>
      <p:ext uri="{BB962C8B-B14F-4D97-AF65-F5344CB8AC3E}">
        <p14:creationId xmlns:p14="http://schemas.microsoft.com/office/powerpoint/2010/main" val="97042813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7.40741E-7 L 0.01419 -0.41667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3" y="-20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2.22222E-6 L 0.13841 -0.40047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14" y="-200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2.22222E-6 L -0.0293 -0.30926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71" y="-15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1.11022E-16 L 0.00339 -0.33912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" y="-169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927847" y="671881"/>
            <a:ext cx="10206317" cy="901826"/>
            <a:chOff x="1021976" y="309283"/>
            <a:chExt cx="10112189" cy="901826"/>
          </a:xfrm>
        </p:grpSpPr>
        <p:sp>
          <p:nvSpPr>
            <p:cNvPr id="3" name="Rounded Rectangle 2"/>
            <p:cNvSpPr/>
            <p:nvPr/>
          </p:nvSpPr>
          <p:spPr>
            <a:xfrm>
              <a:off x="1021976" y="309283"/>
              <a:ext cx="10112189" cy="901826"/>
            </a:xfrm>
            <a:prstGeom prst="roundRect">
              <a:avLst/>
            </a:prstGeom>
            <a:solidFill>
              <a:srgbClr val="00CC99"/>
            </a:solidFill>
            <a:ln w="28575">
              <a:solidFill>
                <a:srgbClr val="FFFF00"/>
              </a:solidFill>
              <a:prstDash val="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021976" y="416860"/>
              <a:ext cx="10112189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>
                  <a:latin typeface="Cambria" panose="02040503050406030204" pitchFamily="18" charset="0"/>
                  <a:ea typeface="Cambria" panose="02040503050406030204" pitchFamily="18" charset="0"/>
                </a:rPr>
                <a:t>3. Đặt câu hỏi cho các thành phần câu trong bài tập 1.</a:t>
              </a:r>
            </a:p>
          </p:txBody>
        </p:sp>
      </p:grp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25303732"/>
              </p:ext>
            </p:extLst>
          </p:nvPr>
        </p:nvGraphicFramePr>
        <p:xfrm>
          <a:off x="674558" y="1835770"/>
          <a:ext cx="10782336" cy="1606874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659568">
                  <a:extLst>
                    <a:ext uri="{9D8B030D-6E8A-4147-A177-3AD203B41FA5}">
                      <a16:colId xmlns:a16="http://schemas.microsoft.com/office/drawing/2014/main" val="2299919960"/>
                    </a:ext>
                  </a:extLst>
                </a:gridCol>
                <a:gridCol w="4212235">
                  <a:extLst>
                    <a:ext uri="{9D8B030D-6E8A-4147-A177-3AD203B41FA5}">
                      <a16:colId xmlns:a16="http://schemas.microsoft.com/office/drawing/2014/main" val="1642880448"/>
                    </a:ext>
                  </a:extLst>
                </a:gridCol>
                <a:gridCol w="2968052">
                  <a:extLst>
                    <a:ext uri="{9D8B030D-6E8A-4147-A177-3AD203B41FA5}">
                      <a16:colId xmlns:a16="http://schemas.microsoft.com/office/drawing/2014/main" val="186769926"/>
                    </a:ext>
                  </a:extLst>
                </a:gridCol>
                <a:gridCol w="2942481">
                  <a:extLst>
                    <a:ext uri="{9D8B030D-6E8A-4147-A177-3AD203B41FA5}">
                      <a16:colId xmlns:a16="http://schemas.microsoft.com/office/drawing/2014/main" val="3313739346"/>
                    </a:ext>
                  </a:extLst>
                </a:gridCol>
              </a:tblGrid>
              <a:tr h="783914"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TT</a:t>
                      </a:r>
                    </a:p>
                  </a:txBody>
                  <a:tcPr anchor="ctr">
                    <a:solidFill>
                      <a:srgbClr val="FF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Câu</a:t>
                      </a:r>
                    </a:p>
                  </a:txBody>
                  <a:tcPr anchor="ctr">
                    <a:solidFill>
                      <a:srgbClr val="FF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Thành</a:t>
                      </a:r>
                      <a:r>
                        <a:rPr lang="en-US" sz="2400" b="1" baseline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phần thứ nhất</a:t>
                      </a:r>
                      <a:endParaRPr lang="en-US" sz="2400" b="1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rgbClr val="FF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Thành</a:t>
                      </a:r>
                      <a:r>
                        <a:rPr lang="en-US" sz="2400" b="1" baseline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phần thứ hai</a:t>
                      </a:r>
                      <a:endParaRPr lang="en-US" sz="2400" b="1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rgbClr val="FF99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6068887"/>
                  </a:ext>
                </a:extLst>
              </a:tr>
              <a:tr h="783914"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 b="1">
                          <a:solidFill>
                            <a:srgbClr val="00B0F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M. </a:t>
                      </a:r>
                      <a:r>
                        <a:rPr lang="en-US" sz="2800" b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Ông</a:t>
                      </a:r>
                      <a:r>
                        <a:rPr lang="en-US" sz="2800" b="1" baseline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Bụt đã cứu con.</a:t>
                      </a:r>
                      <a:endParaRPr lang="en-US" sz="2800" b="1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3750608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5942980" y="2838326"/>
            <a:ext cx="23241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Ông Bụt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756340" y="2794000"/>
            <a:ext cx="23241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đã cứu con.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122327" y="3704707"/>
            <a:ext cx="6904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M.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812758" y="3795466"/>
            <a:ext cx="41302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Ai </a:t>
            </a:r>
            <a:r>
              <a:rPr lang="en-US" sz="36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 cứu con?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900783" y="4471000"/>
            <a:ext cx="41302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36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Ông Bụt</a:t>
            </a:r>
            <a:r>
              <a:rPr lang="en-US" sz="3600" b="1" i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làm gì?</a:t>
            </a:r>
          </a:p>
        </p:txBody>
      </p:sp>
    </p:spTree>
    <p:extLst>
      <p:ext uri="{BB962C8B-B14F-4D97-AF65-F5344CB8AC3E}">
        <p14:creationId xmlns:p14="http://schemas.microsoft.com/office/powerpoint/2010/main" val="269414733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927847" y="671881"/>
            <a:ext cx="10206317" cy="901826"/>
            <a:chOff x="1021976" y="309283"/>
            <a:chExt cx="10112189" cy="901826"/>
          </a:xfrm>
        </p:grpSpPr>
        <p:sp>
          <p:nvSpPr>
            <p:cNvPr id="3" name="Rounded Rectangle 2"/>
            <p:cNvSpPr/>
            <p:nvPr/>
          </p:nvSpPr>
          <p:spPr>
            <a:xfrm>
              <a:off x="1021976" y="309283"/>
              <a:ext cx="10112189" cy="901826"/>
            </a:xfrm>
            <a:prstGeom prst="roundRect">
              <a:avLst/>
            </a:prstGeom>
            <a:solidFill>
              <a:srgbClr val="00CC99"/>
            </a:solidFill>
            <a:ln w="28575">
              <a:solidFill>
                <a:srgbClr val="FFFF00"/>
              </a:solidFill>
              <a:prstDash val="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021976" y="416860"/>
              <a:ext cx="10112189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>
                  <a:latin typeface="Cambria" panose="02040503050406030204" pitchFamily="18" charset="0"/>
                  <a:ea typeface="Cambria" panose="02040503050406030204" pitchFamily="18" charset="0"/>
                </a:rPr>
                <a:t>3. Đặt câu hỏi cho các thành phần câu trong bài tập 1.</a:t>
              </a:r>
            </a:p>
          </p:txBody>
        </p:sp>
      </p:grp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03102792"/>
              </p:ext>
            </p:extLst>
          </p:nvPr>
        </p:nvGraphicFramePr>
        <p:xfrm>
          <a:off x="674558" y="1835770"/>
          <a:ext cx="10782336" cy="1606874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659568">
                  <a:extLst>
                    <a:ext uri="{9D8B030D-6E8A-4147-A177-3AD203B41FA5}">
                      <a16:colId xmlns:a16="http://schemas.microsoft.com/office/drawing/2014/main" val="2299919960"/>
                    </a:ext>
                  </a:extLst>
                </a:gridCol>
                <a:gridCol w="4212235">
                  <a:extLst>
                    <a:ext uri="{9D8B030D-6E8A-4147-A177-3AD203B41FA5}">
                      <a16:colId xmlns:a16="http://schemas.microsoft.com/office/drawing/2014/main" val="1642880448"/>
                    </a:ext>
                  </a:extLst>
                </a:gridCol>
                <a:gridCol w="2968052">
                  <a:extLst>
                    <a:ext uri="{9D8B030D-6E8A-4147-A177-3AD203B41FA5}">
                      <a16:colId xmlns:a16="http://schemas.microsoft.com/office/drawing/2014/main" val="186769926"/>
                    </a:ext>
                  </a:extLst>
                </a:gridCol>
                <a:gridCol w="2942481">
                  <a:extLst>
                    <a:ext uri="{9D8B030D-6E8A-4147-A177-3AD203B41FA5}">
                      <a16:colId xmlns:a16="http://schemas.microsoft.com/office/drawing/2014/main" val="3313739346"/>
                    </a:ext>
                  </a:extLst>
                </a:gridCol>
              </a:tblGrid>
              <a:tr h="783914"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TT</a:t>
                      </a:r>
                    </a:p>
                  </a:txBody>
                  <a:tcPr anchor="ctr">
                    <a:solidFill>
                      <a:srgbClr val="FF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Câu</a:t>
                      </a:r>
                    </a:p>
                  </a:txBody>
                  <a:tcPr anchor="ctr">
                    <a:solidFill>
                      <a:srgbClr val="FF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Thành</a:t>
                      </a:r>
                      <a:r>
                        <a:rPr lang="en-US" sz="2400" b="1" baseline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phần thứ nhất</a:t>
                      </a:r>
                      <a:endParaRPr lang="en-US" sz="2400" b="1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rgbClr val="FF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Thành</a:t>
                      </a:r>
                      <a:r>
                        <a:rPr lang="en-US" sz="2400" b="1" baseline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phần thứ hai</a:t>
                      </a:r>
                      <a:endParaRPr lang="en-US" sz="2400" b="1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rgbClr val="FF99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6068887"/>
                  </a:ext>
                </a:extLst>
              </a:tr>
              <a:tr h="783914"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 b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Nắng mùa</a:t>
                      </a:r>
                      <a:r>
                        <a:rPr lang="en-US" sz="2800" b="1" baseline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thu vàng óng. </a:t>
                      </a:r>
                      <a:endParaRPr lang="en-US" sz="2800" b="1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3750608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5942980" y="2838326"/>
            <a:ext cx="26555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Nắng mùa thu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756340" y="2794000"/>
            <a:ext cx="23241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vàng óng.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812758" y="3795466"/>
            <a:ext cx="41302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Cái gì </a:t>
            </a:r>
            <a:r>
              <a:rPr lang="en-US" sz="36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vàng óng?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900783" y="4471000"/>
            <a:ext cx="55748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36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Nắng mùa thu</a:t>
            </a:r>
            <a:r>
              <a:rPr lang="en-US" sz="3600" b="1" i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thế nào?</a:t>
            </a:r>
          </a:p>
        </p:txBody>
      </p:sp>
    </p:spTree>
    <p:extLst>
      <p:ext uri="{BB962C8B-B14F-4D97-AF65-F5344CB8AC3E}">
        <p14:creationId xmlns:p14="http://schemas.microsoft.com/office/powerpoint/2010/main" val="213433929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927847" y="671881"/>
            <a:ext cx="10206317" cy="901826"/>
            <a:chOff x="1021976" y="309283"/>
            <a:chExt cx="10112189" cy="901826"/>
          </a:xfrm>
        </p:grpSpPr>
        <p:sp>
          <p:nvSpPr>
            <p:cNvPr id="3" name="Rounded Rectangle 2"/>
            <p:cNvSpPr/>
            <p:nvPr/>
          </p:nvSpPr>
          <p:spPr>
            <a:xfrm>
              <a:off x="1021976" y="309283"/>
              <a:ext cx="10112189" cy="901826"/>
            </a:xfrm>
            <a:prstGeom prst="roundRect">
              <a:avLst/>
            </a:prstGeom>
            <a:solidFill>
              <a:srgbClr val="00CC99"/>
            </a:solidFill>
            <a:ln w="28575">
              <a:solidFill>
                <a:srgbClr val="FFFF00"/>
              </a:solidFill>
              <a:prstDash val="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021976" y="416860"/>
              <a:ext cx="10112189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>
                  <a:latin typeface="Cambria" panose="02040503050406030204" pitchFamily="18" charset="0"/>
                  <a:ea typeface="Cambria" panose="02040503050406030204" pitchFamily="18" charset="0"/>
                </a:rPr>
                <a:t>3. Đặt câu hỏi cho các thành phần câu trong bài tập 1.</a:t>
              </a:r>
            </a:p>
          </p:txBody>
        </p:sp>
      </p:grp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95372"/>
              </p:ext>
            </p:extLst>
          </p:nvPr>
        </p:nvGraphicFramePr>
        <p:xfrm>
          <a:off x="674558" y="1835770"/>
          <a:ext cx="10782336" cy="1606874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659568">
                  <a:extLst>
                    <a:ext uri="{9D8B030D-6E8A-4147-A177-3AD203B41FA5}">
                      <a16:colId xmlns:a16="http://schemas.microsoft.com/office/drawing/2014/main" val="2299919960"/>
                    </a:ext>
                  </a:extLst>
                </a:gridCol>
                <a:gridCol w="4212235">
                  <a:extLst>
                    <a:ext uri="{9D8B030D-6E8A-4147-A177-3AD203B41FA5}">
                      <a16:colId xmlns:a16="http://schemas.microsoft.com/office/drawing/2014/main" val="1642880448"/>
                    </a:ext>
                  </a:extLst>
                </a:gridCol>
                <a:gridCol w="2968052">
                  <a:extLst>
                    <a:ext uri="{9D8B030D-6E8A-4147-A177-3AD203B41FA5}">
                      <a16:colId xmlns:a16="http://schemas.microsoft.com/office/drawing/2014/main" val="186769926"/>
                    </a:ext>
                  </a:extLst>
                </a:gridCol>
                <a:gridCol w="2942481">
                  <a:extLst>
                    <a:ext uri="{9D8B030D-6E8A-4147-A177-3AD203B41FA5}">
                      <a16:colId xmlns:a16="http://schemas.microsoft.com/office/drawing/2014/main" val="3313739346"/>
                    </a:ext>
                  </a:extLst>
                </a:gridCol>
              </a:tblGrid>
              <a:tr h="783914"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TT</a:t>
                      </a:r>
                    </a:p>
                  </a:txBody>
                  <a:tcPr anchor="ctr">
                    <a:solidFill>
                      <a:srgbClr val="FF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Câu</a:t>
                      </a:r>
                    </a:p>
                  </a:txBody>
                  <a:tcPr anchor="ctr">
                    <a:solidFill>
                      <a:srgbClr val="FF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Thành</a:t>
                      </a:r>
                      <a:r>
                        <a:rPr lang="en-US" sz="2400" b="1" baseline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phần thứ nhất</a:t>
                      </a:r>
                      <a:endParaRPr lang="en-US" sz="2400" b="1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rgbClr val="FF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Thành</a:t>
                      </a:r>
                      <a:r>
                        <a:rPr lang="en-US" sz="2400" b="1" baseline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phần thứ hai</a:t>
                      </a:r>
                      <a:endParaRPr lang="en-US" sz="2400" b="1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rgbClr val="FF99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6068887"/>
                  </a:ext>
                </a:extLst>
              </a:tr>
              <a:tr h="783914"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 b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Nhành</a:t>
                      </a:r>
                      <a:r>
                        <a:rPr lang="en-US" sz="2800" b="1" baseline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lan ấy rất đẹp.</a:t>
                      </a:r>
                      <a:endParaRPr lang="en-US" sz="2800" b="1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Nhành</a:t>
                      </a:r>
                      <a:r>
                        <a:rPr lang="en-US" sz="2800" b="1" baseline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lan ấy</a:t>
                      </a:r>
                      <a:endParaRPr lang="en-US" sz="2800" b="1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rất</a:t>
                      </a:r>
                      <a:r>
                        <a:rPr lang="en-US" sz="2800" b="1" baseline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đẹp.</a:t>
                      </a:r>
                      <a:endParaRPr lang="en-US" sz="2800" b="1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3750608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1941094" y="3795466"/>
            <a:ext cx="41302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Cái gì </a:t>
            </a:r>
            <a:r>
              <a:rPr lang="en-US" sz="36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rất đẹp?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900783" y="4471000"/>
            <a:ext cx="55748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36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Nhành lan ấy </a:t>
            </a:r>
            <a:r>
              <a:rPr lang="en-US" sz="3600" b="1" i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thế nào?</a:t>
            </a:r>
          </a:p>
        </p:txBody>
      </p:sp>
    </p:spTree>
    <p:extLst>
      <p:ext uri="{BB962C8B-B14F-4D97-AF65-F5344CB8AC3E}">
        <p14:creationId xmlns:p14="http://schemas.microsoft.com/office/powerpoint/2010/main" val="31859720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927847" y="671881"/>
            <a:ext cx="10206317" cy="901826"/>
            <a:chOff x="1021976" y="309283"/>
            <a:chExt cx="10112189" cy="901826"/>
          </a:xfrm>
        </p:grpSpPr>
        <p:sp>
          <p:nvSpPr>
            <p:cNvPr id="3" name="Rounded Rectangle 2"/>
            <p:cNvSpPr/>
            <p:nvPr/>
          </p:nvSpPr>
          <p:spPr>
            <a:xfrm>
              <a:off x="1021976" y="309283"/>
              <a:ext cx="10112189" cy="901826"/>
            </a:xfrm>
            <a:prstGeom prst="roundRect">
              <a:avLst/>
            </a:prstGeom>
            <a:solidFill>
              <a:srgbClr val="00CC99"/>
            </a:solidFill>
            <a:ln w="28575">
              <a:solidFill>
                <a:srgbClr val="FFFF00"/>
              </a:solidFill>
              <a:prstDash val="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021976" y="416860"/>
              <a:ext cx="10112189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>
                  <a:latin typeface="Cambria" panose="02040503050406030204" pitchFamily="18" charset="0"/>
                  <a:ea typeface="Cambria" panose="02040503050406030204" pitchFamily="18" charset="0"/>
                </a:rPr>
                <a:t>3. Đặt câu hỏi cho các thành phần câu trong bài tập 1.</a:t>
              </a:r>
            </a:p>
          </p:txBody>
        </p:sp>
      </p:grp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5542715"/>
              </p:ext>
            </p:extLst>
          </p:nvPr>
        </p:nvGraphicFramePr>
        <p:xfrm>
          <a:off x="674558" y="1835770"/>
          <a:ext cx="10782336" cy="1767840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659568">
                  <a:extLst>
                    <a:ext uri="{9D8B030D-6E8A-4147-A177-3AD203B41FA5}">
                      <a16:colId xmlns:a16="http://schemas.microsoft.com/office/drawing/2014/main" val="2299919960"/>
                    </a:ext>
                  </a:extLst>
                </a:gridCol>
                <a:gridCol w="4212235">
                  <a:extLst>
                    <a:ext uri="{9D8B030D-6E8A-4147-A177-3AD203B41FA5}">
                      <a16:colId xmlns:a16="http://schemas.microsoft.com/office/drawing/2014/main" val="1642880448"/>
                    </a:ext>
                  </a:extLst>
                </a:gridCol>
                <a:gridCol w="2968052">
                  <a:extLst>
                    <a:ext uri="{9D8B030D-6E8A-4147-A177-3AD203B41FA5}">
                      <a16:colId xmlns:a16="http://schemas.microsoft.com/office/drawing/2014/main" val="186769926"/>
                    </a:ext>
                  </a:extLst>
                </a:gridCol>
                <a:gridCol w="2942481">
                  <a:extLst>
                    <a:ext uri="{9D8B030D-6E8A-4147-A177-3AD203B41FA5}">
                      <a16:colId xmlns:a16="http://schemas.microsoft.com/office/drawing/2014/main" val="3313739346"/>
                    </a:ext>
                  </a:extLst>
                </a:gridCol>
              </a:tblGrid>
              <a:tr h="783914"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TT</a:t>
                      </a:r>
                    </a:p>
                  </a:txBody>
                  <a:tcPr anchor="ctr">
                    <a:solidFill>
                      <a:srgbClr val="FF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Câu</a:t>
                      </a:r>
                    </a:p>
                  </a:txBody>
                  <a:tcPr anchor="ctr">
                    <a:solidFill>
                      <a:srgbClr val="FF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Thành</a:t>
                      </a:r>
                      <a:r>
                        <a:rPr lang="en-US" sz="2400" b="1" baseline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phần thứ nhất</a:t>
                      </a:r>
                      <a:endParaRPr lang="en-US" sz="2400" b="1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rgbClr val="FF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Thành</a:t>
                      </a:r>
                      <a:r>
                        <a:rPr lang="en-US" sz="2400" b="1" baseline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phần thứ hai</a:t>
                      </a:r>
                      <a:endParaRPr lang="en-US" sz="2400" b="1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rgbClr val="FF99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6068887"/>
                  </a:ext>
                </a:extLst>
              </a:tr>
              <a:tr h="783914"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4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800" b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Nhạc sĩ</a:t>
                      </a:r>
                      <a:r>
                        <a:rPr lang="en-US" sz="2800" b="1" baseline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Văn Cao là tác giả bài hát Tiến quân ca.</a:t>
                      </a:r>
                      <a:endParaRPr lang="en-US" sz="2800" b="1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Nhạc sĩ</a:t>
                      </a:r>
                      <a:r>
                        <a:rPr lang="en-US" sz="2800" b="1" baseline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Văn Cao</a:t>
                      </a:r>
                      <a:endParaRPr lang="en-US" sz="2800" b="1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là</a:t>
                      </a:r>
                      <a:r>
                        <a:rPr lang="en-US" sz="2800" b="1" baseline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tác giả bài hát Tiến quân ca.</a:t>
                      </a:r>
                      <a:endParaRPr lang="en-US" sz="2800" b="1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3750608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1812757" y="3795466"/>
            <a:ext cx="81654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Ai </a:t>
            </a:r>
            <a:r>
              <a:rPr lang="en-US" sz="36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 tác giả bài hát Tiến quân ca?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900783" y="4471000"/>
            <a:ext cx="76603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36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Nhạc sĩ Văn Cao là </a:t>
            </a:r>
            <a:r>
              <a:rPr lang="en-US" sz="3600" b="1" i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ai?</a:t>
            </a:r>
          </a:p>
        </p:txBody>
      </p:sp>
    </p:spTree>
    <p:extLst>
      <p:ext uri="{BB962C8B-B14F-4D97-AF65-F5344CB8AC3E}">
        <p14:creationId xmlns:p14="http://schemas.microsoft.com/office/powerpoint/2010/main" val="241660214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57" descr="形状, 圆圈&#10;&#10;描述已自动生成">
            <a:extLst>
              <a:ext uri="{FF2B5EF4-FFF2-40B4-BE49-F238E27FC236}">
                <a16:creationId xmlns:a16="http://schemas.microsoft.com/office/drawing/2014/main" id="{4051BC7C-D180-43B9-A390-AC752B56034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96" b="13228"/>
          <a:stretch/>
        </p:blipFill>
        <p:spPr>
          <a:xfrm>
            <a:off x="914400" y="0"/>
            <a:ext cx="10363200" cy="6858000"/>
          </a:xfrm>
          <a:custGeom>
            <a:avLst/>
            <a:gdLst>
              <a:gd name="connsiteX0" fmla="*/ 0 w 8695756"/>
              <a:gd name="connsiteY0" fmla="*/ 0 h 6125028"/>
              <a:gd name="connsiteX1" fmla="*/ 6924665 w 8695756"/>
              <a:gd name="connsiteY1" fmla="*/ 0 h 6125028"/>
              <a:gd name="connsiteX2" fmla="*/ 6831495 w 8695756"/>
              <a:gd name="connsiteY2" fmla="*/ 112923 h 6125028"/>
              <a:gd name="connsiteX3" fmla="*/ 6675039 w 8695756"/>
              <a:gd name="connsiteY3" fmla="*/ 625124 h 6125028"/>
              <a:gd name="connsiteX4" fmla="*/ 7591140 w 8695756"/>
              <a:gd name="connsiteY4" fmla="*/ 1541225 h 6125028"/>
              <a:gd name="connsiteX5" fmla="*/ 8507241 w 8695756"/>
              <a:gd name="connsiteY5" fmla="*/ 625124 h 6125028"/>
              <a:gd name="connsiteX6" fmla="*/ 8350785 w 8695756"/>
              <a:gd name="connsiteY6" fmla="*/ 112923 h 6125028"/>
              <a:gd name="connsiteX7" fmla="*/ 8257615 w 8695756"/>
              <a:gd name="connsiteY7" fmla="*/ 0 h 6125028"/>
              <a:gd name="connsiteX8" fmla="*/ 8695756 w 8695756"/>
              <a:gd name="connsiteY8" fmla="*/ 0 h 6125028"/>
              <a:gd name="connsiteX9" fmla="*/ 8695756 w 8695756"/>
              <a:gd name="connsiteY9" fmla="*/ 6125028 h 6125028"/>
              <a:gd name="connsiteX10" fmla="*/ 0 w 8695756"/>
              <a:gd name="connsiteY10" fmla="*/ 6125028 h 61250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8695756" h="6125028">
                <a:moveTo>
                  <a:pt x="0" y="0"/>
                </a:moveTo>
                <a:lnTo>
                  <a:pt x="6924665" y="0"/>
                </a:lnTo>
                <a:lnTo>
                  <a:pt x="6831495" y="112923"/>
                </a:lnTo>
                <a:cubicBezTo>
                  <a:pt x="6732717" y="259134"/>
                  <a:pt x="6675039" y="435393"/>
                  <a:pt x="6675039" y="625124"/>
                </a:cubicBezTo>
                <a:cubicBezTo>
                  <a:pt x="6675039" y="1131073"/>
                  <a:pt x="7085191" y="1541225"/>
                  <a:pt x="7591140" y="1541225"/>
                </a:cubicBezTo>
                <a:cubicBezTo>
                  <a:pt x="8097089" y="1541225"/>
                  <a:pt x="8507241" y="1131073"/>
                  <a:pt x="8507241" y="625124"/>
                </a:cubicBezTo>
                <a:cubicBezTo>
                  <a:pt x="8507241" y="435393"/>
                  <a:pt x="8449563" y="259134"/>
                  <a:pt x="8350785" y="112923"/>
                </a:cubicBezTo>
                <a:lnTo>
                  <a:pt x="8257615" y="0"/>
                </a:lnTo>
                <a:lnTo>
                  <a:pt x="8695756" y="0"/>
                </a:lnTo>
                <a:lnTo>
                  <a:pt x="8695756" y="6125028"/>
                </a:lnTo>
                <a:lnTo>
                  <a:pt x="0" y="6125028"/>
                </a:lnTo>
                <a:close/>
              </a:path>
            </a:pathLst>
          </a:custGeom>
        </p:spPr>
      </p:pic>
      <p:pic>
        <p:nvPicPr>
          <p:cNvPr id="3" name="图片 18" descr="卡通人物&#10;&#10;中度可信度描述已自动生成">
            <a:extLst>
              <a:ext uri="{FF2B5EF4-FFF2-40B4-BE49-F238E27FC236}">
                <a16:creationId xmlns:a16="http://schemas.microsoft.com/office/drawing/2014/main" id="{C2E5C457-ECC5-4389-B7C1-42BEB8C1C71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58" t="86561"/>
          <a:stretch/>
        </p:blipFill>
        <p:spPr>
          <a:xfrm flipH="1">
            <a:off x="0" y="4977685"/>
            <a:ext cx="2971448" cy="1880315"/>
          </a:xfrm>
          <a:prstGeom prst="rect">
            <a:avLst/>
          </a:prstGeom>
        </p:spPr>
      </p:pic>
      <p:pic>
        <p:nvPicPr>
          <p:cNvPr id="4" name="图片 9" descr="图片包含 游戏机, 花, 桌子, 体育&#10;&#10;描述已自动生成">
            <a:extLst>
              <a:ext uri="{FF2B5EF4-FFF2-40B4-BE49-F238E27FC236}">
                <a16:creationId xmlns:a16="http://schemas.microsoft.com/office/drawing/2014/main" id="{7B92EC06-E354-47FE-8039-A19C563DA84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99" t="83845" r="25657"/>
          <a:stretch/>
        </p:blipFill>
        <p:spPr>
          <a:xfrm flipH="1">
            <a:off x="1801494" y="4481099"/>
            <a:ext cx="3320408" cy="2397552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2078607" y="2786256"/>
            <a:ext cx="8034785" cy="1569660"/>
            <a:chOff x="1876696" y="2487729"/>
            <a:chExt cx="7001692" cy="1569660"/>
          </a:xfrm>
        </p:grpSpPr>
        <p:sp>
          <p:nvSpPr>
            <p:cNvPr id="6" name="TextBox 5"/>
            <p:cNvSpPr txBox="1"/>
            <p:nvPr/>
          </p:nvSpPr>
          <p:spPr>
            <a:xfrm>
              <a:off x="1876696" y="2487729"/>
              <a:ext cx="7001692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600">
                  <a:ln w="190500">
                    <a:solidFill>
                      <a:srgbClr val="FF0066"/>
                    </a:solidFill>
                  </a:ln>
                  <a:solidFill>
                    <a:srgbClr val="FF00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lberta Heavy" panose="02040603050506020204" pitchFamily="18" charset="0"/>
                  <a:cs typeface="#9Slide05 Pattaya" panose="00000500000000000000" pitchFamily="2" charset="-34"/>
                </a:rPr>
                <a:t>KHỞI ĐỘNG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876696" y="2487729"/>
              <a:ext cx="7001692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60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lberta Heavy" panose="02040603050506020204" pitchFamily="18" charset="0"/>
                  <a:cs typeface="#9Slide05 Pattaya" panose="00000500000000000000" pitchFamily="2" charset="-34"/>
                </a:rPr>
                <a:t>KHỞI ĐỘNG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65720017"/>
      </p:ext>
    </p:extLst>
  </p:cSld>
  <p:clrMapOvr>
    <a:masterClrMapping/>
  </p:clrMapOvr>
  <p:transition spd="slow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>
            <a:extLst>
              <a:ext uri="{FF2B5EF4-FFF2-40B4-BE49-F238E27FC236}">
                <a16:creationId xmlns:a16="http://schemas.microsoft.com/office/drawing/2014/main" id="{76418130-7223-4F5D-BCAF-2FB39AA550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02604"/>
            <a:ext cx="4042611" cy="5255396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3340400" y="499451"/>
            <a:ext cx="8322212" cy="2243749"/>
            <a:chOff x="3340400" y="499451"/>
            <a:chExt cx="8322212" cy="2243749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E4B86D33-0E2C-4799-A9B4-3CFA82D34800}"/>
                </a:ext>
              </a:extLst>
            </p:cNvPr>
            <p:cNvGrpSpPr/>
            <p:nvPr/>
          </p:nvGrpSpPr>
          <p:grpSpPr>
            <a:xfrm>
              <a:off x="3340400" y="499451"/>
              <a:ext cx="8322212" cy="2243749"/>
              <a:chOff x="-180829" y="2659031"/>
              <a:chExt cx="2993004" cy="2733230"/>
            </a:xfrm>
          </p:grpSpPr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C153C45A-B5D6-449D-95DE-B5F4E0CA7A2A}"/>
                  </a:ext>
                </a:extLst>
              </p:cNvPr>
              <p:cNvSpPr txBox="1"/>
              <p:nvPr/>
            </p:nvSpPr>
            <p:spPr>
              <a:xfrm>
                <a:off x="-180829" y="2659031"/>
                <a:ext cx="2993004" cy="2733230"/>
              </a:xfrm>
              <a:prstGeom prst="roundRect">
                <a:avLst>
                  <a:gd name="adj" fmla="val 17994"/>
                </a:avLst>
              </a:prstGeom>
              <a:solidFill>
                <a:schemeClr val="bg1"/>
              </a:solidFill>
              <a:ln w="38100">
                <a:solidFill>
                  <a:srgbClr val="FFEF00"/>
                </a:solidFill>
                <a:prstDash val="lgDash"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endParaRPr lang="en-US" sz="45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" name="五角星 2">
                <a:extLst>
                  <a:ext uri="{FF2B5EF4-FFF2-40B4-BE49-F238E27FC236}">
                    <a16:creationId xmlns:a16="http://schemas.microsoft.com/office/drawing/2014/main" id="{38674AB7-00FB-4AA9-8678-8D3E14042175}"/>
                  </a:ext>
                </a:extLst>
              </p:cNvPr>
              <p:cNvSpPr/>
              <p:nvPr/>
            </p:nvSpPr>
            <p:spPr>
              <a:xfrm rot="1048569">
                <a:off x="1320359" y="3154466"/>
                <a:ext cx="214915" cy="164179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57199" h="349269">
                    <a:moveTo>
                      <a:pt x="0" y="349269"/>
                    </a:moveTo>
                    <a:cubicBezTo>
                      <a:pt x="20092" y="284249"/>
                      <a:pt x="185939" y="281384"/>
                      <a:pt x="262139" y="223173"/>
                    </a:cubicBezTo>
                    <a:cubicBezTo>
                      <a:pt x="338339" y="164962"/>
                      <a:pt x="392179" y="0"/>
                      <a:pt x="457199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8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</p:grpSp>
        <p:sp>
          <p:nvSpPr>
            <p:cNvPr id="6" name="Rectangle 5"/>
            <p:cNvSpPr/>
            <p:nvPr/>
          </p:nvSpPr>
          <p:spPr>
            <a:xfrm>
              <a:off x="3581102" y="568657"/>
              <a:ext cx="7969214" cy="212365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10000"/>
                </a:lnSpc>
                <a:spcAft>
                  <a:spcPts val="0"/>
                </a:spcAft>
              </a:pPr>
              <a:r>
                <a:rPr lang="en-US" sz="4000" b="1">
                  <a:latin typeface="Cambria" panose="02040503050406030204" pitchFamily="18" charset="0"/>
                  <a:ea typeface="Cambria" panose="02040503050406030204" pitchFamily="18" charset="0"/>
                </a:rPr>
                <a:t>Muốn xác định thành phần thứ nhất của câu, ta đặt được những câu hỏi nào?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5591491" y="3082904"/>
            <a:ext cx="5054147" cy="3435391"/>
            <a:chOff x="5325538" y="3082904"/>
            <a:chExt cx="5054147" cy="3435391"/>
          </a:xfrm>
        </p:grpSpPr>
        <p:grpSp>
          <p:nvGrpSpPr>
            <p:cNvPr id="8" name="组合 226">
              <a:extLst>
                <a:ext uri="{FF2B5EF4-FFF2-40B4-BE49-F238E27FC236}">
                  <a16:creationId xmlns:a16="http://schemas.microsoft.com/office/drawing/2014/main" id="{6AADC884-BF35-43D0-BEE5-73EFDB3037DA}"/>
                </a:ext>
              </a:extLst>
            </p:cNvPr>
            <p:cNvGrpSpPr/>
            <p:nvPr/>
          </p:nvGrpSpPr>
          <p:grpSpPr>
            <a:xfrm>
              <a:off x="5325538" y="3082904"/>
              <a:ext cx="5054147" cy="3435391"/>
              <a:chOff x="8726219" y="-661205"/>
              <a:chExt cx="2154936" cy="1322409"/>
            </a:xfrm>
          </p:grpSpPr>
          <p:sp>
            <p:nvSpPr>
              <p:cNvPr id="9" name="任意多边形 227">
                <a:extLst>
                  <a:ext uri="{FF2B5EF4-FFF2-40B4-BE49-F238E27FC236}">
                    <a16:creationId xmlns:a16="http://schemas.microsoft.com/office/drawing/2014/main" id="{A730D124-97EC-423B-B1F8-E7016A54BA28}"/>
                  </a:ext>
                </a:extLst>
              </p:cNvPr>
              <p:cNvSpPr/>
              <p:nvPr/>
            </p:nvSpPr>
            <p:spPr>
              <a:xfrm rot="21387068">
                <a:off x="8737941" y="-661205"/>
                <a:ext cx="2143214" cy="1322408"/>
              </a:xfrm>
              <a:custGeom>
                <a:avLst/>
                <a:gdLst>
                  <a:gd name="connsiteX0" fmla="*/ 948690 w 2148840"/>
                  <a:gd name="connsiteY0" fmla="*/ 0 h 1325880"/>
                  <a:gd name="connsiteX1" fmla="*/ 1264643 w 2148840"/>
                  <a:gd name="connsiteY1" fmla="*/ 209428 h 1325880"/>
                  <a:gd name="connsiteX2" fmla="*/ 1272463 w 2148840"/>
                  <a:gd name="connsiteY2" fmla="*/ 234618 h 1325880"/>
                  <a:gd name="connsiteX3" fmla="*/ 1318138 w 2148840"/>
                  <a:gd name="connsiteY3" fmla="*/ 209827 h 1325880"/>
                  <a:gd name="connsiteX4" fmla="*/ 1451610 w 2148840"/>
                  <a:gd name="connsiteY4" fmla="*/ 182880 h 1325880"/>
                  <a:gd name="connsiteX5" fmla="*/ 1735948 w 2148840"/>
                  <a:gd name="connsiteY5" fmla="*/ 334061 h 1325880"/>
                  <a:gd name="connsiteX6" fmla="*/ 1754729 w 2148840"/>
                  <a:gd name="connsiteY6" fmla="*/ 368663 h 1325880"/>
                  <a:gd name="connsiteX7" fmla="*/ 1811161 w 2148840"/>
                  <a:gd name="connsiteY7" fmla="*/ 374352 h 1325880"/>
                  <a:gd name="connsiteX8" fmla="*/ 2148840 w 2148840"/>
                  <a:gd name="connsiteY8" fmla="*/ 788670 h 1325880"/>
                  <a:gd name="connsiteX9" fmla="*/ 1725930 w 2148840"/>
                  <a:gd name="connsiteY9" fmla="*/ 1211580 h 1325880"/>
                  <a:gd name="connsiteX10" fmla="*/ 1489477 w 2148840"/>
                  <a:gd name="connsiteY10" fmla="*/ 1139354 h 1325880"/>
                  <a:gd name="connsiteX11" fmla="*/ 1436947 w 2148840"/>
                  <a:gd name="connsiteY11" fmla="*/ 1096013 h 1325880"/>
                  <a:gd name="connsiteX12" fmla="*/ 1420223 w 2148840"/>
                  <a:gd name="connsiteY12" fmla="*/ 1126825 h 1325880"/>
                  <a:gd name="connsiteX13" fmla="*/ 1045845 w 2148840"/>
                  <a:gd name="connsiteY13" fmla="*/ 1325880 h 1325880"/>
                  <a:gd name="connsiteX14" fmla="*/ 726597 w 2148840"/>
                  <a:gd name="connsiteY14" fmla="*/ 1193643 h 1325880"/>
                  <a:gd name="connsiteX15" fmla="*/ 677235 w 2148840"/>
                  <a:gd name="connsiteY15" fmla="*/ 1133816 h 1325880"/>
                  <a:gd name="connsiteX16" fmla="*/ 643102 w 2148840"/>
                  <a:gd name="connsiteY16" fmla="*/ 1152342 h 1325880"/>
                  <a:gd name="connsiteX17" fmla="*/ 462915 w 2148840"/>
                  <a:gd name="connsiteY17" fmla="*/ 1188720 h 1325880"/>
                  <a:gd name="connsiteX18" fmla="*/ 0 w 2148840"/>
                  <a:gd name="connsiteY18" fmla="*/ 725805 h 1325880"/>
                  <a:gd name="connsiteX19" fmla="*/ 462915 w 2148840"/>
                  <a:gd name="connsiteY19" fmla="*/ 262890 h 1325880"/>
                  <a:gd name="connsiteX20" fmla="*/ 556209 w 2148840"/>
                  <a:gd name="connsiteY20" fmla="*/ 272295 h 1325880"/>
                  <a:gd name="connsiteX21" fmla="*/ 611187 w 2148840"/>
                  <a:gd name="connsiteY21" fmla="*/ 289361 h 1325880"/>
                  <a:gd name="connsiteX22" fmla="*/ 612757 w 2148840"/>
                  <a:gd name="connsiteY22" fmla="*/ 273794 h 1325880"/>
                  <a:gd name="connsiteX23" fmla="*/ 948690 w 2148840"/>
                  <a:gd name="connsiteY23" fmla="*/ 0 h 1325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48840" h="1325880">
                    <a:moveTo>
                      <a:pt x="948690" y="0"/>
                    </a:moveTo>
                    <a:cubicBezTo>
                      <a:pt x="1090723" y="0"/>
                      <a:pt x="1212588" y="86356"/>
                      <a:pt x="1264643" y="209428"/>
                    </a:cubicBezTo>
                    <a:lnTo>
                      <a:pt x="1272463" y="234618"/>
                    </a:lnTo>
                    <a:lnTo>
                      <a:pt x="1318138" y="209827"/>
                    </a:lnTo>
                    <a:cubicBezTo>
                      <a:pt x="1359162" y="192475"/>
                      <a:pt x="1404265" y="182880"/>
                      <a:pt x="1451610" y="182880"/>
                    </a:cubicBezTo>
                    <a:cubicBezTo>
                      <a:pt x="1569971" y="182880"/>
                      <a:pt x="1674326" y="242849"/>
                      <a:pt x="1735948" y="334061"/>
                    </a:cubicBezTo>
                    <a:lnTo>
                      <a:pt x="1754729" y="368663"/>
                    </a:lnTo>
                    <a:lnTo>
                      <a:pt x="1811161" y="374352"/>
                    </a:lnTo>
                    <a:cubicBezTo>
                      <a:pt x="2003874" y="413787"/>
                      <a:pt x="2148840" y="584299"/>
                      <a:pt x="2148840" y="788670"/>
                    </a:cubicBezTo>
                    <a:cubicBezTo>
                      <a:pt x="2148840" y="1022237"/>
                      <a:pt x="1959497" y="1211580"/>
                      <a:pt x="1725930" y="1211580"/>
                    </a:cubicBezTo>
                    <a:cubicBezTo>
                      <a:pt x="1638342" y="1211580"/>
                      <a:pt x="1556974" y="1184954"/>
                      <a:pt x="1489477" y="1139354"/>
                    </a:cubicBezTo>
                    <a:lnTo>
                      <a:pt x="1436947" y="1096013"/>
                    </a:lnTo>
                    <a:lnTo>
                      <a:pt x="1420223" y="1126825"/>
                    </a:lnTo>
                    <a:cubicBezTo>
                      <a:pt x="1339088" y="1246920"/>
                      <a:pt x="1201688" y="1325880"/>
                      <a:pt x="1045845" y="1325880"/>
                    </a:cubicBezTo>
                    <a:cubicBezTo>
                      <a:pt x="921171" y="1325880"/>
                      <a:pt x="808300" y="1275346"/>
                      <a:pt x="726597" y="1193643"/>
                    </a:cubicBezTo>
                    <a:lnTo>
                      <a:pt x="677235" y="1133816"/>
                    </a:lnTo>
                    <a:lnTo>
                      <a:pt x="643102" y="1152342"/>
                    </a:lnTo>
                    <a:cubicBezTo>
                      <a:pt x="587720" y="1175767"/>
                      <a:pt x="526830" y="1188720"/>
                      <a:pt x="462915" y="1188720"/>
                    </a:cubicBezTo>
                    <a:cubicBezTo>
                      <a:pt x="207254" y="1188720"/>
                      <a:pt x="0" y="981466"/>
                      <a:pt x="0" y="725805"/>
                    </a:cubicBezTo>
                    <a:cubicBezTo>
                      <a:pt x="0" y="470144"/>
                      <a:pt x="207254" y="262890"/>
                      <a:pt x="462915" y="262890"/>
                    </a:cubicBezTo>
                    <a:cubicBezTo>
                      <a:pt x="494873" y="262890"/>
                      <a:pt x="526074" y="266128"/>
                      <a:pt x="556209" y="272295"/>
                    </a:cubicBezTo>
                    <a:lnTo>
                      <a:pt x="611187" y="289361"/>
                    </a:lnTo>
                    <a:lnTo>
                      <a:pt x="612757" y="273794"/>
                    </a:lnTo>
                    <a:cubicBezTo>
                      <a:pt x="644731" y="117540"/>
                      <a:pt x="782984" y="0"/>
                      <a:pt x="94869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91F0FD"/>
                </a:solidFill>
              </a:ln>
              <a:effectLst>
                <a:outerShdw blurRad="215900" dist="76200" dir="6600000" algn="t" rotWithShape="0">
                  <a:prstClr val="black">
                    <a:alpha val="1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10" name="任意多边形 228">
                <a:extLst>
                  <a:ext uri="{FF2B5EF4-FFF2-40B4-BE49-F238E27FC236}">
                    <a16:creationId xmlns:a16="http://schemas.microsoft.com/office/drawing/2014/main" id="{B3D03377-2B78-426E-A502-E3FA17FD2B87}"/>
                  </a:ext>
                </a:extLst>
              </p:cNvPr>
              <p:cNvSpPr/>
              <p:nvPr/>
            </p:nvSpPr>
            <p:spPr>
              <a:xfrm rot="21387068">
                <a:off x="8726219" y="-661204"/>
                <a:ext cx="2143214" cy="1322408"/>
              </a:xfrm>
              <a:custGeom>
                <a:avLst/>
                <a:gdLst>
                  <a:gd name="connsiteX0" fmla="*/ 948690 w 2148840"/>
                  <a:gd name="connsiteY0" fmla="*/ 0 h 1325880"/>
                  <a:gd name="connsiteX1" fmla="*/ 1264643 w 2148840"/>
                  <a:gd name="connsiteY1" fmla="*/ 209428 h 1325880"/>
                  <a:gd name="connsiteX2" fmla="*/ 1272463 w 2148840"/>
                  <a:gd name="connsiteY2" fmla="*/ 234618 h 1325880"/>
                  <a:gd name="connsiteX3" fmla="*/ 1318138 w 2148840"/>
                  <a:gd name="connsiteY3" fmla="*/ 209827 h 1325880"/>
                  <a:gd name="connsiteX4" fmla="*/ 1451610 w 2148840"/>
                  <a:gd name="connsiteY4" fmla="*/ 182880 h 1325880"/>
                  <a:gd name="connsiteX5" fmla="*/ 1735948 w 2148840"/>
                  <a:gd name="connsiteY5" fmla="*/ 334061 h 1325880"/>
                  <a:gd name="connsiteX6" fmla="*/ 1754729 w 2148840"/>
                  <a:gd name="connsiteY6" fmla="*/ 368663 h 1325880"/>
                  <a:gd name="connsiteX7" fmla="*/ 1811161 w 2148840"/>
                  <a:gd name="connsiteY7" fmla="*/ 374352 h 1325880"/>
                  <a:gd name="connsiteX8" fmla="*/ 2148840 w 2148840"/>
                  <a:gd name="connsiteY8" fmla="*/ 788670 h 1325880"/>
                  <a:gd name="connsiteX9" fmla="*/ 1725930 w 2148840"/>
                  <a:gd name="connsiteY9" fmla="*/ 1211580 h 1325880"/>
                  <a:gd name="connsiteX10" fmla="*/ 1489477 w 2148840"/>
                  <a:gd name="connsiteY10" fmla="*/ 1139354 h 1325880"/>
                  <a:gd name="connsiteX11" fmla="*/ 1436947 w 2148840"/>
                  <a:gd name="connsiteY11" fmla="*/ 1096013 h 1325880"/>
                  <a:gd name="connsiteX12" fmla="*/ 1420223 w 2148840"/>
                  <a:gd name="connsiteY12" fmla="*/ 1126825 h 1325880"/>
                  <a:gd name="connsiteX13" fmla="*/ 1045845 w 2148840"/>
                  <a:gd name="connsiteY13" fmla="*/ 1325880 h 1325880"/>
                  <a:gd name="connsiteX14" fmla="*/ 726597 w 2148840"/>
                  <a:gd name="connsiteY14" fmla="*/ 1193643 h 1325880"/>
                  <a:gd name="connsiteX15" fmla="*/ 677235 w 2148840"/>
                  <a:gd name="connsiteY15" fmla="*/ 1133816 h 1325880"/>
                  <a:gd name="connsiteX16" fmla="*/ 643102 w 2148840"/>
                  <a:gd name="connsiteY16" fmla="*/ 1152342 h 1325880"/>
                  <a:gd name="connsiteX17" fmla="*/ 462915 w 2148840"/>
                  <a:gd name="connsiteY17" fmla="*/ 1188720 h 1325880"/>
                  <a:gd name="connsiteX18" fmla="*/ 0 w 2148840"/>
                  <a:gd name="connsiteY18" fmla="*/ 725805 h 1325880"/>
                  <a:gd name="connsiteX19" fmla="*/ 462915 w 2148840"/>
                  <a:gd name="connsiteY19" fmla="*/ 262890 h 1325880"/>
                  <a:gd name="connsiteX20" fmla="*/ 556209 w 2148840"/>
                  <a:gd name="connsiteY20" fmla="*/ 272295 h 1325880"/>
                  <a:gd name="connsiteX21" fmla="*/ 611187 w 2148840"/>
                  <a:gd name="connsiteY21" fmla="*/ 289361 h 1325880"/>
                  <a:gd name="connsiteX22" fmla="*/ 612757 w 2148840"/>
                  <a:gd name="connsiteY22" fmla="*/ 273794 h 1325880"/>
                  <a:gd name="connsiteX23" fmla="*/ 948690 w 2148840"/>
                  <a:gd name="connsiteY23" fmla="*/ 0 h 1325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48840" h="1325880">
                    <a:moveTo>
                      <a:pt x="948690" y="0"/>
                    </a:moveTo>
                    <a:cubicBezTo>
                      <a:pt x="1090723" y="0"/>
                      <a:pt x="1212588" y="86356"/>
                      <a:pt x="1264643" y="209428"/>
                    </a:cubicBezTo>
                    <a:lnTo>
                      <a:pt x="1272463" y="234618"/>
                    </a:lnTo>
                    <a:lnTo>
                      <a:pt x="1318138" y="209827"/>
                    </a:lnTo>
                    <a:cubicBezTo>
                      <a:pt x="1359162" y="192475"/>
                      <a:pt x="1404265" y="182880"/>
                      <a:pt x="1451610" y="182880"/>
                    </a:cubicBezTo>
                    <a:cubicBezTo>
                      <a:pt x="1569971" y="182880"/>
                      <a:pt x="1674326" y="242849"/>
                      <a:pt x="1735948" y="334061"/>
                    </a:cubicBezTo>
                    <a:lnTo>
                      <a:pt x="1754729" y="368663"/>
                    </a:lnTo>
                    <a:lnTo>
                      <a:pt x="1811161" y="374352"/>
                    </a:lnTo>
                    <a:cubicBezTo>
                      <a:pt x="2003874" y="413787"/>
                      <a:pt x="2148840" y="584299"/>
                      <a:pt x="2148840" y="788670"/>
                    </a:cubicBezTo>
                    <a:cubicBezTo>
                      <a:pt x="2148840" y="1022237"/>
                      <a:pt x="1959497" y="1211580"/>
                      <a:pt x="1725930" y="1211580"/>
                    </a:cubicBezTo>
                    <a:cubicBezTo>
                      <a:pt x="1638342" y="1211580"/>
                      <a:pt x="1556974" y="1184954"/>
                      <a:pt x="1489477" y="1139354"/>
                    </a:cubicBezTo>
                    <a:lnTo>
                      <a:pt x="1436947" y="1096013"/>
                    </a:lnTo>
                    <a:lnTo>
                      <a:pt x="1420223" y="1126825"/>
                    </a:lnTo>
                    <a:cubicBezTo>
                      <a:pt x="1339088" y="1246920"/>
                      <a:pt x="1201688" y="1325880"/>
                      <a:pt x="1045845" y="1325880"/>
                    </a:cubicBezTo>
                    <a:cubicBezTo>
                      <a:pt x="921171" y="1325880"/>
                      <a:pt x="808300" y="1275346"/>
                      <a:pt x="726597" y="1193643"/>
                    </a:cubicBezTo>
                    <a:lnTo>
                      <a:pt x="677235" y="1133816"/>
                    </a:lnTo>
                    <a:lnTo>
                      <a:pt x="643102" y="1152342"/>
                    </a:lnTo>
                    <a:cubicBezTo>
                      <a:pt x="587720" y="1175767"/>
                      <a:pt x="526830" y="1188720"/>
                      <a:pt x="462915" y="1188720"/>
                    </a:cubicBezTo>
                    <a:cubicBezTo>
                      <a:pt x="207254" y="1188720"/>
                      <a:pt x="0" y="981466"/>
                      <a:pt x="0" y="725805"/>
                    </a:cubicBezTo>
                    <a:cubicBezTo>
                      <a:pt x="0" y="470144"/>
                      <a:pt x="207254" y="262890"/>
                      <a:pt x="462915" y="262890"/>
                    </a:cubicBezTo>
                    <a:cubicBezTo>
                      <a:pt x="494873" y="262890"/>
                      <a:pt x="526074" y="266128"/>
                      <a:pt x="556209" y="272295"/>
                    </a:cubicBezTo>
                    <a:lnTo>
                      <a:pt x="611187" y="289361"/>
                    </a:lnTo>
                    <a:lnTo>
                      <a:pt x="612757" y="273794"/>
                    </a:lnTo>
                    <a:cubicBezTo>
                      <a:pt x="644731" y="117540"/>
                      <a:pt x="782984" y="0"/>
                      <a:pt x="94869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91F0FD"/>
                </a:solidFill>
              </a:ln>
              <a:effectLst>
                <a:innerShdw blurRad="355600" dist="114300" dir="3600000">
                  <a:srgbClr val="19B4C9">
                    <a:alpha val="32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6330313" y="4116028"/>
              <a:ext cx="3609474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Câu hỏi:</a:t>
              </a:r>
            </a:p>
            <a:p>
              <a:pPr marL="285750" indent="-285750">
                <a:buFontTx/>
                <a:buChar char="-"/>
              </a:pPr>
              <a:r>
                <a:rPr lang="en-US" sz="4000" b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Ai?</a:t>
              </a:r>
            </a:p>
            <a:p>
              <a:pPr marL="285750" indent="-285750">
                <a:buFontTx/>
                <a:buChar char="-"/>
              </a:pPr>
              <a:r>
                <a:rPr lang="en-US" sz="4000" b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Cái gì?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9800639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>
            <a:extLst>
              <a:ext uri="{FF2B5EF4-FFF2-40B4-BE49-F238E27FC236}">
                <a16:creationId xmlns:a16="http://schemas.microsoft.com/office/drawing/2014/main" id="{76418130-7223-4F5D-BCAF-2FB39AA550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02604"/>
            <a:ext cx="4042611" cy="5255396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3340400" y="499451"/>
            <a:ext cx="8322212" cy="2243749"/>
            <a:chOff x="3340400" y="499451"/>
            <a:chExt cx="8322212" cy="2243749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E4B86D33-0E2C-4799-A9B4-3CFA82D34800}"/>
                </a:ext>
              </a:extLst>
            </p:cNvPr>
            <p:cNvGrpSpPr/>
            <p:nvPr/>
          </p:nvGrpSpPr>
          <p:grpSpPr>
            <a:xfrm>
              <a:off x="3340400" y="499451"/>
              <a:ext cx="8322212" cy="2243749"/>
              <a:chOff x="-180829" y="2659031"/>
              <a:chExt cx="2993004" cy="2733230"/>
            </a:xfrm>
          </p:grpSpPr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C153C45A-B5D6-449D-95DE-B5F4E0CA7A2A}"/>
                  </a:ext>
                </a:extLst>
              </p:cNvPr>
              <p:cNvSpPr txBox="1"/>
              <p:nvPr/>
            </p:nvSpPr>
            <p:spPr>
              <a:xfrm>
                <a:off x="-180829" y="2659031"/>
                <a:ext cx="2993004" cy="2733230"/>
              </a:xfrm>
              <a:prstGeom prst="roundRect">
                <a:avLst>
                  <a:gd name="adj" fmla="val 17994"/>
                </a:avLst>
              </a:prstGeom>
              <a:solidFill>
                <a:schemeClr val="bg1"/>
              </a:solidFill>
              <a:ln w="38100">
                <a:solidFill>
                  <a:srgbClr val="FFEF00"/>
                </a:solidFill>
                <a:prstDash val="lgDash"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endParaRPr lang="en-US" sz="45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" name="五角星 2">
                <a:extLst>
                  <a:ext uri="{FF2B5EF4-FFF2-40B4-BE49-F238E27FC236}">
                    <a16:creationId xmlns:a16="http://schemas.microsoft.com/office/drawing/2014/main" id="{38674AB7-00FB-4AA9-8678-8D3E14042175}"/>
                  </a:ext>
                </a:extLst>
              </p:cNvPr>
              <p:cNvSpPr/>
              <p:nvPr/>
            </p:nvSpPr>
            <p:spPr>
              <a:xfrm rot="1048569">
                <a:off x="1320359" y="3154466"/>
                <a:ext cx="214915" cy="164179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57199" h="349269">
                    <a:moveTo>
                      <a:pt x="0" y="349269"/>
                    </a:moveTo>
                    <a:cubicBezTo>
                      <a:pt x="20092" y="284249"/>
                      <a:pt x="185939" y="281384"/>
                      <a:pt x="262139" y="223173"/>
                    </a:cubicBezTo>
                    <a:cubicBezTo>
                      <a:pt x="338339" y="164962"/>
                      <a:pt x="392179" y="0"/>
                      <a:pt x="457199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8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</p:grpSp>
        <p:sp>
          <p:nvSpPr>
            <p:cNvPr id="6" name="Rectangle 5"/>
            <p:cNvSpPr/>
            <p:nvPr/>
          </p:nvSpPr>
          <p:spPr>
            <a:xfrm>
              <a:off x="3581102" y="568657"/>
              <a:ext cx="7969214" cy="212365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10000"/>
                </a:lnSpc>
                <a:spcAft>
                  <a:spcPts val="0"/>
                </a:spcAft>
              </a:pPr>
              <a:r>
                <a:rPr lang="en-US" sz="4000" b="1">
                  <a:latin typeface="Cambria" panose="02040503050406030204" pitchFamily="18" charset="0"/>
                  <a:ea typeface="Cambria" panose="02040503050406030204" pitchFamily="18" charset="0"/>
                </a:rPr>
                <a:t>Muốn xác định thành phần thứ hai của câu, ta đặt được những câu hỏi nào?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5591491" y="3082904"/>
            <a:ext cx="5128160" cy="3435391"/>
            <a:chOff x="5325538" y="3082904"/>
            <a:chExt cx="5128160" cy="3435391"/>
          </a:xfrm>
        </p:grpSpPr>
        <p:grpSp>
          <p:nvGrpSpPr>
            <p:cNvPr id="8" name="组合 226">
              <a:extLst>
                <a:ext uri="{FF2B5EF4-FFF2-40B4-BE49-F238E27FC236}">
                  <a16:creationId xmlns:a16="http://schemas.microsoft.com/office/drawing/2014/main" id="{6AADC884-BF35-43D0-BEE5-73EFDB3037DA}"/>
                </a:ext>
              </a:extLst>
            </p:cNvPr>
            <p:cNvGrpSpPr/>
            <p:nvPr/>
          </p:nvGrpSpPr>
          <p:grpSpPr>
            <a:xfrm>
              <a:off x="5325538" y="3082904"/>
              <a:ext cx="5054147" cy="3435391"/>
              <a:chOff x="8726219" y="-661205"/>
              <a:chExt cx="2154936" cy="1322409"/>
            </a:xfrm>
          </p:grpSpPr>
          <p:sp>
            <p:nvSpPr>
              <p:cNvPr id="9" name="任意多边形 227">
                <a:extLst>
                  <a:ext uri="{FF2B5EF4-FFF2-40B4-BE49-F238E27FC236}">
                    <a16:creationId xmlns:a16="http://schemas.microsoft.com/office/drawing/2014/main" id="{A730D124-97EC-423B-B1F8-E7016A54BA28}"/>
                  </a:ext>
                </a:extLst>
              </p:cNvPr>
              <p:cNvSpPr/>
              <p:nvPr/>
            </p:nvSpPr>
            <p:spPr>
              <a:xfrm rot="21387068">
                <a:off x="8737941" y="-661205"/>
                <a:ext cx="2143214" cy="1322408"/>
              </a:xfrm>
              <a:custGeom>
                <a:avLst/>
                <a:gdLst>
                  <a:gd name="connsiteX0" fmla="*/ 948690 w 2148840"/>
                  <a:gd name="connsiteY0" fmla="*/ 0 h 1325880"/>
                  <a:gd name="connsiteX1" fmla="*/ 1264643 w 2148840"/>
                  <a:gd name="connsiteY1" fmla="*/ 209428 h 1325880"/>
                  <a:gd name="connsiteX2" fmla="*/ 1272463 w 2148840"/>
                  <a:gd name="connsiteY2" fmla="*/ 234618 h 1325880"/>
                  <a:gd name="connsiteX3" fmla="*/ 1318138 w 2148840"/>
                  <a:gd name="connsiteY3" fmla="*/ 209827 h 1325880"/>
                  <a:gd name="connsiteX4" fmla="*/ 1451610 w 2148840"/>
                  <a:gd name="connsiteY4" fmla="*/ 182880 h 1325880"/>
                  <a:gd name="connsiteX5" fmla="*/ 1735948 w 2148840"/>
                  <a:gd name="connsiteY5" fmla="*/ 334061 h 1325880"/>
                  <a:gd name="connsiteX6" fmla="*/ 1754729 w 2148840"/>
                  <a:gd name="connsiteY6" fmla="*/ 368663 h 1325880"/>
                  <a:gd name="connsiteX7" fmla="*/ 1811161 w 2148840"/>
                  <a:gd name="connsiteY7" fmla="*/ 374352 h 1325880"/>
                  <a:gd name="connsiteX8" fmla="*/ 2148840 w 2148840"/>
                  <a:gd name="connsiteY8" fmla="*/ 788670 h 1325880"/>
                  <a:gd name="connsiteX9" fmla="*/ 1725930 w 2148840"/>
                  <a:gd name="connsiteY9" fmla="*/ 1211580 h 1325880"/>
                  <a:gd name="connsiteX10" fmla="*/ 1489477 w 2148840"/>
                  <a:gd name="connsiteY10" fmla="*/ 1139354 h 1325880"/>
                  <a:gd name="connsiteX11" fmla="*/ 1436947 w 2148840"/>
                  <a:gd name="connsiteY11" fmla="*/ 1096013 h 1325880"/>
                  <a:gd name="connsiteX12" fmla="*/ 1420223 w 2148840"/>
                  <a:gd name="connsiteY12" fmla="*/ 1126825 h 1325880"/>
                  <a:gd name="connsiteX13" fmla="*/ 1045845 w 2148840"/>
                  <a:gd name="connsiteY13" fmla="*/ 1325880 h 1325880"/>
                  <a:gd name="connsiteX14" fmla="*/ 726597 w 2148840"/>
                  <a:gd name="connsiteY14" fmla="*/ 1193643 h 1325880"/>
                  <a:gd name="connsiteX15" fmla="*/ 677235 w 2148840"/>
                  <a:gd name="connsiteY15" fmla="*/ 1133816 h 1325880"/>
                  <a:gd name="connsiteX16" fmla="*/ 643102 w 2148840"/>
                  <a:gd name="connsiteY16" fmla="*/ 1152342 h 1325880"/>
                  <a:gd name="connsiteX17" fmla="*/ 462915 w 2148840"/>
                  <a:gd name="connsiteY17" fmla="*/ 1188720 h 1325880"/>
                  <a:gd name="connsiteX18" fmla="*/ 0 w 2148840"/>
                  <a:gd name="connsiteY18" fmla="*/ 725805 h 1325880"/>
                  <a:gd name="connsiteX19" fmla="*/ 462915 w 2148840"/>
                  <a:gd name="connsiteY19" fmla="*/ 262890 h 1325880"/>
                  <a:gd name="connsiteX20" fmla="*/ 556209 w 2148840"/>
                  <a:gd name="connsiteY20" fmla="*/ 272295 h 1325880"/>
                  <a:gd name="connsiteX21" fmla="*/ 611187 w 2148840"/>
                  <a:gd name="connsiteY21" fmla="*/ 289361 h 1325880"/>
                  <a:gd name="connsiteX22" fmla="*/ 612757 w 2148840"/>
                  <a:gd name="connsiteY22" fmla="*/ 273794 h 1325880"/>
                  <a:gd name="connsiteX23" fmla="*/ 948690 w 2148840"/>
                  <a:gd name="connsiteY23" fmla="*/ 0 h 1325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48840" h="1325880">
                    <a:moveTo>
                      <a:pt x="948690" y="0"/>
                    </a:moveTo>
                    <a:cubicBezTo>
                      <a:pt x="1090723" y="0"/>
                      <a:pt x="1212588" y="86356"/>
                      <a:pt x="1264643" y="209428"/>
                    </a:cubicBezTo>
                    <a:lnTo>
                      <a:pt x="1272463" y="234618"/>
                    </a:lnTo>
                    <a:lnTo>
                      <a:pt x="1318138" y="209827"/>
                    </a:lnTo>
                    <a:cubicBezTo>
                      <a:pt x="1359162" y="192475"/>
                      <a:pt x="1404265" y="182880"/>
                      <a:pt x="1451610" y="182880"/>
                    </a:cubicBezTo>
                    <a:cubicBezTo>
                      <a:pt x="1569971" y="182880"/>
                      <a:pt x="1674326" y="242849"/>
                      <a:pt x="1735948" y="334061"/>
                    </a:cubicBezTo>
                    <a:lnTo>
                      <a:pt x="1754729" y="368663"/>
                    </a:lnTo>
                    <a:lnTo>
                      <a:pt x="1811161" y="374352"/>
                    </a:lnTo>
                    <a:cubicBezTo>
                      <a:pt x="2003874" y="413787"/>
                      <a:pt x="2148840" y="584299"/>
                      <a:pt x="2148840" y="788670"/>
                    </a:cubicBezTo>
                    <a:cubicBezTo>
                      <a:pt x="2148840" y="1022237"/>
                      <a:pt x="1959497" y="1211580"/>
                      <a:pt x="1725930" y="1211580"/>
                    </a:cubicBezTo>
                    <a:cubicBezTo>
                      <a:pt x="1638342" y="1211580"/>
                      <a:pt x="1556974" y="1184954"/>
                      <a:pt x="1489477" y="1139354"/>
                    </a:cubicBezTo>
                    <a:lnTo>
                      <a:pt x="1436947" y="1096013"/>
                    </a:lnTo>
                    <a:lnTo>
                      <a:pt x="1420223" y="1126825"/>
                    </a:lnTo>
                    <a:cubicBezTo>
                      <a:pt x="1339088" y="1246920"/>
                      <a:pt x="1201688" y="1325880"/>
                      <a:pt x="1045845" y="1325880"/>
                    </a:cubicBezTo>
                    <a:cubicBezTo>
                      <a:pt x="921171" y="1325880"/>
                      <a:pt x="808300" y="1275346"/>
                      <a:pt x="726597" y="1193643"/>
                    </a:cubicBezTo>
                    <a:lnTo>
                      <a:pt x="677235" y="1133816"/>
                    </a:lnTo>
                    <a:lnTo>
                      <a:pt x="643102" y="1152342"/>
                    </a:lnTo>
                    <a:cubicBezTo>
                      <a:pt x="587720" y="1175767"/>
                      <a:pt x="526830" y="1188720"/>
                      <a:pt x="462915" y="1188720"/>
                    </a:cubicBezTo>
                    <a:cubicBezTo>
                      <a:pt x="207254" y="1188720"/>
                      <a:pt x="0" y="981466"/>
                      <a:pt x="0" y="725805"/>
                    </a:cubicBezTo>
                    <a:cubicBezTo>
                      <a:pt x="0" y="470144"/>
                      <a:pt x="207254" y="262890"/>
                      <a:pt x="462915" y="262890"/>
                    </a:cubicBezTo>
                    <a:cubicBezTo>
                      <a:pt x="494873" y="262890"/>
                      <a:pt x="526074" y="266128"/>
                      <a:pt x="556209" y="272295"/>
                    </a:cubicBezTo>
                    <a:lnTo>
                      <a:pt x="611187" y="289361"/>
                    </a:lnTo>
                    <a:lnTo>
                      <a:pt x="612757" y="273794"/>
                    </a:lnTo>
                    <a:cubicBezTo>
                      <a:pt x="644731" y="117540"/>
                      <a:pt x="782984" y="0"/>
                      <a:pt x="94869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91F0FD"/>
                </a:solidFill>
              </a:ln>
              <a:effectLst>
                <a:outerShdw blurRad="215900" dist="76200" dir="6600000" algn="t" rotWithShape="0">
                  <a:prstClr val="black">
                    <a:alpha val="1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10" name="任意多边形 228">
                <a:extLst>
                  <a:ext uri="{FF2B5EF4-FFF2-40B4-BE49-F238E27FC236}">
                    <a16:creationId xmlns:a16="http://schemas.microsoft.com/office/drawing/2014/main" id="{B3D03377-2B78-426E-A502-E3FA17FD2B87}"/>
                  </a:ext>
                </a:extLst>
              </p:cNvPr>
              <p:cNvSpPr/>
              <p:nvPr/>
            </p:nvSpPr>
            <p:spPr>
              <a:xfrm rot="21387068">
                <a:off x="8726219" y="-661204"/>
                <a:ext cx="2143214" cy="1322408"/>
              </a:xfrm>
              <a:custGeom>
                <a:avLst/>
                <a:gdLst>
                  <a:gd name="connsiteX0" fmla="*/ 948690 w 2148840"/>
                  <a:gd name="connsiteY0" fmla="*/ 0 h 1325880"/>
                  <a:gd name="connsiteX1" fmla="*/ 1264643 w 2148840"/>
                  <a:gd name="connsiteY1" fmla="*/ 209428 h 1325880"/>
                  <a:gd name="connsiteX2" fmla="*/ 1272463 w 2148840"/>
                  <a:gd name="connsiteY2" fmla="*/ 234618 h 1325880"/>
                  <a:gd name="connsiteX3" fmla="*/ 1318138 w 2148840"/>
                  <a:gd name="connsiteY3" fmla="*/ 209827 h 1325880"/>
                  <a:gd name="connsiteX4" fmla="*/ 1451610 w 2148840"/>
                  <a:gd name="connsiteY4" fmla="*/ 182880 h 1325880"/>
                  <a:gd name="connsiteX5" fmla="*/ 1735948 w 2148840"/>
                  <a:gd name="connsiteY5" fmla="*/ 334061 h 1325880"/>
                  <a:gd name="connsiteX6" fmla="*/ 1754729 w 2148840"/>
                  <a:gd name="connsiteY6" fmla="*/ 368663 h 1325880"/>
                  <a:gd name="connsiteX7" fmla="*/ 1811161 w 2148840"/>
                  <a:gd name="connsiteY7" fmla="*/ 374352 h 1325880"/>
                  <a:gd name="connsiteX8" fmla="*/ 2148840 w 2148840"/>
                  <a:gd name="connsiteY8" fmla="*/ 788670 h 1325880"/>
                  <a:gd name="connsiteX9" fmla="*/ 1725930 w 2148840"/>
                  <a:gd name="connsiteY9" fmla="*/ 1211580 h 1325880"/>
                  <a:gd name="connsiteX10" fmla="*/ 1489477 w 2148840"/>
                  <a:gd name="connsiteY10" fmla="*/ 1139354 h 1325880"/>
                  <a:gd name="connsiteX11" fmla="*/ 1436947 w 2148840"/>
                  <a:gd name="connsiteY11" fmla="*/ 1096013 h 1325880"/>
                  <a:gd name="connsiteX12" fmla="*/ 1420223 w 2148840"/>
                  <a:gd name="connsiteY12" fmla="*/ 1126825 h 1325880"/>
                  <a:gd name="connsiteX13" fmla="*/ 1045845 w 2148840"/>
                  <a:gd name="connsiteY13" fmla="*/ 1325880 h 1325880"/>
                  <a:gd name="connsiteX14" fmla="*/ 726597 w 2148840"/>
                  <a:gd name="connsiteY14" fmla="*/ 1193643 h 1325880"/>
                  <a:gd name="connsiteX15" fmla="*/ 677235 w 2148840"/>
                  <a:gd name="connsiteY15" fmla="*/ 1133816 h 1325880"/>
                  <a:gd name="connsiteX16" fmla="*/ 643102 w 2148840"/>
                  <a:gd name="connsiteY16" fmla="*/ 1152342 h 1325880"/>
                  <a:gd name="connsiteX17" fmla="*/ 462915 w 2148840"/>
                  <a:gd name="connsiteY17" fmla="*/ 1188720 h 1325880"/>
                  <a:gd name="connsiteX18" fmla="*/ 0 w 2148840"/>
                  <a:gd name="connsiteY18" fmla="*/ 725805 h 1325880"/>
                  <a:gd name="connsiteX19" fmla="*/ 462915 w 2148840"/>
                  <a:gd name="connsiteY19" fmla="*/ 262890 h 1325880"/>
                  <a:gd name="connsiteX20" fmla="*/ 556209 w 2148840"/>
                  <a:gd name="connsiteY20" fmla="*/ 272295 h 1325880"/>
                  <a:gd name="connsiteX21" fmla="*/ 611187 w 2148840"/>
                  <a:gd name="connsiteY21" fmla="*/ 289361 h 1325880"/>
                  <a:gd name="connsiteX22" fmla="*/ 612757 w 2148840"/>
                  <a:gd name="connsiteY22" fmla="*/ 273794 h 1325880"/>
                  <a:gd name="connsiteX23" fmla="*/ 948690 w 2148840"/>
                  <a:gd name="connsiteY23" fmla="*/ 0 h 1325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48840" h="1325880">
                    <a:moveTo>
                      <a:pt x="948690" y="0"/>
                    </a:moveTo>
                    <a:cubicBezTo>
                      <a:pt x="1090723" y="0"/>
                      <a:pt x="1212588" y="86356"/>
                      <a:pt x="1264643" y="209428"/>
                    </a:cubicBezTo>
                    <a:lnTo>
                      <a:pt x="1272463" y="234618"/>
                    </a:lnTo>
                    <a:lnTo>
                      <a:pt x="1318138" y="209827"/>
                    </a:lnTo>
                    <a:cubicBezTo>
                      <a:pt x="1359162" y="192475"/>
                      <a:pt x="1404265" y="182880"/>
                      <a:pt x="1451610" y="182880"/>
                    </a:cubicBezTo>
                    <a:cubicBezTo>
                      <a:pt x="1569971" y="182880"/>
                      <a:pt x="1674326" y="242849"/>
                      <a:pt x="1735948" y="334061"/>
                    </a:cubicBezTo>
                    <a:lnTo>
                      <a:pt x="1754729" y="368663"/>
                    </a:lnTo>
                    <a:lnTo>
                      <a:pt x="1811161" y="374352"/>
                    </a:lnTo>
                    <a:cubicBezTo>
                      <a:pt x="2003874" y="413787"/>
                      <a:pt x="2148840" y="584299"/>
                      <a:pt x="2148840" y="788670"/>
                    </a:cubicBezTo>
                    <a:cubicBezTo>
                      <a:pt x="2148840" y="1022237"/>
                      <a:pt x="1959497" y="1211580"/>
                      <a:pt x="1725930" y="1211580"/>
                    </a:cubicBezTo>
                    <a:cubicBezTo>
                      <a:pt x="1638342" y="1211580"/>
                      <a:pt x="1556974" y="1184954"/>
                      <a:pt x="1489477" y="1139354"/>
                    </a:cubicBezTo>
                    <a:lnTo>
                      <a:pt x="1436947" y="1096013"/>
                    </a:lnTo>
                    <a:lnTo>
                      <a:pt x="1420223" y="1126825"/>
                    </a:lnTo>
                    <a:cubicBezTo>
                      <a:pt x="1339088" y="1246920"/>
                      <a:pt x="1201688" y="1325880"/>
                      <a:pt x="1045845" y="1325880"/>
                    </a:cubicBezTo>
                    <a:cubicBezTo>
                      <a:pt x="921171" y="1325880"/>
                      <a:pt x="808300" y="1275346"/>
                      <a:pt x="726597" y="1193643"/>
                    </a:cubicBezTo>
                    <a:lnTo>
                      <a:pt x="677235" y="1133816"/>
                    </a:lnTo>
                    <a:lnTo>
                      <a:pt x="643102" y="1152342"/>
                    </a:lnTo>
                    <a:cubicBezTo>
                      <a:pt x="587720" y="1175767"/>
                      <a:pt x="526830" y="1188720"/>
                      <a:pt x="462915" y="1188720"/>
                    </a:cubicBezTo>
                    <a:cubicBezTo>
                      <a:pt x="207254" y="1188720"/>
                      <a:pt x="0" y="981466"/>
                      <a:pt x="0" y="725805"/>
                    </a:cubicBezTo>
                    <a:cubicBezTo>
                      <a:pt x="0" y="470144"/>
                      <a:pt x="207254" y="262890"/>
                      <a:pt x="462915" y="262890"/>
                    </a:cubicBezTo>
                    <a:cubicBezTo>
                      <a:pt x="494873" y="262890"/>
                      <a:pt x="526074" y="266128"/>
                      <a:pt x="556209" y="272295"/>
                    </a:cubicBezTo>
                    <a:lnTo>
                      <a:pt x="611187" y="289361"/>
                    </a:lnTo>
                    <a:lnTo>
                      <a:pt x="612757" y="273794"/>
                    </a:lnTo>
                    <a:cubicBezTo>
                      <a:pt x="644731" y="117540"/>
                      <a:pt x="782984" y="0"/>
                      <a:pt x="94869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91F0FD"/>
                </a:solidFill>
              </a:ln>
              <a:effectLst>
                <a:innerShdw blurRad="355600" dist="114300" dir="3600000">
                  <a:srgbClr val="19B4C9">
                    <a:alpha val="32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6844224" y="3746045"/>
              <a:ext cx="3609474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Câu hỏi:</a:t>
              </a:r>
            </a:p>
            <a:p>
              <a:pPr marL="285750" indent="-285750">
                <a:buFontTx/>
                <a:buChar char="-"/>
              </a:pPr>
              <a:r>
                <a:rPr lang="en-US" sz="4000" b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làm gì ?</a:t>
              </a:r>
            </a:p>
            <a:p>
              <a:pPr marL="285750" indent="-285750">
                <a:buFontTx/>
                <a:buChar char="-"/>
              </a:pPr>
              <a:r>
                <a:rPr lang="en-US" sz="4000" b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thế nào? </a:t>
              </a:r>
            </a:p>
            <a:p>
              <a:pPr marL="285750" indent="-285750">
                <a:buFontTx/>
                <a:buChar char="-"/>
              </a:pPr>
              <a:r>
                <a:rPr lang="en-US" sz="4000" b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là ai?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0591726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352243" y="289635"/>
            <a:ext cx="3593974" cy="878432"/>
            <a:chOff x="921122" y="1621130"/>
            <a:chExt cx="4131616" cy="878432"/>
          </a:xfrm>
        </p:grpSpPr>
        <p:sp>
          <p:nvSpPr>
            <p:cNvPr id="3" name="Rectangle: Rounded Corners 3">
              <a:extLst>
                <a:ext uri="{FF2B5EF4-FFF2-40B4-BE49-F238E27FC236}">
                  <a16:creationId xmlns:a16="http://schemas.microsoft.com/office/drawing/2014/main" id="{BF9CAB77-253B-4E68-9CD5-2F483C38E33B}"/>
                </a:ext>
              </a:extLst>
            </p:cNvPr>
            <p:cNvSpPr/>
            <p:nvPr/>
          </p:nvSpPr>
          <p:spPr>
            <a:xfrm>
              <a:off x="921122" y="1621130"/>
              <a:ext cx="3885691" cy="878432"/>
            </a:xfrm>
            <a:custGeom>
              <a:avLst/>
              <a:gdLst>
                <a:gd name="connsiteX0" fmla="*/ 0 w 3885691"/>
                <a:gd name="connsiteY0" fmla="*/ 146408 h 878432"/>
                <a:gd name="connsiteX1" fmla="*/ 146408 w 3885691"/>
                <a:gd name="connsiteY1" fmla="*/ 0 h 878432"/>
                <a:gd name="connsiteX2" fmla="*/ 781149 w 3885691"/>
                <a:gd name="connsiteY2" fmla="*/ 0 h 878432"/>
                <a:gd name="connsiteX3" fmla="*/ 1379962 w 3885691"/>
                <a:gd name="connsiteY3" fmla="*/ 0 h 878432"/>
                <a:gd name="connsiteX4" fmla="*/ 2014703 w 3885691"/>
                <a:gd name="connsiteY4" fmla="*/ 0 h 878432"/>
                <a:gd name="connsiteX5" fmla="*/ 2541658 w 3885691"/>
                <a:gd name="connsiteY5" fmla="*/ 0 h 878432"/>
                <a:gd name="connsiteX6" fmla="*/ 3140471 w 3885691"/>
                <a:gd name="connsiteY6" fmla="*/ 0 h 878432"/>
                <a:gd name="connsiteX7" fmla="*/ 3739283 w 3885691"/>
                <a:gd name="connsiteY7" fmla="*/ 0 h 878432"/>
                <a:gd name="connsiteX8" fmla="*/ 3885691 w 3885691"/>
                <a:gd name="connsiteY8" fmla="*/ 146408 h 878432"/>
                <a:gd name="connsiteX9" fmla="*/ 3885691 w 3885691"/>
                <a:gd name="connsiteY9" fmla="*/ 732024 h 878432"/>
                <a:gd name="connsiteX10" fmla="*/ 3739283 w 3885691"/>
                <a:gd name="connsiteY10" fmla="*/ 878432 h 878432"/>
                <a:gd name="connsiteX11" fmla="*/ 3140471 w 3885691"/>
                <a:gd name="connsiteY11" fmla="*/ 878432 h 878432"/>
                <a:gd name="connsiteX12" fmla="*/ 2469801 w 3885691"/>
                <a:gd name="connsiteY12" fmla="*/ 878432 h 878432"/>
                <a:gd name="connsiteX13" fmla="*/ 1799131 w 3885691"/>
                <a:gd name="connsiteY13" fmla="*/ 878432 h 878432"/>
                <a:gd name="connsiteX14" fmla="*/ 1308104 w 3885691"/>
                <a:gd name="connsiteY14" fmla="*/ 878432 h 878432"/>
                <a:gd name="connsiteX15" fmla="*/ 817078 w 3885691"/>
                <a:gd name="connsiteY15" fmla="*/ 878432 h 878432"/>
                <a:gd name="connsiteX16" fmla="*/ 146408 w 3885691"/>
                <a:gd name="connsiteY16" fmla="*/ 878432 h 878432"/>
                <a:gd name="connsiteX17" fmla="*/ 0 w 3885691"/>
                <a:gd name="connsiteY17" fmla="*/ 732024 h 878432"/>
                <a:gd name="connsiteX18" fmla="*/ 0 w 3885691"/>
                <a:gd name="connsiteY18" fmla="*/ 146408 h 8784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885691" h="878432" fill="none" extrusionOk="0">
                  <a:moveTo>
                    <a:pt x="0" y="146408"/>
                  </a:moveTo>
                  <a:cubicBezTo>
                    <a:pt x="-8607" y="75315"/>
                    <a:pt x="61555" y="-23875"/>
                    <a:pt x="146408" y="0"/>
                  </a:cubicBezTo>
                  <a:cubicBezTo>
                    <a:pt x="417788" y="-32892"/>
                    <a:pt x="509386" y="32894"/>
                    <a:pt x="781149" y="0"/>
                  </a:cubicBezTo>
                  <a:cubicBezTo>
                    <a:pt x="1052912" y="-32894"/>
                    <a:pt x="1166386" y="41187"/>
                    <a:pt x="1379962" y="0"/>
                  </a:cubicBezTo>
                  <a:cubicBezTo>
                    <a:pt x="1593538" y="-41187"/>
                    <a:pt x="1830252" y="36842"/>
                    <a:pt x="2014703" y="0"/>
                  </a:cubicBezTo>
                  <a:cubicBezTo>
                    <a:pt x="2199154" y="-36842"/>
                    <a:pt x="2412540" y="61432"/>
                    <a:pt x="2541658" y="0"/>
                  </a:cubicBezTo>
                  <a:cubicBezTo>
                    <a:pt x="2670777" y="-61432"/>
                    <a:pt x="3001132" y="56376"/>
                    <a:pt x="3140471" y="0"/>
                  </a:cubicBezTo>
                  <a:cubicBezTo>
                    <a:pt x="3279810" y="-56376"/>
                    <a:pt x="3562774" y="63704"/>
                    <a:pt x="3739283" y="0"/>
                  </a:cubicBezTo>
                  <a:cubicBezTo>
                    <a:pt x="3823664" y="11616"/>
                    <a:pt x="3908853" y="68623"/>
                    <a:pt x="3885691" y="146408"/>
                  </a:cubicBezTo>
                  <a:cubicBezTo>
                    <a:pt x="3922510" y="352030"/>
                    <a:pt x="3844614" y="510799"/>
                    <a:pt x="3885691" y="732024"/>
                  </a:cubicBezTo>
                  <a:cubicBezTo>
                    <a:pt x="3881069" y="809316"/>
                    <a:pt x="3840443" y="882916"/>
                    <a:pt x="3739283" y="878432"/>
                  </a:cubicBezTo>
                  <a:cubicBezTo>
                    <a:pt x="3442935" y="923500"/>
                    <a:pt x="3363575" y="869821"/>
                    <a:pt x="3140471" y="878432"/>
                  </a:cubicBezTo>
                  <a:cubicBezTo>
                    <a:pt x="2917367" y="887043"/>
                    <a:pt x="2767095" y="826586"/>
                    <a:pt x="2469801" y="878432"/>
                  </a:cubicBezTo>
                  <a:cubicBezTo>
                    <a:pt x="2172507" y="930278"/>
                    <a:pt x="1996317" y="872308"/>
                    <a:pt x="1799131" y="878432"/>
                  </a:cubicBezTo>
                  <a:cubicBezTo>
                    <a:pt x="1601945" y="884556"/>
                    <a:pt x="1438133" y="873632"/>
                    <a:pt x="1308104" y="878432"/>
                  </a:cubicBezTo>
                  <a:cubicBezTo>
                    <a:pt x="1178075" y="883232"/>
                    <a:pt x="1054910" y="849559"/>
                    <a:pt x="817078" y="878432"/>
                  </a:cubicBezTo>
                  <a:cubicBezTo>
                    <a:pt x="579246" y="907305"/>
                    <a:pt x="472620" y="838487"/>
                    <a:pt x="146408" y="878432"/>
                  </a:cubicBezTo>
                  <a:cubicBezTo>
                    <a:pt x="66156" y="896002"/>
                    <a:pt x="-13670" y="806044"/>
                    <a:pt x="0" y="732024"/>
                  </a:cubicBezTo>
                  <a:cubicBezTo>
                    <a:pt x="-46763" y="527391"/>
                    <a:pt x="11191" y="265752"/>
                    <a:pt x="0" y="146408"/>
                  </a:cubicBezTo>
                  <a:close/>
                </a:path>
                <a:path w="3885691" h="878432" stroke="0" extrusionOk="0">
                  <a:moveTo>
                    <a:pt x="0" y="146408"/>
                  </a:moveTo>
                  <a:cubicBezTo>
                    <a:pt x="-3357" y="71731"/>
                    <a:pt x="79342" y="10175"/>
                    <a:pt x="146408" y="0"/>
                  </a:cubicBezTo>
                  <a:cubicBezTo>
                    <a:pt x="426836" y="-44083"/>
                    <a:pt x="461253" y="18322"/>
                    <a:pt x="745220" y="0"/>
                  </a:cubicBezTo>
                  <a:cubicBezTo>
                    <a:pt x="1029187" y="-18322"/>
                    <a:pt x="1106108" y="47087"/>
                    <a:pt x="1272176" y="0"/>
                  </a:cubicBezTo>
                  <a:cubicBezTo>
                    <a:pt x="1438244" y="-47087"/>
                    <a:pt x="1717365" y="21360"/>
                    <a:pt x="1835059" y="0"/>
                  </a:cubicBezTo>
                  <a:cubicBezTo>
                    <a:pt x="1952753" y="-21360"/>
                    <a:pt x="2209979" y="36404"/>
                    <a:pt x="2326086" y="0"/>
                  </a:cubicBezTo>
                  <a:cubicBezTo>
                    <a:pt x="2442193" y="-36404"/>
                    <a:pt x="2749523" y="1355"/>
                    <a:pt x="2996756" y="0"/>
                  </a:cubicBezTo>
                  <a:cubicBezTo>
                    <a:pt x="3243989" y="-1355"/>
                    <a:pt x="3536906" y="70500"/>
                    <a:pt x="3739283" y="0"/>
                  </a:cubicBezTo>
                  <a:cubicBezTo>
                    <a:pt x="3816250" y="-117"/>
                    <a:pt x="3884243" y="77128"/>
                    <a:pt x="3885691" y="146408"/>
                  </a:cubicBezTo>
                  <a:cubicBezTo>
                    <a:pt x="3917862" y="267483"/>
                    <a:pt x="3856844" y="602961"/>
                    <a:pt x="3885691" y="732024"/>
                  </a:cubicBezTo>
                  <a:cubicBezTo>
                    <a:pt x="3895258" y="819209"/>
                    <a:pt x="3818379" y="890769"/>
                    <a:pt x="3739283" y="878432"/>
                  </a:cubicBezTo>
                  <a:cubicBezTo>
                    <a:pt x="3520006" y="926692"/>
                    <a:pt x="3399662" y="877801"/>
                    <a:pt x="3212328" y="878432"/>
                  </a:cubicBezTo>
                  <a:cubicBezTo>
                    <a:pt x="3024994" y="879063"/>
                    <a:pt x="2882621" y="861031"/>
                    <a:pt x="2649444" y="878432"/>
                  </a:cubicBezTo>
                  <a:cubicBezTo>
                    <a:pt x="2416267" y="895833"/>
                    <a:pt x="2350335" y="825256"/>
                    <a:pt x="2158418" y="878432"/>
                  </a:cubicBezTo>
                  <a:cubicBezTo>
                    <a:pt x="1966501" y="931608"/>
                    <a:pt x="1772341" y="874332"/>
                    <a:pt x="1631463" y="878432"/>
                  </a:cubicBezTo>
                  <a:cubicBezTo>
                    <a:pt x="1490585" y="882532"/>
                    <a:pt x="1224865" y="826168"/>
                    <a:pt x="1104508" y="878432"/>
                  </a:cubicBezTo>
                  <a:cubicBezTo>
                    <a:pt x="984151" y="930696"/>
                    <a:pt x="355314" y="840953"/>
                    <a:pt x="146408" y="878432"/>
                  </a:cubicBezTo>
                  <a:cubicBezTo>
                    <a:pt x="56831" y="879787"/>
                    <a:pt x="-3417" y="812563"/>
                    <a:pt x="0" y="732024"/>
                  </a:cubicBezTo>
                  <a:cubicBezTo>
                    <a:pt x="-7882" y="563802"/>
                    <a:pt x="33887" y="264421"/>
                    <a:pt x="0" y="146408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 w="28575">
              <a:solidFill>
                <a:srgbClr val="FFFF00"/>
              </a:solidFill>
              <a:extLst>
                <a:ext uri="{C807C97D-BFC1-408E-A445-0C87EB9F89A2}">
                  <ask:lineSketchStyleProps xmlns:ask="http://schemas.microsoft.com/office/drawing/2018/sketchyshapes" sd="1824856999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anchor="ctr"/>
            <a:lstStyle>
              <a:lvl1pPr marL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1800" b="0" i="0" u="none" kern="1200" baseline="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lvl="1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lvl="2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lvl="3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lvl="4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</a:lstStyle>
            <a:p>
              <a:pPr>
                <a:lnSpc>
                  <a:spcPct val="150000"/>
                </a:lnSpc>
              </a:pPr>
              <a:endParaRPr lang="en-US" altLang="vi-VN" sz="28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282843" y="1675625"/>
              <a:ext cx="376989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>
                  <a:latin typeface="Cambria" panose="02040503050406030204" pitchFamily="18" charset="0"/>
                  <a:ea typeface="Cambria" panose="02040503050406030204" pitchFamily="18" charset="0"/>
                </a:rPr>
                <a:t> GHI NHỚ</a:t>
              </a: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705853" y="1379621"/>
            <a:ext cx="10886576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400" b="1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 thường gồm 2 thành phần chính: </a:t>
            </a:r>
            <a:r>
              <a:rPr lang="vi-VN" sz="3400" b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chủ ngữ </a:t>
            </a:r>
            <a:r>
              <a:rPr lang="vi-VN" sz="3400" b="1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 </a:t>
            </a:r>
            <a:r>
              <a:rPr lang="vi-VN" sz="3400" b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vị ngữ</a:t>
            </a:r>
            <a:r>
              <a:rPr lang="vi-VN" sz="3400" b="1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/>
            <a:r>
              <a:rPr lang="vi-VN" sz="3400" b="1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vi-VN" sz="3400" b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Chủ ngữ </a:t>
            </a:r>
            <a:r>
              <a:rPr lang="vi-VN" sz="3400" b="1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nêu người, vật, hiện tượng tự nhiên,... được nói đến trong câu. Chủ ngữ trả lời cho câu hỏi </a:t>
            </a:r>
            <a:r>
              <a:rPr lang="vi-VN" sz="3400" b="1" i="1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ai, cái gì, con gì...</a:t>
            </a:r>
            <a:endParaRPr lang="vi-VN" sz="3400" b="1">
              <a:solidFill>
                <a:srgbClr val="00666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vi-VN" sz="3400" b="1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vi-VN" sz="3400" b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Vị ngữ </a:t>
            </a:r>
            <a:r>
              <a:rPr lang="vi-VN" sz="3400" b="1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nêu hoạt động, đặc điểm, trạng thái của đối tượng được nói ở chủ ngữ hoặc giới thiệu, nhận xét về đối tượng đó. Vị ngữ trả lời cho câu hỏi </a:t>
            </a:r>
            <a:r>
              <a:rPr lang="vi-VN" sz="3400" b="1" i="1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 gì, thế nào, là ai,... </a:t>
            </a:r>
            <a:endParaRPr lang="vi-VN" sz="3400" b="1">
              <a:solidFill>
                <a:srgbClr val="00666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endParaRPr lang="en-US" sz="3400" b="1">
              <a:solidFill>
                <a:srgbClr val="00666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471746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642864" y="1820893"/>
            <a:ext cx="4610454" cy="13500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927847" y="564305"/>
            <a:ext cx="10206317" cy="901826"/>
            <a:chOff x="1021976" y="309283"/>
            <a:chExt cx="10112189" cy="901826"/>
          </a:xfrm>
        </p:grpSpPr>
        <p:sp>
          <p:nvSpPr>
            <p:cNvPr id="3" name="Rounded Rectangle 2"/>
            <p:cNvSpPr/>
            <p:nvPr/>
          </p:nvSpPr>
          <p:spPr>
            <a:xfrm>
              <a:off x="1021976" y="309283"/>
              <a:ext cx="10112189" cy="901826"/>
            </a:xfrm>
            <a:prstGeom prst="roundRect">
              <a:avLst/>
            </a:prstGeom>
            <a:solidFill>
              <a:srgbClr val="00CC99"/>
            </a:solidFill>
            <a:ln w="28575">
              <a:solidFill>
                <a:srgbClr val="FFFF00"/>
              </a:solidFill>
              <a:prstDash val="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021976" y="416860"/>
              <a:ext cx="10112189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000" b="1">
                  <a:latin typeface="Cambria" panose="02040503050406030204" pitchFamily="18" charset="0"/>
                  <a:ea typeface="Cambria" panose="02040503050406030204" pitchFamily="18" charset="0"/>
                </a:rPr>
                <a:t>4. Tìm chủ ngữ hoặc vị ngữ thích hợp để hoàn thành câu.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642864" y="1792071"/>
            <a:ext cx="4709066" cy="646331"/>
            <a:chOff x="750441" y="1778408"/>
            <a:chExt cx="4709066" cy="646331"/>
          </a:xfrm>
        </p:grpSpPr>
        <p:sp>
          <p:nvSpPr>
            <p:cNvPr id="5" name="TextBox 4"/>
            <p:cNvSpPr txBox="1"/>
            <p:nvPr/>
          </p:nvSpPr>
          <p:spPr>
            <a:xfrm>
              <a:off x="750441" y="1778408"/>
              <a:ext cx="470906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a. Chú chim sơn ca </a:t>
              </a:r>
            </a:p>
          </p:txBody>
        </p:sp>
        <p:sp>
          <p:nvSpPr>
            <p:cNvPr id="6" name="Rectangle 5"/>
            <p:cNvSpPr/>
            <p:nvPr/>
          </p:nvSpPr>
          <p:spPr>
            <a:xfrm>
              <a:off x="4779367" y="1922929"/>
              <a:ext cx="384304" cy="380568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ysClr val="windowText" lastClr="000000"/>
                  </a:solidFill>
                </a:rPr>
                <a:t>?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642864" y="2467224"/>
            <a:ext cx="3673643" cy="646331"/>
            <a:chOff x="750440" y="1778408"/>
            <a:chExt cx="3673643" cy="646331"/>
          </a:xfrm>
        </p:grpSpPr>
        <p:sp>
          <p:nvSpPr>
            <p:cNvPr id="9" name="TextBox 8"/>
            <p:cNvSpPr txBox="1"/>
            <p:nvPr/>
          </p:nvSpPr>
          <p:spPr>
            <a:xfrm>
              <a:off x="750440" y="1778408"/>
              <a:ext cx="367364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c. Vườn hồng</a:t>
              </a:r>
            </a:p>
          </p:txBody>
        </p:sp>
        <p:sp>
          <p:nvSpPr>
            <p:cNvPr id="10" name="Rectangle 9"/>
            <p:cNvSpPr/>
            <p:nvPr/>
          </p:nvSpPr>
          <p:spPr>
            <a:xfrm>
              <a:off x="3730497" y="1938183"/>
              <a:ext cx="384304" cy="380568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ysClr val="windowText" lastClr="000000"/>
                  </a:solidFill>
                </a:rPr>
                <a:t>?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5253318" y="1820893"/>
            <a:ext cx="5856195" cy="646331"/>
            <a:chOff x="750440" y="1778408"/>
            <a:chExt cx="5856195" cy="646331"/>
          </a:xfrm>
        </p:grpSpPr>
        <p:sp>
          <p:nvSpPr>
            <p:cNvPr id="12" name="TextBox 11"/>
            <p:cNvSpPr txBox="1"/>
            <p:nvPr/>
          </p:nvSpPr>
          <p:spPr>
            <a:xfrm>
              <a:off x="750440" y="1778408"/>
              <a:ext cx="585619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b.     chìm vào giấc ngủ say.</a:t>
              </a: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1283130" y="1917147"/>
              <a:ext cx="384304" cy="380568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ysClr val="windowText" lastClr="000000"/>
                  </a:solidFill>
                </a:rPr>
                <a:t>?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5266765" y="2651651"/>
            <a:ext cx="6703361" cy="646331"/>
            <a:chOff x="750440" y="1778408"/>
            <a:chExt cx="6703361" cy="646331"/>
          </a:xfrm>
        </p:grpSpPr>
        <p:sp>
          <p:nvSpPr>
            <p:cNvPr id="15" name="TextBox 14"/>
            <p:cNvSpPr txBox="1"/>
            <p:nvPr/>
          </p:nvSpPr>
          <p:spPr>
            <a:xfrm>
              <a:off x="750440" y="1778408"/>
              <a:ext cx="670336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600" b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d.     nằm phơi nắng bên thềm.</a:t>
              </a: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1283130" y="1917147"/>
              <a:ext cx="384304" cy="380568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ysClr val="windowText" lastClr="000000"/>
                  </a:solidFill>
                </a:rPr>
                <a:t>?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1389291" y="3637500"/>
            <a:ext cx="8820328" cy="901826"/>
            <a:chOff x="1021976" y="309283"/>
            <a:chExt cx="10112189" cy="901826"/>
          </a:xfrm>
        </p:grpSpPr>
        <p:sp>
          <p:nvSpPr>
            <p:cNvPr id="18" name="Rounded Rectangle 17"/>
            <p:cNvSpPr/>
            <p:nvPr/>
          </p:nvSpPr>
          <p:spPr>
            <a:xfrm>
              <a:off x="1021976" y="309283"/>
              <a:ext cx="10112189" cy="901826"/>
            </a:xfrm>
            <a:prstGeom prst="roundRect">
              <a:avLst/>
            </a:prstGeom>
            <a:solidFill>
              <a:srgbClr val="FF99FF"/>
            </a:solidFill>
            <a:ln w="28575">
              <a:solidFill>
                <a:srgbClr val="FFFF00"/>
              </a:solidFill>
              <a:prstDash val="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1021976" y="416860"/>
              <a:ext cx="1011218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Câu a và c, thành phần được cho là gì?</a:t>
              </a:r>
              <a:endParaRPr lang="en-US" sz="4800" b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2818631" y="4878844"/>
            <a:ext cx="67033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 thành phần </a:t>
            </a:r>
            <a:r>
              <a:rPr lang="en-US" sz="3600" b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Chủ ngữ</a:t>
            </a:r>
            <a:r>
              <a:rPr lang="en-US" sz="36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903566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5351930" y="1888128"/>
            <a:ext cx="6252882" cy="13500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927847" y="564305"/>
            <a:ext cx="10206317" cy="901826"/>
            <a:chOff x="1021976" y="309283"/>
            <a:chExt cx="10112189" cy="901826"/>
          </a:xfrm>
        </p:grpSpPr>
        <p:sp>
          <p:nvSpPr>
            <p:cNvPr id="3" name="Rounded Rectangle 2"/>
            <p:cNvSpPr/>
            <p:nvPr/>
          </p:nvSpPr>
          <p:spPr>
            <a:xfrm>
              <a:off x="1021976" y="309283"/>
              <a:ext cx="10112189" cy="901826"/>
            </a:xfrm>
            <a:prstGeom prst="roundRect">
              <a:avLst/>
            </a:prstGeom>
            <a:solidFill>
              <a:srgbClr val="00CC99"/>
            </a:solidFill>
            <a:ln w="28575">
              <a:solidFill>
                <a:srgbClr val="FFFF00"/>
              </a:solidFill>
              <a:prstDash val="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021976" y="416860"/>
              <a:ext cx="10112189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000" b="1">
                  <a:latin typeface="Cambria" panose="02040503050406030204" pitchFamily="18" charset="0"/>
                  <a:ea typeface="Cambria" panose="02040503050406030204" pitchFamily="18" charset="0"/>
                </a:rPr>
                <a:t>4. Tìm chủ ngữ hoặc vị ngữ thích hợp để hoàn thành câu.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642864" y="1792071"/>
            <a:ext cx="4709066" cy="646331"/>
            <a:chOff x="750441" y="1778408"/>
            <a:chExt cx="4709066" cy="646331"/>
          </a:xfrm>
        </p:grpSpPr>
        <p:sp>
          <p:nvSpPr>
            <p:cNvPr id="5" name="TextBox 4"/>
            <p:cNvSpPr txBox="1"/>
            <p:nvPr/>
          </p:nvSpPr>
          <p:spPr>
            <a:xfrm>
              <a:off x="750441" y="1778408"/>
              <a:ext cx="470906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a. Chú chim sơn ca </a:t>
              </a:r>
            </a:p>
          </p:txBody>
        </p:sp>
        <p:sp>
          <p:nvSpPr>
            <p:cNvPr id="6" name="Rectangle 5"/>
            <p:cNvSpPr/>
            <p:nvPr/>
          </p:nvSpPr>
          <p:spPr>
            <a:xfrm>
              <a:off x="4779367" y="1922929"/>
              <a:ext cx="384304" cy="380568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ysClr val="windowText" lastClr="000000"/>
                  </a:solidFill>
                </a:rPr>
                <a:t>?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642864" y="2467224"/>
            <a:ext cx="3673643" cy="646331"/>
            <a:chOff x="750440" y="1778408"/>
            <a:chExt cx="3673643" cy="646331"/>
          </a:xfrm>
        </p:grpSpPr>
        <p:sp>
          <p:nvSpPr>
            <p:cNvPr id="9" name="TextBox 8"/>
            <p:cNvSpPr txBox="1"/>
            <p:nvPr/>
          </p:nvSpPr>
          <p:spPr>
            <a:xfrm>
              <a:off x="750440" y="1778408"/>
              <a:ext cx="367364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c. Vườn hồng</a:t>
              </a:r>
            </a:p>
          </p:txBody>
        </p:sp>
        <p:sp>
          <p:nvSpPr>
            <p:cNvPr id="10" name="Rectangle 9"/>
            <p:cNvSpPr/>
            <p:nvPr/>
          </p:nvSpPr>
          <p:spPr>
            <a:xfrm>
              <a:off x="3730497" y="1938183"/>
              <a:ext cx="384304" cy="380568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ysClr val="windowText" lastClr="000000"/>
                  </a:solidFill>
                </a:rPr>
                <a:t>?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5253318" y="1820893"/>
            <a:ext cx="5856195" cy="646331"/>
            <a:chOff x="750440" y="1778408"/>
            <a:chExt cx="5856195" cy="646331"/>
          </a:xfrm>
        </p:grpSpPr>
        <p:sp>
          <p:nvSpPr>
            <p:cNvPr id="12" name="TextBox 11"/>
            <p:cNvSpPr txBox="1"/>
            <p:nvPr/>
          </p:nvSpPr>
          <p:spPr>
            <a:xfrm>
              <a:off x="750440" y="1778408"/>
              <a:ext cx="585619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b.     chìm vào giấc ngủ say.</a:t>
              </a: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1283130" y="1917147"/>
              <a:ext cx="384304" cy="380568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ysClr val="windowText" lastClr="000000"/>
                  </a:solidFill>
                </a:rPr>
                <a:t>?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5266765" y="2651651"/>
            <a:ext cx="6703361" cy="646331"/>
            <a:chOff x="750440" y="1778408"/>
            <a:chExt cx="6703361" cy="646331"/>
          </a:xfrm>
        </p:grpSpPr>
        <p:sp>
          <p:nvSpPr>
            <p:cNvPr id="15" name="TextBox 14"/>
            <p:cNvSpPr txBox="1"/>
            <p:nvPr/>
          </p:nvSpPr>
          <p:spPr>
            <a:xfrm>
              <a:off x="750440" y="1778408"/>
              <a:ext cx="670336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600" b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d.     nằm phơi nắng bên thềm.</a:t>
              </a: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1283130" y="1917147"/>
              <a:ext cx="384304" cy="380568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ysClr val="windowText" lastClr="000000"/>
                  </a:solidFill>
                </a:rPr>
                <a:t>?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1389291" y="3637500"/>
            <a:ext cx="8820328" cy="901826"/>
            <a:chOff x="1021976" y="309283"/>
            <a:chExt cx="10112189" cy="901826"/>
          </a:xfrm>
        </p:grpSpPr>
        <p:sp>
          <p:nvSpPr>
            <p:cNvPr id="18" name="Rounded Rectangle 17"/>
            <p:cNvSpPr/>
            <p:nvPr/>
          </p:nvSpPr>
          <p:spPr>
            <a:xfrm>
              <a:off x="1021976" y="309283"/>
              <a:ext cx="10112189" cy="901826"/>
            </a:xfrm>
            <a:prstGeom prst="roundRect">
              <a:avLst/>
            </a:prstGeom>
            <a:solidFill>
              <a:srgbClr val="FF99FF"/>
            </a:solidFill>
            <a:ln w="28575">
              <a:solidFill>
                <a:srgbClr val="FFFF00"/>
              </a:solidFill>
              <a:prstDash val="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1021976" y="416860"/>
              <a:ext cx="1011218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Câu b và d, thành phần được cho là gì?</a:t>
              </a:r>
              <a:endParaRPr lang="en-US" sz="4800" b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2818631" y="4878844"/>
            <a:ext cx="67033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 thành phần </a:t>
            </a:r>
            <a:r>
              <a:rPr lang="en-US" sz="3600" b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Vị ngữ</a:t>
            </a:r>
            <a:r>
              <a:rPr lang="en-US" sz="36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8049817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927847" y="564305"/>
            <a:ext cx="10206317" cy="901826"/>
            <a:chOff x="1021976" y="309283"/>
            <a:chExt cx="10112189" cy="901826"/>
          </a:xfrm>
        </p:grpSpPr>
        <p:sp>
          <p:nvSpPr>
            <p:cNvPr id="3" name="Rounded Rectangle 2"/>
            <p:cNvSpPr/>
            <p:nvPr/>
          </p:nvSpPr>
          <p:spPr>
            <a:xfrm>
              <a:off x="1021976" y="309283"/>
              <a:ext cx="10112189" cy="901826"/>
            </a:xfrm>
            <a:prstGeom prst="roundRect">
              <a:avLst/>
            </a:prstGeom>
            <a:solidFill>
              <a:srgbClr val="00CC99"/>
            </a:solidFill>
            <a:ln w="28575">
              <a:solidFill>
                <a:srgbClr val="FFFF00"/>
              </a:solidFill>
              <a:prstDash val="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021976" y="416860"/>
              <a:ext cx="10112189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000" b="1">
                  <a:latin typeface="Cambria" panose="02040503050406030204" pitchFamily="18" charset="0"/>
                  <a:ea typeface="Cambria" panose="02040503050406030204" pitchFamily="18" charset="0"/>
                </a:rPr>
                <a:t>4. Tìm chủ ngữ hoặc vị ngữ thích hợp để hoàn thành câu.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642864" y="1792071"/>
            <a:ext cx="4709066" cy="646331"/>
            <a:chOff x="750441" y="1778408"/>
            <a:chExt cx="4709066" cy="646331"/>
          </a:xfrm>
        </p:grpSpPr>
        <p:sp>
          <p:nvSpPr>
            <p:cNvPr id="5" name="TextBox 4"/>
            <p:cNvSpPr txBox="1"/>
            <p:nvPr/>
          </p:nvSpPr>
          <p:spPr>
            <a:xfrm>
              <a:off x="750441" y="1778408"/>
              <a:ext cx="470906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a. Chú chim sơn ca </a:t>
              </a:r>
            </a:p>
          </p:txBody>
        </p:sp>
        <p:sp>
          <p:nvSpPr>
            <p:cNvPr id="6" name="Rectangle 5"/>
            <p:cNvSpPr/>
            <p:nvPr/>
          </p:nvSpPr>
          <p:spPr>
            <a:xfrm>
              <a:off x="4779367" y="1922929"/>
              <a:ext cx="384304" cy="380568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ysClr val="windowText" lastClr="000000"/>
                  </a:solidFill>
                </a:rPr>
                <a:t>?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642864" y="3610224"/>
            <a:ext cx="3673643" cy="646331"/>
            <a:chOff x="750440" y="1778408"/>
            <a:chExt cx="3673643" cy="646331"/>
          </a:xfrm>
        </p:grpSpPr>
        <p:sp>
          <p:nvSpPr>
            <p:cNvPr id="9" name="TextBox 8"/>
            <p:cNvSpPr txBox="1"/>
            <p:nvPr/>
          </p:nvSpPr>
          <p:spPr>
            <a:xfrm>
              <a:off x="750440" y="1778408"/>
              <a:ext cx="367364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c. Vườn hồng</a:t>
              </a:r>
            </a:p>
          </p:txBody>
        </p:sp>
        <p:sp>
          <p:nvSpPr>
            <p:cNvPr id="10" name="Rectangle 9"/>
            <p:cNvSpPr/>
            <p:nvPr/>
          </p:nvSpPr>
          <p:spPr>
            <a:xfrm>
              <a:off x="3730497" y="1938183"/>
              <a:ext cx="384304" cy="380568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ysClr val="windowText" lastClr="000000"/>
                  </a:solidFill>
                </a:rPr>
                <a:t>?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642864" y="2704645"/>
            <a:ext cx="5856195" cy="646331"/>
            <a:chOff x="750440" y="1778408"/>
            <a:chExt cx="5856195" cy="646331"/>
          </a:xfrm>
        </p:grpSpPr>
        <p:sp>
          <p:nvSpPr>
            <p:cNvPr id="12" name="TextBox 11"/>
            <p:cNvSpPr txBox="1"/>
            <p:nvPr/>
          </p:nvSpPr>
          <p:spPr>
            <a:xfrm>
              <a:off x="750440" y="1778408"/>
              <a:ext cx="585619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b.     chìm vào giấc ngủ say.</a:t>
              </a: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1283130" y="1917147"/>
              <a:ext cx="384304" cy="380568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ysClr val="windowText" lastClr="000000"/>
                  </a:solidFill>
                </a:rPr>
                <a:t>?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642864" y="4591713"/>
            <a:ext cx="6703361" cy="646331"/>
            <a:chOff x="750440" y="1778408"/>
            <a:chExt cx="6703361" cy="646331"/>
          </a:xfrm>
        </p:grpSpPr>
        <p:sp>
          <p:nvSpPr>
            <p:cNvPr id="15" name="TextBox 14"/>
            <p:cNvSpPr txBox="1"/>
            <p:nvPr/>
          </p:nvSpPr>
          <p:spPr>
            <a:xfrm>
              <a:off x="750440" y="1778408"/>
              <a:ext cx="670336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600" b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d.     nằm phơi nắng bên thềm.</a:t>
              </a: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1283130" y="1917147"/>
              <a:ext cx="384304" cy="380568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ysClr val="windowText" lastClr="000000"/>
                  </a:solidFill>
                </a:rPr>
                <a:t>?</a:t>
              </a:r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4658343" y="1805517"/>
            <a:ext cx="5131116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đang cất cao tiếng hót.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175553" y="2697650"/>
            <a:ext cx="9151787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 thành phố </a:t>
            </a:r>
            <a:r>
              <a:rPr lang="en-US" sz="36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chìm vào giấc ngủ say.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570961" y="3623670"/>
            <a:ext cx="2928098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đang nở rộ.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175553" y="4596484"/>
            <a:ext cx="9151787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Chú mèo con </a:t>
            </a:r>
            <a:r>
              <a:rPr lang="en-US" sz="36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nằm phơi nắng bên thềm.</a:t>
            </a:r>
          </a:p>
        </p:txBody>
      </p:sp>
    </p:spTree>
    <p:extLst>
      <p:ext uri="{BB962C8B-B14F-4D97-AF65-F5344CB8AC3E}">
        <p14:creationId xmlns:p14="http://schemas.microsoft.com/office/powerpoint/2010/main" val="393388635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4" grpId="0" animBg="1"/>
      <p:bldP spid="2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94" t="33518" r="6357" b="37815"/>
          <a:stretch/>
        </p:blipFill>
        <p:spPr>
          <a:xfrm>
            <a:off x="9738990" y="-140677"/>
            <a:ext cx="2453010" cy="2379785"/>
          </a:xfrm>
          <a:prstGeom prst="rect">
            <a:avLst/>
          </a:prstGeom>
        </p:spPr>
      </p:pic>
      <p:pic>
        <p:nvPicPr>
          <p:cNvPr id="3" name="Nhac-nen-vui-ve-song-dong-de-thuong-www_tiengdong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69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37925" y="7192645"/>
            <a:ext cx="487363" cy="48736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4226" y="216382"/>
            <a:ext cx="4125329" cy="180696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743865" y="617447"/>
            <a:ext cx="821802" cy="590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6" name="Picture 5">
            <a:hlinkClick r:id="rId8" action="ppaction://hlinksldjump"/>
            <a:extLst>
              <a:ext uri="{FF2B5EF4-FFF2-40B4-BE49-F238E27FC236}">
                <a16:creationId xmlns:a16="http://schemas.microsoft.com/office/drawing/2014/main" id="{2C59A7E3-B06B-D50D-D40F-1B716668A58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91772" y="2005022"/>
            <a:ext cx="2929104" cy="2923902"/>
          </a:xfrm>
          <a:prstGeom prst="rect">
            <a:avLst/>
          </a:prstGeom>
        </p:spPr>
      </p:pic>
      <p:pic>
        <p:nvPicPr>
          <p:cNvPr id="7" name="Picture 6">
            <a:hlinkClick r:id="rId11" action="ppaction://hlinksldjump"/>
            <a:extLst>
              <a:ext uri="{FF2B5EF4-FFF2-40B4-BE49-F238E27FC236}">
                <a16:creationId xmlns:a16="http://schemas.microsoft.com/office/drawing/2014/main" id="{102B863B-EE10-0924-9EEC-B20A6742D8B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66217" y="1553073"/>
            <a:ext cx="2955387" cy="2894961"/>
          </a:xfrm>
          <a:prstGeom prst="rect">
            <a:avLst/>
          </a:prstGeom>
        </p:spPr>
      </p:pic>
      <p:pic>
        <p:nvPicPr>
          <p:cNvPr id="8" name="Picture 7">
            <a:hlinkClick r:id="rId14" action="ppaction://hlinksldjump"/>
            <a:extLst>
              <a:ext uri="{FF2B5EF4-FFF2-40B4-BE49-F238E27FC236}">
                <a16:creationId xmlns:a16="http://schemas.microsoft.com/office/drawing/2014/main" id="{6A9D368D-63B6-5668-E220-032B77F334C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68374" y="3996084"/>
            <a:ext cx="2801101" cy="2768082"/>
          </a:xfrm>
          <a:prstGeom prst="rect">
            <a:avLst/>
          </a:prstGeom>
        </p:spPr>
      </p:pic>
      <p:pic>
        <p:nvPicPr>
          <p:cNvPr id="9" name="Picture 8">
            <a:hlinkClick r:id="rId17" action="ppaction://hlinksldjump"/>
            <a:extLst>
              <a:ext uri="{FF2B5EF4-FFF2-40B4-BE49-F238E27FC236}">
                <a16:creationId xmlns:a16="http://schemas.microsoft.com/office/drawing/2014/main" id="{DF1D5CC5-0934-56A3-882F-BF1CB4925F12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565667" y="3256813"/>
            <a:ext cx="2693185" cy="2893919"/>
          </a:xfrm>
          <a:prstGeom prst="rect">
            <a:avLst/>
          </a:prstGeom>
        </p:spPr>
      </p:pic>
      <p:pic>
        <p:nvPicPr>
          <p:cNvPr id="10" name="Picture 9">
            <a:hlinkClick r:id="rId20" action="ppaction://hlinksldjump"/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082601" y="6009918"/>
            <a:ext cx="2109399" cy="118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13397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097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2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6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" presetID="32" presetClass="emph" presetSubtype="0" repeatCount="1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8"/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957113" y="632011"/>
            <a:ext cx="8176510" cy="1129553"/>
            <a:chOff x="1021976" y="309282"/>
            <a:chExt cx="10112189" cy="1129553"/>
          </a:xfrm>
        </p:grpSpPr>
        <p:sp>
          <p:nvSpPr>
            <p:cNvPr id="3" name="Rounded Rectangle 2"/>
            <p:cNvSpPr/>
            <p:nvPr/>
          </p:nvSpPr>
          <p:spPr>
            <a:xfrm>
              <a:off x="1021976" y="309282"/>
              <a:ext cx="10112189" cy="1129553"/>
            </a:xfrm>
            <a:prstGeom prst="roundRect">
              <a:avLst/>
            </a:prstGeom>
            <a:solidFill>
              <a:srgbClr val="00CC99"/>
            </a:solidFill>
            <a:ln w="28575">
              <a:solidFill>
                <a:srgbClr val="FFFF00"/>
              </a:solidFill>
              <a:prstDash val="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3046986" y="428758"/>
              <a:ext cx="789342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>
                  <a:latin typeface="Cambria" panose="02040503050406030204" pitchFamily="18" charset="0"/>
                  <a:ea typeface="Cambria" panose="02040503050406030204" pitchFamily="18" charset="0"/>
                </a:rPr>
                <a:t>Câu 1: Câu là gì? 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2279280" y="2084294"/>
            <a:ext cx="4740085" cy="3424495"/>
            <a:chOff x="412726" y="1757624"/>
            <a:chExt cx="4740085" cy="3424495"/>
          </a:xfrm>
        </p:grpSpPr>
        <p:sp>
          <p:nvSpPr>
            <p:cNvPr id="6" name="Cloud Callout 5"/>
            <p:cNvSpPr/>
            <p:nvPr/>
          </p:nvSpPr>
          <p:spPr>
            <a:xfrm flipH="1">
              <a:off x="412726" y="1757624"/>
              <a:ext cx="4740085" cy="3424495"/>
            </a:xfrm>
            <a:prstGeom prst="cloudCallout">
              <a:avLst>
                <a:gd name="adj1" fmla="val -64752"/>
                <a:gd name="adj2" fmla="val 26377"/>
              </a:avLst>
            </a:prstGeom>
            <a:solidFill>
              <a:srgbClr val="FFFF66"/>
            </a:solidFill>
            <a:ln>
              <a:solidFill>
                <a:srgbClr val="FFFF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609387" y="2254106"/>
              <a:ext cx="4346761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>
                  <a:latin typeface="Cambria" panose="02040503050406030204" pitchFamily="18" charset="0"/>
                  <a:ea typeface="Cambria" panose="02040503050406030204" pitchFamily="18" charset="0"/>
                </a:rPr>
                <a:t>Câu là một tập hợp từ, thường diễn đạt một ý trọn vẹn.</a:t>
              </a:r>
            </a:p>
          </p:txBody>
        </p:sp>
      </p:grpSp>
      <p:pic>
        <p:nvPicPr>
          <p:cNvPr id="9" name="Picture 8">
            <a:hlinkClick r:id="rId2" action="ppaction://hlinksldjump"/>
            <a:extLst>
              <a:ext uri="{FF2B5EF4-FFF2-40B4-BE49-F238E27FC236}">
                <a16:creationId xmlns:a16="http://schemas.microsoft.com/office/drawing/2014/main" id="{2C59A7E3-B06B-D50D-D40F-1B716668A5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8140" y="4518212"/>
            <a:ext cx="2069472" cy="2065797"/>
          </a:xfrm>
          <a:prstGeom prst="rect">
            <a:avLst/>
          </a:prstGeom>
        </p:spPr>
      </p:pic>
      <p:pic>
        <p:nvPicPr>
          <p:cNvPr id="10" name="Picture 9" descr="A child reading a book&#10;&#10;Description automatically generated with low confidence">
            <a:extLst>
              <a:ext uri="{FF2B5EF4-FFF2-40B4-BE49-F238E27FC236}">
                <a16:creationId xmlns:a16="http://schemas.microsoft.com/office/drawing/2014/main" id="{BFDBF3DF-9501-4982-8201-9738EE999A3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9365" y="1528149"/>
            <a:ext cx="5437427" cy="5437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58738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382712" y="595383"/>
            <a:ext cx="9519031" cy="1323439"/>
            <a:chOff x="1218112" y="269604"/>
            <a:chExt cx="9719918" cy="1323439"/>
          </a:xfrm>
        </p:grpSpPr>
        <p:sp>
          <p:nvSpPr>
            <p:cNvPr id="3" name="Rounded Rectangle 2"/>
            <p:cNvSpPr/>
            <p:nvPr/>
          </p:nvSpPr>
          <p:spPr>
            <a:xfrm>
              <a:off x="1357805" y="309282"/>
              <a:ext cx="9580224" cy="1274421"/>
            </a:xfrm>
            <a:prstGeom prst="roundRect">
              <a:avLst/>
            </a:prstGeom>
            <a:solidFill>
              <a:srgbClr val="00CC99"/>
            </a:solidFill>
            <a:ln w="28575">
              <a:solidFill>
                <a:srgbClr val="FFFF00"/>
              </a:solidFill>
              <a:prstDash val="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218112" y="269604"/>
              <a:ext cx="9719918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>
                  <a:latin typeface="Cambria" panose="02040503050406030204" pitchFamily="18" charset="0"/>
                  <a:ea typeface="Cambria" panose="02040503050406030204" pitchFamily="18" charset="0"/>
                </a:rPr>
                <a:t>Câu 2: Các từ trong câu được sắp xếp như thế nào?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2433916" y="2138082"/>
            <a:ext cx="4740085" cy="3424495"/>
            <a:chOff x="412726" y="1757624"/>
            <a:chExt cx="4740085" cy="3424495"/>
          </a:xfrm>
        </p:grpSpPr>
        <p:sp>
          <p:nvSpPr>
            <p:cNvPr id="6" name="Cloud Callout 5"/>
            <p:cNvSpPr/>
            <p:nvPr/>
          </p:nvSpPr>
          <p:spPr>
            <a:xfrm flipH="1">
              <a:off x="412726" y="1757624"/>
              <a:ext cx="4740085" cy="3424495"/>
            </a:xfrm>
            <a:prstGeom prst="cloudCallout">
              <a:avLst>
                <a:gd name="adj1" fmla="val -64752"/>
                <a:gd name="adj2" fmla="val 26377"/>
              </a:avLst>
            </a:prstGeom>
            <a:solidFill>
              <a:srgbClr val="FFFF66"/>
            </a:solidFill>
            <a:ln>
              <a:solidFill>
                <a:srgbClr val="FFFF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506855" y="2192598"/>
              <a:ext cx="4343401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Các từ trong </a:t>
              </a:r>
            </a:p>
            <a:p>
              <a:pPr algn="ctr"/>
              <a:r>
                <a:rPr lang="en-US" sz="4000" b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câu được sắp xếp theo một trật tự hợp lí.</a:t>
              </a:r>
            </a:p>
          </p:txBody>
        </p:sp>
      </p:grpSp>
      <p:pic>
        <p:nvPicPr>
          <p:cNvPr id="10" name="Picture 9">
            <a:hlinkClick r:id="rId2" action="ppaction://hlinksldjump"/>
            <a:extLst>
              <a:ext uri="{FF2B5EF4-FFF2-40B4-BE49-F238E27FC236}">
                <a16:creationId xmlns:a16="http://schemas.microsoft.com/office/drawing/2014/main" id="{102B863B-EE10-0924-9EEC-B20A6742D8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5724" y="4504765"/>
            <a:ext cx="2134465" cy="2090824"/>
          </a:xfrm>
          <a:prstGeom prst="rect">
            <a:avLst/>
          </a:prstGeom>
        </p:spPr>
      </p:pic>
      <p:pic>
        <p:nvPicPr>
          <p:cNvPr id="11" name="Picture 10" descr="A child reading a book&#10;&#10;Description automatically generated with low confidence">
            <a:extLst>
              <a:ext uri="{FF2B5EF4-FFF2-40B4-BE49-F238E27FC236}">
                <a16:creationId xmlns:a16="http://schemas.microsoft.com/office/drawing/2014/main" id="{BFDBF3DF-9501-4982-8201-9738EE999A3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871446" y="1420573"/>
            <a:ext cx="5437427" cy="5437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43774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382712" y="595383"/>
            <a:ext cx="9519031" cy="1323439"/>
            <a:chOff x="1218112" y="269604"/>
            <a:chExt cx="9719918" cy="1323439"/>
          </a:xfrm>
        </p:grpSpPr>
        <p:sp>
          <p:nvSpPr>
            <p:cNvPr id="3" name="Rounded Rectangle 2"/>
            <p:cNvSpPr/>
            <p:nvPr/>
          </p:nvSpPr>
          <p:spPr>
            <a:xfrm>
              <a:off x="1357805" y="309282"/>
              <a:ext cx="9580224" cy="1274421"/>
            </a:xfrm>
            <a:prstGeom prst="roundRect">
              <a:avLst/>
            </a:prstGeom>
            <a:solidFill>
              <a:srgbClr val="00CC99"/>
            </a:solidFill>
            <a:ln w="28575">
              <a:solidFill>
                <a:srgbClr val="FFFF00"/>
              </a:solidFill>
              <a:prstDash val="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218112" y="269604"/>
              <a:ext cx="9719918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>
                  <a:latin typeface="Cambria" panose="02040503050406030204" pitchFamily="18" charset="0"/>
                  <a:ea typeface="Cambria" panose="02040503050406030204" pitchFamily="18" charset="0"/>
                </a:rPr>
                <a:t>Câu 3: Chữ cái đầu câu phải viết thế nào?</a:t>
              </a:r>
              <a:endParaRPr lang="en-US" sz="7200"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2433916" y="2138082"/>
            <a:ext cx="4740085" cy="3424495"/>
            <a:chOff x="412726" y="1757624"/>
            <a:chExt cx="4740085" cy="3424495"/>
          </a:xfrm>
        </p:grpSpPr>
        <p:sp>
          <p:nvSpPr>
            <p:cNvPr id="6" name="Cloud Callout 5"/>
            <p:cNvSpPr/>
            <p:nvPr/>
          </p:nvSpPr>
          <p:spPr>
            <a:xfrm flipH="1">
              <a:off x="412726" y="1757624"/>
              <a:ext cx="4740085" cy="3424495"/>
            </a:xfrm>
            <a:prstGeom prst="cloudCallout">
              <a:avLst>
                <a:gd name="adj1" fmla="val -64752"/>
                <a:gd name="adj2" fmla="val 26377"/>
              </a:avLst>
            </a:prstGeom>
            <a:solidFill>
              <a:srgbClr val="FFFF66"/>
            </a:solidFill>
            <a:ln>
              <a:solidFill>
                <a:srgbClr val="FFFF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506855" y="2314536"/>
              <a:ext cx="4343401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>
                  <a:latin typeface="Cambria" panose="02040503050406030204" pitchFamily="18" charset="0"/>
                  <a:ea typeface="Cambria" panose="02040503050406030204" pitchFamily="18" charset="0"/>
                </a:rPr>
                <a:t>Chữ cái đầu câu phải viết hoa.</a:t>
              </a:r>
            </a:p>
          </p:txBody>
        </p:sp>
      </p:grpSp>
      <p:pic>
        <p:nvPicPr>
          <p:cNvPr id="11" name="Picture 10" descr="A child reading a book&#10;&#10;Description automatically generated with low confidence">
            <a:extLst>
              <a:ext uri="{FF2B5EF4-FFF2-40B4-BE49-F238E27FC236}">
                <a16:creationId xmlns:a16="http://schemas.microsoft.com/office/drawing/2014/main" id="{BFDBF3DF-9501-4982-8201-9738EE999A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871446" y="1420573"/>
            <a:ext cx="5437427" cy="5437427"/>
          </a:xfrm>
          <a:prstGeom prst="rect">
            <a:avLst/>
          </a:prstGeom>
        </p:spPr>
      </p:pic>
      <p:pic>
        <p:nvPicPr>
          <p:cNvPr id="12" name="Picture 11">
            <a:hlinkClick r:id="rId4" action="ppaction://hlinksldjump"/>
            <a:extLst>
              <a:ext uri="{FF2B5EF4-FFF2-40B4-BE49-F238E27FC236}">
                <a16:creationId xmlns:a16="http://schemas.microsoft.com/office/drawing/2014/main" id="{6A9D368D-63B6-5668-E220-032B77F334C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1494" y="4539560"/>
            <a:ext cx="2065690" cy="2041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275297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451114" y="597745"/>
            <a:ext cx="9519031" cy="1323439"/>
            <a:chOff x="1287957" y="271966"/>
            <a:chExt cx="9719918" cy="1323439"/>
          </a:xfrm>
        </p:grpSpPr>
        <p:sp>
          <p:nvSpPr>
            <p:cNvPr id="3" name="Rounded Rectangle 2"/>
            <p:cNvSpPr/>
            <p:nvPr/>
          </p:nvSpPr>
          <p:spPr>
            <a:xfrm>
              <a:off x="1357805" y="309282"/>
              <a:ext cx="9580224" cy="1274421"/>
            </a:xfrm>
            <a:prstGeom prst="roundRect">
              <a:avLst/>
            </a:prstGeom>
            <a:solidFill>
              <a:srgbClr val="00CC99"/>
            </a:solidFill>
            <a:ln w="28575">
              <a:solidFill>
                <a:srgbClr val="FFFF00"/>
              </a:solidFill>
              <a:prstDash val="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287957" y="271966"/>
              <a:ext cx="9719918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>
                  <a:latin typeface="Cambria" panose="02040503050406030204" pitchFamily="18" charset="0"/>
                  <a:ea typeface="Cambria" panose="02040503050406030204" pitchFamily="18" charset="0"/>
                </a:rPr>
                <a:t>Câu 4: Câu sau thuộc kiểu câu gì? </a:t>
              </a:r>
            </a:p>
            <a:p>
              <a:pPr algn="ctr"/>
              <a:r>
                <a:rPr lang="en-US" sz="4000" b="1" i="1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“Nắng mùa thu vàng óng.”</a:t>
              </a:r>
              <a:endParaRPr lang="en-US" sz="4000" b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10" name="Picture 9">
            <a:hlinkClick r:id="rId3" action="ppaction://hlinksldjump"/>
            <a:extLst>
              <a:ext uri="{FF2B5EF4-FFF2-40B4-BE49-F238E27FC236}">
                <a16:creationId xmlns:a16="http://schemas.microsoft.com/office/drawing/2014/main" id="{DF1D5CC5-0934-56A3-882F-BF1CB4925F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4813" y="642702"/>
            <a:ext cx="1276302" cy="1371430"/>
          </a:xfrm>
          <a:prstGeom prst="rect">
            <a:avLst/>
          </a:prstGeom>
        </p:spPr>
      </p:pic>
      <p:grpSp>
        <p:nvGrpSpPr>
          <p:cNvPr id="13" name="Nhóm 1">
            <a:extLst>
              <a:ext uri="{FF2B5EF4-FFF2-40B4-BE49-F238E27FC236}">
                <a16:creationId xmlns:a16="http://schemas.microsoft.com/office/drawing/2014/main" id="{62DB8E11-419E-A43C-EED0-262F708A0651}"/>
              </a:ext>
            </a:extLst>
          </p:cNvPr>
          <p:cNvGrpSpPr/>
          <p:nvPr/>
        </p:nvGrpSpPr>
        <p:grpSpPr>
          <a:xfrm>
            <a:off x="899618" y="2673772"/>
            <a:ext cx="5009148" cy="1152000"/>
            <a:chOff x="873492" y="2490890"/>
            <a:chExt cx="5009148" cy="1152000"/>
          </a:xfrm>
        </p:grpSpPr>
        <p:grpSp>
          <p:nvGrpSpPr>
            <p:cNvPr id="14" name="Nhóm 2">
              <a:extLst>
                <a:ext uri="{FF2B5EF4-FFF2-40B4-BE49-F238E27FC236}">
                  <a16:creationId xmlns:a16="http://schemas.microsoft.com/office/drawing/2014/main" id="{D8AF4CDD-7A68-BB03-F9E9-56E51A2E48DC}"/>
                </a:ext>
              </a:extLst>
            </p:cNvPr>
            <p:cNvGrpSpPr/>
            <p:nvPr/>
          </p:nvGrpSpPr>
          <p:grpSpPr>
            <a:xfrm>
              <a:off x="873492" y="2490890"/>
              <a:ext cx="5009148" cy="1152000"/>
              <a:chOff x="873492" y="2490890"/>
              <a:chExt cx="5009148" cy="1152000"/>
            </a:xfrm>
          </p:grpSpPr>
          <p:sp>
            <p:nvSpPr>
              <p:cNvPr id="16" name="Hình chữ nhật: Góc Tròn 4">
                <a:extLst>
                  <a:ext uri="{FF2B5EF4-FFF2-40B4-BE49-F238E27FC236}">
                    <a16:creationId xmlns:a16="http://schemas.microsoft.com/office/drawing/2014/main" id="{DE25DF4C-B883-5C8C-A3C9-F568AC266350}"/>
                  </a:ext>
                </a:extLst>
              </p:cNvPr>
              <p:cNvSpPr/>
              <p:nvPr/>
            </p:nvSpPr>
            <p:spPr>
              <a:xfrm>
                <a:off x="1526774" y="2519678"/>
                <a:ext cx="4355866" cy="1116000"/>
              </a:xfrm>
              <a:prstGeom prst="roundRect">
                <a:avLst/>
              </a:prstGeom>
              <a:noFill/>
              <a:ln w="38100" cap="flat" cmpd="sng" algn="ctr">
                <a:solidFill>
                  <a:srgbClr val="FF4622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4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pic>
            <p:nvPicPr>
              <p:cNvPr id="17" name="Đồ họa 5">
                <a:extLst>
                  <a:ext uri="{FF2B5EF4-FFF2-40B4-BE49-F238E27FC236}">
                    <a16:creationId xmlns:a16="http://schemas.microsoft.com/office/drawing/2014/main" id="{16255886-0686-8A3F-B7E0-3E20397EF16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873492" y="2490890"/>
                <a:ext cx="1246685" cy="1152000"/>
              </a:xfrm>
              <a:prstGeom prst="rect">
                <a:avLst/>
              </a:prstGeom>
            </p:spPr>
          </p:pic>
        </p:grpSp>
        <p:sp>
          <p:nvSpPr>
            <p:cNvPr id="15" name="Hộp Văn bản 3">
              <a:extLst>
                <a:ext uri="{FF2B5EF4-FFF2-40B4-BE49-F238E27FC236}">
                  <a16:creationId xmlns:a16="http://schemas.microsoft.com/office/drawing/2014/main" id="{E94ED575-5FF2-57FD-CEF4-59821C47A061}"/>
                </a:ext>
              </a:extLst>
            </p:cNvPr>
            <p:cNvSpPr txBox="1"/>
            <p:nvPr/>
          </p:nvSpPr>
          <p:spPr>
            <a:xfrm>
              <a:off x="1921942" y="2669265"/>
              <a:ext cx="380153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sz="3600" b="1" kern="0" noProof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kern="0" noProof="0">
                  <a:solidFill>
                    <a:prstClr val="black"/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câu hỏi</a:t>
              </a:r>
              <a:endParaRPr lang="vi-VN" sz="3600" b="1" kern="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8" name="Nhóm 6">
            <a:extLst>
              <a:ext uri="{FF2B5EF4-FFF2-40B4-BE49-F238E27FC236}">
                <a16:creationId xmlns:a16="http://schemas.microsoft.com/office/drawing/2014/main" id="{3886914E-946F-9E78-DB52-75EC976B7127}"/>
              </a:ext>
            </a:extLst>
          </p:cNvPr>
          <p:cNvGrpSpPr/>
          <p:nvPr/>
        </p:nvGrpSpPr>
        <p:grpSpPr>
          <a:xfrm>
            <a:off x="6335488" y="2664958"/>
            <a:ext cx="4926770" cy="1152000"/>
            <a:chOff x="6309362" y="2482076"/>
            <a:chExt cx="4926770" cy="1152000"/>
          </a:xfrm>
        </p:grpSpPr>
        <p:grpSp>
          <p:nvGrpSpPr>
            <p:cNvPr id="19" name="Nhóm 31">
              <a:extLst>
                <a:ext uri="{FF2B5EF4-FFF2-40B4-BE49-F238E27FC236}">
                  <a16:creationId xmlns:a16="http://schemas.microsoft.com/office/drawing/2014/main" id="{59325CD6-D787-A557-CCE6-D3D20D218B5B}"/>
                </a:ext>
              </a:extLst>
            </p:cNvPr>
            <p:cNvGrpSpPr/>
            <p:nvPr/>
          </p:nvGrpSpPr>
          <p:grpSpPr>
            <a:xfrm>
              <a:off x="6309362" y="2482076"/>
              <a:ext cx="4926770" cy="1152000"/>
              <a:chOff x="6309362" y="2463371"/>
              <a:chExt cx="4926770" cy="1152000"/>
            </a:xfrm>
          </p:grpSpPr>
          <p:sp>
            <p:nvSpPr>
              <p:cNvPr id="21" name="Hình chữ nhật: Góc Tròn 39">
                <a:extLst>
                  <a:ext uri="{FF2B5EF4-FFF2-40B4-BE49-F238E27FC236}">
                    <a16:creationId xmlns:a16="http://schemas.microsoft.com/office/drawing/2014/main" id="{013F7C9B-A41F-0BD5-EFEE-7B4BD40B9162}"/>
                  </a:ext>
                </a:extLst>
              </p:cNvPr>
              <p:cNvSpPr/>
              <p:nvPr/>
            </p:nvSpPr>
            <p:spPr>
              <a:xfrm>
                <a:off x="6688190" y="2496527"/>
                <a:ext cx="4547942" cy="1117575"/>
              </a:xfrm>
              <a:prstGeom prst="roundRect">
                <a:avLst/>
              </a:prstGeom>
              <a:noFill/>
              <a:ln w="38100" cap="flat" cmpd="sng" algn="ctr">
                <a:solidFill>
                  <a:srgbClr val="FFC91D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4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pic>
            <p:nvPicPr>
              <p:cNvPr id="22" name="Đồ họa 40">
                <a:extLst>
                  <a:ext uri="{FF2B5EF4-FFF2-40B4-BE49-F238E27FC236}">
                    <a16:creationId xmlns:a16="http://schemas.microsoft.com/office/drawing/2014/main" id="{8C8458EE-8507-F166-5706-396A4D27C52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6309362" y="2463371"/>
                <a:ext cx="1061053" cy="1152000"/>
              </a:xfrm>
              <a:prstGeom prst="rect">
                <a:avLst/>
              </a:prstGeom>
            </p:spPr>
          </p:pic>
        </p:grpSp>
        <p:sp>
          <p:nvSpPr>
            <p:cNvPr id="20" name="Hộp Văn bản 38">
              <a:extLst>
                <a:ext uri="{FF2B5EF4-FFF2-40B4-BE49-F238E27FC236}">
                  <a16:creationId xmlns:a16="http://schemas.microsoft.com/office/drawing/2014/main" id="{CE65AC0C-348F-EBCF-95FE-E29AA50CC901}"/>
                </a:ext>
              </a:extLst>
            </p:cNvPr>
            <p:cNvSpPr txBox="1"/>
            <p:nvPr/>
          </p:nvSpPr>
          <p:spPr>
            <a:xfrm>
              <a:off x="7018646" y="2712947"/>
              <a:ext cx="394809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kern="0">
                  <a:solidFill>
                    <a:prstClr val="black"/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 câu kể</a:t>
              </a:r>
              <a:endParaRPr kumimoji="0" lang="vi-VN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3" name="Nhóm 41">
            <a:extLst>
              <a:ext uri="{FF2B5EF4-FFF2-40B4-BE49-F238E27FC236}">
                <a16:creationId xmlns:a16="http://schemas.microsoft.com/office/drawing/2014/main" id="{084C21AB-7D0B-6E15-076A-ACC9B00756EB}"/>
              </a:ext>
            </a:extLst>
          </p:cNvPr>
          <p:cNvGrpSpPr/>
          <p:nvPr/>
        </p:nvGrpSpPr>
        <p:grpSpPr>
          <a:xfrm>
            <a:off x="984364" y="4606278"/>
            <a:ext cx="5270443" cy="1152000"/>
            <a:chOff x="958238" y="4423396"/>
            <a:chExt cx="5270443" cy="1152000"/>
          </a:xfrm>
        </p:grpSpPr>
        <p:grpSp>
          <p:nvGrpSpPr>
            <p:cNvPr id="24" name="Nhóm 42">
              <a:extLst>
                <a:ext uri="{FF2B5EF4-FFF2-40B4-BE49-F238E27FC236}">
                  <a16:creationId xmlns:a16="http://schemas.microsoft.com/office/drawing/2014/main" id="{93C7386E-6719-3B0E-B4AB-A0A67B5130CE}"/>
                </a:ext>
              </a:extLst>
            </p:cNvPr>
            <p:cNvGrpSpPr/>
            <p:nvPr/>
          </p:nvGrpSpPr>
          <p:grpSpPr>
            <a:xfrm>
              <a:off x="958238" y="4423396"/>
              <a:ext cx="4924401" cy="1152000"/>
              <a:chOff x="958238" y="4423396"/>
              <a:chExt cx="4924401" cy="1152000"/>
            </a:xfrm>
          </p:grpSpPr>
          <p:sp>
            <p:nvSpPr>
              <p:cNvPr id="26" name="Hình chữ nhật: Góc Tròn 44">
                <a:extLst>
                  <a:ext uri="{FF2B5EF4-FFF2-40B4-BE49-F238E27FC236}">
                    <a16:creationId xmlns:a16="http://schemas.microsoft.com/office/drawing/2014/main" id="{075C9BAB-D227-01CF-7DEB-898F09497BE9}"/>
                  </a:ext>
                </a:extLst>
              </p:cNvPr>
              <p:cNvSpPr/>
              <p:nvPr/>
            </p:nvSpPr>
            <p:spPr>
              <a:xfrm>
                <a:off x="1351279" y="4453999"/>
                <a:ext cx="4531360" cy="1116000"/>
              </a:xfrm>
              <a:prstGeom prst="roundRect">
                <a:avLst/>
              </a:prstGeom>
              <a:noFill/>
              <a:ln w="38100" cap="flat" cmpd="sng" algn="ctr">
                <a:solidFill>
                  <a:srgbClr val="B4D841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4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pic>
            <p:nvPicPr>
              <p:cNvPr id="27" name="Đồ họa 45">
                <a:extLst>
                  <a:ext uri="{FF2B5EF4-FFF2-40B4-BE49-F238E27FC236}">
                    <a16:creationId xmlns:a16="http://schemas.microsoft.com/office/drawing/2014/main" id="{31B2ABD0-2B5B-850D-AFF7-7A75E1F9517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p:blipFill>
            <p:spPr>
              <a:xfrm>
                <a:off x="958238" y="4423396"/>
                <a:ext cx="1077191" cy="1152000"/>
              </a:xfrm>
              <a:prstGeom prst="rect">
                <a:avLst/>
              </a:prstGeom>
            </p:spPr>
          </p:pic>
        </p:grpSp>
        <p:sp>
          <p:nvSpPr>
            <p:cNvPr id="25" name="Hộp Văn bản 43">
              <a:extLst>
                <a:ext uri="{FF2B5EF4-FFF2-40B4-BE49-F238E27FC236}">
                  <a16:creationId xmlns:a16="http://schemas.microsoft.com/office/drawing/2014/main" id="{1C9CB0A0-200C-0B42-D4B5-C57DBDBDDC0E}"/>
                </a:ext>
              </a:extLst>
            </p:cNvPr>
            <p:cNvSpPr txBox="1"/>
            <p:nvPr/>
          </p:nvSpPr>
          <p:spPr>
            <a:xfrm>
              <a:off x="1446093" y="4646547"/>
              <a:ext cx="478258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kern="0">
                  <a:solidFill>
                    <a:prstClr val="black"/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 câu cảm </a:t>
              </a:r>
              <a:endPara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8" name="Nhóm 46">
            <a:extLst>
              <a:ext uri="{FF2B5EF4-FFF2-40B4-BE49-F238E27FC236}">
                <a16:creationId xmlns:a16="http://schemas.microsoft.com/office/drawing/2014/main" id="{DF43F926-6653-CBC6-F3E8-99F6E4202C79}"/>
              </a:ext>
            </a:extLst>
          </p:cNvPr>
          <p:cNvGrpSpPr/>
          <p:nvPr/>
        </p:nvGrpSpPr>
        <p:grpSpPr>
          <a:xfrm>
            <a:off x="6335488" y="4636881"/>
            <a:ext cx="4987834" cy="1153269"/>
            <a:chOff x="6309362" y="4453999"/>
            <a:chExt cx="4987834" cy="1153269"/>
          </a:xfrm>
        </p:grpSpPr>
        <p:grpSp>
          <p:nvGrpSpPr>
            <p:cNvPr id="29" name="Nhóm 47">
              <a:extLst>
                <a:ext uri="{FF2B5EF4-FFF2-40B4-BE49-F238E27FC236}">
                  <a16:creationId xmlns:a16="http://schemas.microsoft.com/office/drawing/2014/main" id="{8DC20CD2-12BC-EABE-82B2-C0E7A43C09EB}"/>
                </a:ext>
              </a:extLst>
            </p:cNvPr>
            <p:cNvGrpSpPr/>
            <p:nvPr/>
          </p:nvGrpSpPr>
          <p:grpSpPr>
            <a:xfrm>
              <a:off x="6309362" y="4453999"/>
              <a:ext cx="4987834" cy="1153269"/>
              <a:chOff x="6309362" y="4395154"/>
              <a:chExt cx="4987834" cy="1153269"/>
            </a:xfrm>
          </p:grpSpPr>
          <p:sp>
            <p:nvSpPr>
              <p:cNvPr id="31" name="Hình chữ nhật: Góc Tròn 49">
                <a:extLst>
                  <a:ext uri="{FF2B5EF4-FFF2-40B4-BE49-F238E27FC236}">
                    <a16:creationId xmlns:a16="http://schemas.microsoft.com/office/drawing/2014/main" id="{F4FCBD0E-3613-A98C-1571-FBF9E931C5BC}"/>
                  </a:ext>
                </a:extLst>
              </p:cNvPr>
              <p:cNvSpPr/>
              <p:nvPr/>
            </p:nvSpPr>
            <p:spPr>
              <a:xfrm>
                <a:off x="6688190" y="4395154"/>
                <a:ext cx="4609006" cy="1117575"/>
              </a:xfrm>
              <a:prstGeom prst="roundRect">
                <a:avLst/>
              </a:prstGeom>
              <a:noFill/>
              <a:ln w="38100" cap="flat" cmpd="sng" algn="ctr">
                <a:solidFill>
                  <a:srgbClr val="6FD3DD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4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pic>
            <p:nvPicPr>
              <p:cNvPr id="32" name="Đồ họa 50">
                <a:extLst>
                  <a:ext uri="{FF2B5EF4-FFF2-40B4-BE49-F238E27FC236}">
                    <a16:creationId xmlns:a16="http://schemas.microsoft.com/office/drawing/2014/main" id="{47A0F72D-0213-C1E1-88C4-ACC21935C53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p:blipFill>
            <p:spPr>
              <a:xfrm>
                <a:off x="6309362" y="4396423"/>
                <a:ext cx="1077191" cy="1152000"/>
              </a:xfrm>
              <a:prstGeom prst="rect">
                <a:avLst/>
              </a:prstGeom>
            </p:spPr>
          </p:pic>
        </p:grpSp>
        <p:sp>
          <p:nvSpPr>
            <p:cNvPr id="30" name="Hộp Văn bản 48">
              <a:extLst>
                <a:ext uri="{FF2B5EF4-FFF2-40B4-BE49-F238E27FC236}">
                  <a16:creationId xmlns:a16="http://schemas.microsoft.com/office/drawing/2014/main" id="{8360AA65-5513-46B8-37E6-0443393612EE}"/>
                </a:ext>
              </a:extLst>
            </p:cNvPr>
            <p:cNvSpPr txBox="1"/>
            <p:nvPr/>
          </p:nvSpPr>
          <p:spPr>
            <a:xfrm>
              <a:off x="7357689" y="4646547"/>
              <a:ext cx="357456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kern="0">
                  <a:solidFill>
                    <a:prstClr val="black"/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 câu khiến</a:t>
              </a:r>
              <a:endPara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8509935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1" descr="588ku_d86e2212d3e726cc7abb62f88b3a8de2_12503752"/>
          <p:cNvPicPr>
            <a:picLocks noChangeAspect="1"/>
          </p:cNvPicPr>
          <p:nvPr/>
        </p:nvPicPr>
        <p:blipFill>
          <a:blip r:embed="rId2"/>
          <a:srcRect l="11471" t="26223" r="12879" b="20562"/>
          <a:stretch>
            <a:fillRect/>
          </a:stretch>
        </p:blipFill>
        <p:spPr>
          <a:xfrm>
            <a:off x="0" y="0"/>
            <a:ext cx="10034905" cy="637794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2867216" y="562866"/>
            <a:ext cx="5774508" cy="1107996"/>
            <a:chOff x="3751685" y="2531276"/>
            <a:chExt cx="9533051" cy="1107996"/>
          </a:xfrm>
        </p:grpSpPr>
        <p:sp>
          <p:nvSpPr>
            <p:cNvPr id="4" name="TextBox 3"/>
            <p:cNvSpPr txBox="1"/>
            <p:nvPr/>
          </p:nvSpPr>
          <p:spPr>
            <a:xfrm>
              <a:off x="3751685" y="2531276"/>
              <a:ext cx="8031299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b="1">
                  <a:ln w="2032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5 SVNMaphylla" pitchFamily="2" charset="0"/>
                </a:rPr>
                <a:t>Yêu cầu cần đạt</a:t>
              </a:r>
              <a:endParaRPr lang="en-US" sz="6600" b="1" dirty="0">
                <a:ln w="20320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SVNMaphylla" pitchFamily="2" charset="0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3751685" y="2531276"/>
              <a:ext cx="9533051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>
                  <a:solidFill>
                    <a:srgbClr val="FF00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5 SVNMaphylla" pitchFamily="2" charset="0"/>
                </a:rPr>
                <a:t>Yêu cầu cần đạt</a:t>
              </a:r>
              <a:endParaRPr lang="en-US" sz="54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SVNMaphylla" pitchFamily="2" charset="0"/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1089888" y="1617074"/>
            <a:ext cx="8134793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* Năng lực đặc thù:</a:t>
            </a:r>
          </a:p>
          <a:p>
            <a:pPr algn="just"/>
            <a:r>
              <a:rPr lang="en-US" sz="2800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Hiểu và nhận diện được hai thành phần chính của câu: chủ ngữ và vị ngữ; nhớ được khái niệm hai thành phần này. </a:t>
            </a:r>
          </a:p>
          <a:p>
            <a:pPr algn="just"/>
            <a:r>
              <a:rPr lang="en-US" sz="2800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Kết hợp được chủ ngữ và vị ngữ để tạo thành câu đúng ngữ pháp và ngữ nghĩa. </a:t>
            </a:r>
          </a:p>
          <a:p>
            <a:pPr algn="just"/>
            <a:r>
              <a:rPr lang="en-US" sz="2800" b="1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* Năng lực chung: </a:t>
            </a:r>
            <a:r>
              <a:rPr lang="en-US" sz="2800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năng lực ngôn ngữ, giao tiếp và hợp tác, giải quyết vấn đề sáng tạo.</a:t>
            </a:r>
          </a:p>
          <a:p>
            <a:pPr algn="just"/>
            <a:r>
              <a:rPr lang="en-US" sz="2800" b="1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* Phẩm chất: </a:t>
            </a:r>
            <a:r>
              <a:rPr lang="en-US" sz="2800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chăm chỉ, trách nhiệm.</a:t>
            </a:r>
          </a:p>
        </p:txBody>
      </p:sp>
    </p:spTree>
    <p:extLst>
      <p:ext uri="{BB962C8B-B14F-4D97-AF65-F5344CB8AC3E}">
        <p14:creationId xmlns:p14="http://schemas.microsoft.com/office/powerpoint/2010/main" val="98210859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57" descr="形状, 圆圈&#10;&#10;描述已自动生成">
            <a:extLst>
              <a:ext uri="{FF2B5EF4-FFF2-40B4-BE49-F238E27FC236}">
                <a16:creationId xmlns:a16="http://schemas.microsoft.com/office/drawing/2014/main" id="{4051BC7C-D180-43B9-A390-AC752B56034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96" b="13228"/>
          <a:stretch/>
        </p:blipFill>
        <p:spPr>
          <a:xfrm>
            <a:off x="914400" y="0"/>
            <a:ext cx="10363200" cy="6858000"/>
          </a:xfrm>
          <a:custGeom>
            <a:avLst/>
            <a:gdLst>
              <a:gd name="connsiteX0" fmla="*/ 0 w 8695756"/>
              <a:gd name="connsiteY0" fmla="*/ 0 h 6125028"/>
              <a:gd name="connsiteX1" fmla="*/ 6924665 w 8695756"/>
              <a:gd name="connsiteY1" fmla="*/ 0 h 6125028"/>
              <a:gd name="connsiteX2" fmla="*/ 6831495 w 8695756"/>
              <a:gd name="connsiteY2" fmla="*/ 112923 h 6125028"/>
              <a:gd name="connsiteX3" fmla="*/ 6675039 w 8695756"/>
              <a:gd name="connsiteY3" fmla="*/ 625124 h 6125028"/>
              <a:gd name="connsiteX4" fmla="*/ 7591140 w 8695756"/>
              <a:gd name="connsiteY4" fmla="*/ 1541225 h 6125028"/>
              <a:gd name="connsiteX5" fmla="*/ 8507241 w 8695756"/>
              <a:gd name="connsiteY5" fmla="*/ 625124 h 6125028"/>
              <a:gd name="connsiteX6" fmla="*/ 8350785 w 8695756"/>
              <a:gd name="connsiteY6" fmla="*/ 112923 h 6125028"/>
              <a:gd name="connsiteX7" fmla="*/ 8257615 w 8695756"/>
              <a:gd name="connsiteY7" fmla="*/ 0 h 6125028"/>
              <a:gd name="connsiteX8" fmla="*/ 8695756 w 8695756"/>
              <a:gd name="connsiteY8" fmla="*/ 0 h 6125028"/>
              <a:gd name="connsiteX9" fmla="*/ 8695756 w 8695756"/>
              <a:gd name="connsiteY9" fmla="*/ 6125028 h 6125028"/>
              <a:gd name="connsiteX10" fmla="*/ 0 w 8695756"/>
              <a:gd name="connsiteY10" fmla="*/ 6125028 h 61250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8695756" h="6125028">
                <a:moveTo>
                  <a:pt x="0" y="0"/>
                </a:moveTo>
                <a:lnTo>
                  <a:pt x="6924665" y="0"/>
                </a:lnTo>
                <a:lnTo>
                  <a:pt x="6831495" y="112923"/>
                </a:lnTo>
                <a:cubicBezTo>
                  <a:pt x="6732717" y="259134"/>
                  <a:pt x="6675039" y="435393"/>
                  <a:pt x="6675039" y="625124"/>
                </a:cubicBezTo>
                <a:cubicBezTo>
                  <a:pt x="6675039" y="1131073"/>
                  <a:pt x="7085191" y="1541225"/>
                  <a:pt x="7591140" y="1541225"/>
                </a:cubicBezTo>
                <a:cubicBezTo>
                  <a:pt x="8097089" y="1541225"/>
                  <a:pt x="8507241" y="1131073"/>
                  <a:pt x="8507241" y="625124"/>
                </a:cubicBezTo>
                <a:cubicBezTo>
                  <a:pt x="8507241" y="435393"/>
                  <a:pt x="8449563" y="259134"/>
                  <a:pt x="8350785" y="112923"/>
                </a:cubicBezTo>
                <a:lnTo>
                  <a:pt x="8257615" y="0"/>
                </a:lnTo>
                <a:lnTo>
                  <a:pt x="8695756" y="0"/>
                </a:lnTo>
                <a:lnTo>
                  <a:pt x="8695756" y="6125028"/>
                </a:lnTo>
                <a:lnTo>
                  <a:pt x="0" y="6125028"/>
                </a:lnTo>
                <a:close/>
              </a:path>
            </a:pathLst>
          </a:custGeom>
        </p:spPr>
      </p:pic>
      <p:pic>
        <p:nvPicPr>
          <p:cNvPr id="3" name="图片 18" descr="卡通人物&#10;&#10;中度可信度描述已自动生成">
            <a:extLst>
              <a:ext uri="{FF2B5EF4-FFF2-40B4-BE49-F238E27FC236}">
                <a16:creationId xmlns:a16="http://schemas.microsoft.com/office/drawing/2014/main" id="{C2E5C457-ECC5-4389-B7C1-42BEB8C1C71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58" t="86561"/>
          <a:stretch/>
        </p:blipFill>
        <p:spPr>
          <a:xfrm flipH="1">
            <a:off x="0" y="4977685"/>
            <a:ext cx="2971448" cy="1880315"/>
          </a:xfrm>
          <a:prstGeom prst="rect">
            <a:avLst/>
          </a:prstGeom>
        </p:spPr>
      </p:pic>
      <p:pic>
        <p:nvPicPr>
          <p:cNvPr id="4" name="图片 9" descr="图片包含 游戏机, 花, 桌子, 体育&#10;&#10;描述已自动生成">
            <a:extLst>
              <a:ext uri="{FF2B5EF4-FFF2-40B4-BE49-F238E27FC236}">
                <a16:creationId xmlns:a16="http://schemas.microsoft.com/office/drawing/2014/main" id="{7B92EC06-E354-47FE-8039-A19C563DA84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99" t="83845" r="25657"/>
          <a:stretch/>
        </p:blipFill>
        <p:spPr>
          <a:xfrm flipH="1">
            <a:off x="1801494" y="4481099"/>
            <a:ext cx="3320408" cy="2397552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2078607" y="2786256"/>
            <a:ext cx="8048232" cy="1579986"/>
            <a:chOff x="1876696" y="2487729"/>
            <a:chExt cx="7013410" cy="1579986"/>
          </a:xfrm>
        </p:grpSpPr>
        <p:sp>
          <p:nvSpPr>
            <p:cNvPr id="6" name="TextBox 5"/>
            <p:cNvSpPr txBox="1"/>
            <p:nvPr/>
          </p:nvSpPr>
          <p:spPr>
            <a:xfrm>
              <a:off x="1876696" y="2487729"/>
              <a:ext cx="7001692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600">
                  <a:ln w="190500">
                    <a:solidFill>
                      <a:srgbClr val="FF0066"/>
                    </a:solidFill>
                  </a:ln>
                  <a:solidFill>
                    <a:srgbClr val="FF00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lberta Heavy" panose="02040603050506020204" pitchFamily="18" charset="0"/>
                  <a:cs typeface="#9Slide05 Pattaya" panose="00000500000000000000" pitchFamily="2" charset="-34"/>
                </a:rPr>
                <a:t>KHÁM PHÁ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888414" y="2498055"/>
              <a:ext cx="7001692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60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lberta Heavy" panose="02040603050506020204" pitchFamily="18" charset="0"/>
                  <a:cs typeface="#9Slide05 Pattaya" panose="00000500000000000000" pitchFamily="2" charset="-34"/>
                </a:rPr>
                <a:t>KHÁM PHÁ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23049672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思源黑体 CN Bold"/>
        <a:ea typeface=""/>
        <a:cs typeface=""/>
        <a:font script="Jpan" typeface="ＭＳ Ｐゴシック"/>
        <a:font script="Hang" typeface="맑은 고딕"/>
        <a:font script="Hans" typeface="思源黑体 CN Bold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思源黑体 CN Bold"/>
        <a:ea typeface=""/>
        <a:cs typeface=""/>
        <a:font script="Jpan" typeface="ＭＳ Ｐゴシック"/>
        <a:font script="Hang" typeface="맑은 고딕"/>
        <a:font script="Hans" typeface="思源黑体 CN Bold"/>
        <a:font script="Hant" typeface="新細明體"/>
        <a:font script="Arab" typeface="思源黑体 CN Bold"/>
        <a:font script="Hebr" typeface="思源黑体 CN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思源黑体 CN Bold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345</TotalTime>
  <Words>1109</Words>
  <Application>Microsoft Office PowerPoint</Application>
  <PresentationFormat>Widescreen</PresentationFormat>
  <Paragraphs>164</Paragraphs>
  <Slides>25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7" baseType="lpstr">
      <vt:lpstr>#9Slide05 SVNMaphylla</vt:lpstr>
      <vt:lpstr>Arial</vt:lpstr>
      <vt:lpstr>Calibri</vt:lpstr>
      <vt:lpstr>Cambria</vt:lpstr>
      <vt:lpstr>inpin heiti</vt:lpstr>
      <vt:lpstr>Tahoma</vt:lpstr>
      <vt:lpstr>Times New Roman</vt:lpstr>
      <vt:lpstr>UTM Alberta Heavy</vt:lpstr>
      <vt:lpstr>UTM Avo</vt:lpstr>
      <vt:lpstr>思源黑体 CN</vt:lpstr>
      <vt:lpstr>思源黑体 CN Bold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BÍCH</dc:creator>
  <cp:keywords>MĂNGNON</cp:keywords>
  <cp:lastModifiedBy>Administrator</cp:lastModifiedBy>
  <cp:revision>60</cp:revision>
  <dcterms:created xsi:type="dcterms:W3CDTF">2023-12-03T08:09:46Z</dcterms:created>
  <dcterms:modified xsi:type="dcterms:W3CDTF">2025-02-07T09:02:42Z</dcterms:modified>
</cp:coreProperties>
</file>