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0" r:id="rId3"/>
    <p:sldId id="263" r:id="rId4"/>
    <p:sldId id="264" r:id="rId5"/>
    <p:sldId id="265" r:id="rId6"/>
    <p:sldId id="266" r:id="rId7"/>
    <p:sldId id="267" r:id="rId8"/>
    <p:sldId id="268" r:id="rId9"/>
    <p:sldId id="261" r:id="rId10"/>
    <p:sldId id="269" r:id="rId11"/>
    <p:sldId id="270" r:id="rId12"/>
    <p:sldId id="271" r:id="rId13"/>
    <p:sldId id="272" r:id="rId14"/>
    <p:sldId id="273" r:id="rId15"/>
    <p:sldId id="274" r:id="rId16"/>
    <p:sldId id="276" r:id="rId17"/>
    <p:sldId id="275" r:id="rId18"/>
    <p:sldId id="262" r:id="rId19"/>
    <p:sldId id="278" r:id="rId20"/>
    <p:sldId id="277" r:id="rId21"/>
    <p:sldId id="279" r:id="rId22"/>
  </p:sldIdLst>
  <p:sldSz cx="12192000" cy="6858000"/>
  <p:notesSz cx="6858000" cy="9144000"/>
  <p:embeddedFontLst>
    <p:embeddedFont>
      <p:font typeface="#9Slide07 HoneyCream" panose="020B0604020202020204" charset="0"/>
      <p:regular r:id="rId23"/>
    </p:embeddedFont>
    <p:embeddedFont>
      <p:font typeface="Cambria" panose="02040503050406030204" pitchFamily="18" charset="0"/>
      <p:regular r:id="rId24"/>
      <p:bold r:id="rId25"/>
      <p:italic r:id="rId26"/>
      <p:boldItalic r:id="rId27"/>
    </p:embeddedFont>
    <p:embeddedFont>
      <p:font typeface="SVN-Hole Hearte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D5ED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14" autoAdjust="0"/>
    <p:restoredTop sz="94660"/>
  </p:normalViewPr>
  <p:slideViewPr>
    <p:cSldViewPr snapToGrid="0">
      <p:cViewPr>
        <p:scale>
          <a:sx n="50" d="100"/>
          <a:sy n="50" d="100"/>
        </p:scale>
        <p:origin x="76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496947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Tree>
    <p:extLst>
      <p:ext uri="{BB962C8B-B14F-4D97-AF65-F5344CB8AC3E}">
        <p14:creationId xmlns:p14="http://schemas.microsoft.com/office/powerpoint/2010/main" val="34578625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2024/11/22</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032180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04756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99914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1"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Tree>
    <p:extLst>
      <p:ext uri="{BB962C8B-B14F-4D97-AF65-F5344CB8AC3E}">
        <p14:creationId xmlns:p14="http://schemas.microsoft.com/office/powerpoint/2010/main" val="28955550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2" r:id="rId4"/>
    <p:sldLayoutId id="214748367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8.xml"/><Relationship Id="rId3" Type="http://schemas.openxmlformats.org/officeDocument/2006/relationships/image" Target="../media/image18.png"/><Relationship Id="rId7" Type="http://schemas.openxmlformats.org/officeDocument/2006/relationships/slide" Target="slide6.xml"/><Relationship Id="rId12" Type="http://schemas.microsoft.com/office/2007/relationships/hdphoto" Target="../media/hdphoto3.wdp"/><Relationship Id="rId17"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slide" Target="slide9.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21.png"/><Relationship Id="rId15" Type="http://schemas.microsoft.com/office/2007/relationships/hdphoto" Target="../media/hdphoto4.wdp"/><Relationship Id="rId10" Type="http://schemas.openxmlformats.org/officeDocument/2006/relationships/slide" Target="slide7.xml"/><Relationship Id="rId4" Type="http://schemas.openxmlformats.org/officeDocument/2006/relationships/slide" Target="slide5.xml"/><Relationship Id="rId9" Type="http://schemas.microsoft.com/office/2007/relationships/hdphoto" Target="../media/hdphoto2.wdp"/><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9395" y="314520"/>
            <a:ext cx="8753239" cy="6113944"/>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48724">
            <a:off x="-538949" y="2820626"/>
            <a:ext cx="3917722" cy="3917722"/>
          </a:xfrm>
          <a:prstGeom prst="rect">
            <a:avLst/>
          </a:prstGeom>
          <a:effectLst>
            <a:outerShdw blurRad="254000" sx="102000" sy="102000" algn="ctr" rotWithShape="0">
              <a:prstClr val="black">
                <a:alpha val="40000"/>
              </a:prstClr>
            </a:outerShdw>
          </a:effectLst>
        </p:spPr>
      </p:pic>
      <p:pic>
        <p:nvPicPr>
          <p:cNvPr id="19" name="图片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2131" y="2711871"/>
            <a:ext cx="4180753" cy="4180753"/>
          </a:xfrm>
          <a:prstGeom prst="rect">
            <a:avLst/>
          </a:prstGeom>
          <a:effectLst>
            <a:outerShdw blurRad="254000" sx="102000" sy="102000" algn="ctr" rotWithShape="0">
              <a:prstClr val="black">
                <a:alpha val="40000"/>
              </a:prstClr>
            </a:outerShdw>
          </a:effectLst>
        </p:spPr>
      </p:pic>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2490" y="-195062"/>
            <a:ext cx="1523956" cy="1508868"/>
          </a:xfrm>
          <a:prstGeom prst="rect">
            <a:avLst/>
          </a:prstGeom>
        </p:spPr>
      </p:pic>
      <p:pic>
        <p:nvPicPr>
          <p:cNvPr id="6" name="Picture 5"/>
          <p:cNvPicPr>
            <a:picLocks noChangeAspect="1"/>
          </p:cNvPicPr>
          <p:nvPr/>
        </p:nvPicPr>
        <p:blipFill>
          <a:blip r:embed="rId11"/>
          <a:stretch>
            <a:fillRect/>
          </a:stretch>
        </p:blipFill>
        <p:spPr>
          <a:xfrm>
            <a:off x="3655582" y="-40616"/>
            <a:ext cx="4980864" cy="1457070"/>
          </a:xfrm>
          <a:prstGeom prst="rect">
            <a:avLst/>
          </a:prstGeom>
        </p:spPr>
      </p:pic>
      <p:grpSp>
        <p:nvGrpSpPr>
          <p:cNvPr id="26" name="Group 25"/>
          <p:cNvGrpSpPr/>
          <p:nvPr/>
        </p:nvGrpSpPr>
        <p:grpSpPr>
          <a:xfrm>
            <a:off x="2452721" y="1878289"/>
            <a:ext cx="7468247" cy="3620386"/>
            <a:chOff x="2452721" y="1878289"/>
            <a:chExt cx="7468247" cy="3620386"/>
          </a:xfrm>
        </p:grpSpPr>
        <p:pic>
          <p:nvPicPr>
            <p:cNvPr id="10" name="Picture 9"/>
            <p:cNvPicPr>
              <a:picLocks noChangeAspect="1"/>
            </p:cNvPicPr>
            <p:nvPr/>
          </p:nvPicPr>
          <p:blipFill>
            <a:blip r:embed="rId12"/>
            <a:stretch>
              <a:fillRect/>
            </a:stretch>
          </p:blipFill>
          <p:spPr>
            <a:xfrm>
              <a:off x="2452721" y="1878289"/>
              <a:ext cx="7468247" cy="3060457"/>
            </a:xfrm>
            <a:prstGeom prst="rect">
              <a:avLst/>
            </a:prstGeom>
          </p:spPr>
        </p:pic>
        <p:pic>
          <p:nvPicPr>
            <p:cNvPr id="25" name="Picture 24"/>
            <p:cNvPicPr>
              <a:picLocks noChangeAspect="1"/>
            </p:cNvPicPr>
            <p:nvPr/>
          </p:nvPicPr>
          <p:blipFill>
            <a:blip r:embed="rId13"/>
            <a:stretch>
              <a:fillRect/>
            </a:stretch>
          </p:blipFill>
          <p:spPr>
            <a:xfrm>
              <a:off x="5058804" y="4425686"/>
              <a:ext cx="2670279" cy="1072989"/>
            </a:xfrm>
            <a:prstGeom prst="rect">
              <a:avLst/>
            </a:prstGeom>
          </p:spPr>
        </p:pic>
      </p:grpSp>
    </p:spTree>
    <p:extLst>
      <p:ext uri="{BB962C8B-B14F-4D97-AF65-F5344CB8AC3E}">
        <p14:creationId xmlns:p14="http://schemas.microsoft.com/office/powerpoint/2010/main" val="2601564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609600"/>
            <a:ext cx="1071612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1.</a:t>
            </a:r>
            <a:r>
              <a:rPr lang="vi-VN" sz="3200" b="1">
                <a:solidFill>
                  <a:srgbClr val="002060"/>
                </a:solidFill>
                <a:latin typeface="Cambria" panose="02040503050406030204" pitchFamily="18" charset="0"/>
                <a:ea typeface="Cambria" panose="02040503050406030204" pitchFamily="18" charset="0"/>
              </a:rPr>
              <a:t> Tìm các vật, hiện tượng tự nhiên được nhân hoá trong những đoạn thơ, đoạn văn dưới đây. Cho biết chúng được nhân hoá bằng cách nào. </a:t>
            </a:r>
            <a:endParaRPr lang="en-US" sz="3200" b="1">
              <a:solidFill>
                <a:srgbClr val="002060"/>
              </a:solidFill>
              <a:latin typeface="Cambria" panose="02040503050406030204" pitchFamily="18" charset="0"/>
              <a:ea typeface="Cambria" panose="02040503050406030204" pitchFamily="18" charset="0"/>
            </a:endParaRPr>
          </a:p>
        </p:txBody>
      </p:sp>
      <p:grpSp>
        <p:nvGrpSpPr>
          <p:cNvPr id="5" name="Group 4"/>
          <p:cNvGrpSpPr/>
          <p:nvPr/>
        </p:nvGrpSpPr>
        <p:grpSpPr>
          <a:xfrm>
            <a:off x="770021" y="2422358"/>
            <a:ext cx="10908632" cy="1090863"/>
            <a:chOff x="770021" y="2422358"/>
            <a:chExt cx="10908632" cy="1090863"/>
          </a:xfrm>
        </p:grpSpPr>
        <p:sp>
          <p:nvSpPr>
            <p:cNvPr id="3" name="Rounded Rectangle 2"/>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Gọi vật, hiện tượng tự nhiên bằng những từ ngữ chỉ người.</a:t>
              </a:r>
            </a:p>
          </p:txBody>
        </p:sp>
      </p:grpSp>
      <p:grpSp>
        <p:nvGrpSpPr>
          <p:cNvPr id="6" name="Group 5"/>
          <p:cNvGrpSpPr/>
          <p:nvPr/>
        </p:nvGrpSpPr>
        <p:grpSpPr>
          <a:xfrm>
            <a:off x="753978" y="3742674"/>
            <a:ext cx="10908632" cy="1090863"/>
            <a:chOff x="770021" y="2422358"/>
            <a:chExt cx="10908632" cy="1090863"/>
          </a:xfrm>
        </p:grpSpPr>
        <p:sp>
          <p:nvSpPr>
            <p:cNvPr id="7" name="Rounded Rectangle 6"/>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Dùng từ ngữ chỉ hoạt động, đặc điểm của người để kể, tả về vật, hiện tượng tự nhiên.</a:t>
              </a:r>
            </a:p>
          </p:txBody>
        </p:sp>
      </p:grpSp>
      <p:grpSp>
        <p:nvGrpSpPr>
          <p:cNvPr id="9" name="Group 8"/>
          <p:cNvGrpSpPr/>
          <p:nvPr/>
        </p:nvGrpSpPr>
        <p:grpSpPr>
          <a:xfrm>
            <a:off x="770021" y="5001219"/>
            <a:ext cx="10908632" cy="1090863"/>
            <a:chOff x="770021" y="2422358"/>
            <a:chExt cx="10908632" cy="1090863"/>
          </a:xfrm>
        </p:grpSpPr>
        <p:sp>
          <p:nvSpPr>
            <p:cNvPr id="10" name="Rounded Rectangle 9"/>
            <p:cNvSpPr/>
            <p:nvPr/>
          </p:nvSpPr>
          <p:spPr>
            <a:xfrm>
              <a:off x="770021" y="2422358"/>
              <a:ext cx="10908632" cy="109086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0442" y="2422358"/>
              <a:ext cx="10555704"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Trò chuyện, xưng hô với vật, hiện tượng tự nhiên như với người.</a:t>
              </a:r>
            </a:p>
          </p:txBody>
        </p:sp>
      </p:grpSp>
    </p:spTree>
    <p:extLst>
      <p:ext uri="{BB962C8B-B14F-4D97-AF65-F5344CB8AC3E}">
        <p14:creationId xmlns:p14="http://schemas.microsoft.com/office/powerpoint/2010/main" val="202253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869" y="2989472"/>
            <a:ext cx="8409543" cy="3385198"/>
          </a:xfrm>
          <a:prstGeom prst="rect">
            <a:avLst/>
          </a:prstGeom>
          <a:ln>
            <a:noFill/>
          </a:ln>
          <a:effectLst>
            <a:softEdge rad="112500"/>
          </a:effectLst>
        </p:spPr>
      </p:pic>
      <p:sp>
        <p:nvSpPr>
          <p:cNvPr id="3" name="TextBox 2"/>
          <p:cNvSpPr txBox="1"/>
          <p:nvPr/>
        </p:nvSpPr>
        <p:spPr>
          <a:xfrm>
            <a:off x="866272" y="481264"/>
            <a:ext cx="5406190" cy="1766637"/>
          </a:xfrm>
          <a:prstGeom prst="rect">
            <a:avLst/>
          </a:prstGeom>
          <a:noFill/>
        </p:spPr>
        <p:txBody>
          <a:bodyPr wrap="square" rtlCol="0">
            <a:spAutoFit/>
          </a:bodyPr>
          <a:lstStyle/>
          <a:p>
            <a:pPr>
              <a:lnSpc>
                <a:spcPct val="85000"/>
              </a:lnSpc>
            </a:pPr>
            <a:r>
              <a:rPr lang="en-US" sz="3200" b="1">
                <a:latin typeface="Cambria" panose="02040503050406030204" pitchFamily="18" charset="0"/>
                <a:ea typeface="Cambria" panose="02040503050406030204" pitchFamily="18" charset="0"/>
              </a:rPr>
              <a:t>a</a:t>
            </a:r>
            <a:r>
              <a:rPr lang="en-US" sz="3200">
                <a:latin typeface="Cambria" panose="02040503050406030204" pitchFamily="18" charset="0"/>
                <a:ea typeface="Cambria" panose="02040503050406030204" pitchFamily="18" charset="0"/>
              </a:rPr>
              <a:t>. Chim mừng, ríu cánh vỗ </a:t>
            </a:r>
          </a:p>
          <a:p>
            <a:pPr>
              <a:lnSpc>
                <a:spcPct val="85000"/>
              </a:lnSpc>
            </a:pPr>
            <a:r>
              <a:rPr lang="en-US" sz="3200">
                <a:latin typeface="Cambria" panose="02040503050406030204" pitchFamily="18" charset="0"/>
                <a:ea typeface="Cambria" panose="02040503050406030204" pitchFamily="18" charset="0"/>
              </a:rPr>
              <a:t>Rủ nhau về càng đông</a:t>
            </a:r>
          </a:p>
          <a:p>
            <a:pPr>
              <a:lnSpc>
                <a:spcPct val="85000"/>
              </a:lnSpc>
            </a:pPr>
            <a:r>
              <a:rPr lang="en-US" sz="3200">
                <a:latin typeface="Cambria" panose="02040503050406030204" pitchFamily="18" charset="0"/>
                <a:ea typeface="Cambria" panose="02040503050406030204" pitchFamily="18" charset="0"/>
              </a:rPr>
              <a:t>Cào cào áo xanh, đỏ </a:t>
            </a:r>
          </a:p>
          <a:p>
            <a:pPr>
              <a:lnSpc>
                <a:spcPct val="85000"/>
              </a:lnSpc>
            </a:pPr>
            <a:r>
              <a:rPr lang="en-US" sz="3200">
                <a:latin typeface="Cambria" panose="02040503050406030204" pitchFamily="18" charset="0"/>
                <a:ea typeface="Cambria" panose="02040503050406030204" pitchFamily="18" charset="0"/>
              </a:rPr>
              <a:t>Giã gạo ngay ngoài đồng.</a:t>
            </a:r>
          </a:p>
        </p:txBody>
      </p:sp>
      <p:sp>
        <p:nvSpPr>
          <p:cNvPr id="4" name="TextBox 3"/>
          <p:cNvSpPr txBox="1"/>
          <p:nvPr/>
        </p:nvSpPr>
        <p:spPr>
          <a:xfrm>
            <a:off x="6609345" y="433138"/>
            <a:ext cx="5229727" cy="2185214"/>
          </a:xfrm>
          <a:prstGeom prst="rect">
            <a:avLst/>
          </a:prstGeom>
          <a:noFill/>
        </p:spPr>
        <p:txBody>
          <a:bodyPr wrap="square" rtlCol="0">
            <a:spAutoFit/>
          </a:bodyPr>
          <a:lstStyle/>
          <a:p>
            <a:pPr>
              <a:lnSpc>
                <a:spcPct val="85000"/>
              </a:lnSpc>
            </a:pPr>
            <a:r>
              <a:rPr lang="vi-VN" sz="3200">
                <a:latin typeface="Cambria" panose="02040503050406030204" pitchFamily="18" charset="0"/>
                <a:ea typeface="Cambria" panose="02040503050406030204" pitchFamily="18" charset="0"/>
              </a:rPr>
              <a:t>Hạt níu hạt trĩu bông </a:t>
            </a:r>
          </a:p>
          <a:p>
            <a:pPr>
              <a:lnSpc>
                <a:spcPct val="85000"/>
              </a:lnSpc>
            </a:pPr>
            <a:r>
              <a:rPr lang="vi-VN" sz="3200">
                <a:latin typeface="Cambria" panose="02040503050406030204" pitchFamily="18" charset="0"/>
                <a:ea typeface="Cambria" panose="02040503050406030204" pitchFamily="18" charset="0"/>
              </a:rPr>
              <a:t>Đung đưa nhờ chị gió </a:t>
            </a:r>
          </a:p>
          <a:p>
            <a:pPr>
              <a:lnSpc>
                <a:spcPct val="85000"/>
              </a:lnSpc>
            </a:pPr>
            <a:r>
              <a:rPr lang="vi-VN" sz="3200">
                <a:latin typeface="Cambria" panose="02040503050406030204" pitchFamily="18" charset="0"/>
                <a:ea typeface="Cambria" panose="02040503050406030204" pitchFamily="18" charset="0"/>
              </a:rPr>
              <a:t>Mách tin mùa chín rộ </a:t>
            </a:r>
          </a:p>
          <a:p>
            <a:pPr>
              <a:lnSpc>
                <a:spcPct val="85000"/>
              </a:lnSpc>
            </a:pPr>
            <a:r>
              <a:rPr lang="vi-VN" sz="3200">
                <a:latin typeface="Cambria" panose="02040503050406030204" pitchFamily="18" charset="0"/>
                <a:ea typeface="Cambria" panose="02040503050406030204" pitchFamily="18" charset="0"/>
              </a:rPr>
              <a:t>Đến từng ngõ, từng nhà. </a:t>
            </a:r>
          </a:p>
          <a:p>
            <a:pPr algn="r">
              <a:lnSpc>
                <a:spcPct val="85000"/>
              </a:lnSpc>
            </a:pPr>
            <a:r>
              <a:rPr lang="vi-VN" sz="3200">
                <a:latin typeface="Cambria" panose="02040503050406030204" pitchFamily="18" charset="0"/>
                <a:ea typeface="Cambria" panose="02040503050406030204" pitchFamily="18" charset="0"/>
              </a:rPr>
              <a:t>(Quang Khải)</a:t>
            </a:r>
          </a:p>
        </p:txBody>
      </p:sp>
      <p:graphicFrame>
        <p:nvGraphicFramePr>
          <p:cNvPr id="5" name="Table 4"/>
          <p:cNvGraphicFramePr>
            <a:graphicFrameLocks noGrp="1"/>
          </p:cNvGraphicFramePr>
          <p:nvPr>
            <p:extLst>
              <p:ext uri="{D42A27DB-BD31-4B8C-83A1-F6EECF244321}">
                <p14:modId xmlns:p14="http://schemas.microsoft.com/office/powerpoint/2010/main" val="123156374"/>
              </p:ext>
            </p:extLst>
          </p:nvPr>
        </p:nvGraphicFramePr>
        <p:xfrm>
          <a:off x="112294" y="2604131"/>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15" name="TextBox 14"/>
          <p:cNvSpPr txBox="1"/>
          <p:nvPr/>
        </p:nvSpPr>
        <p:spPr>
          <a:xfrm>
            <a:off x="359969" y="4434975"/>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chim</a:t>
            </a:r>
          </a:p>
        </p:txBody>
      </p:sp>
      <p:sp>
        <p:nvSpPr>
          <p:cNvPr id="16" name="TextBox 15"/>
          <p:cNvSpPr txBox="1"/>
          <p:nvPr/>
        </p:nvSpPr>
        <p:spPr>
          <a:xfrm>
            <a:off x="5067945" y="449558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mừng, rủ nhau về</a:t>
            </a:r>
          </a:p>
        </p:txBody>
      </p:sp>
      <p:sp>
        <p:nvSpPr>
          <p:cNvPr id="17" name="TextBox 1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Cào cào</a:t>
            </a:r>
          </a:p>
        </p:txBody>
      </p:sp>
      <p:sp>
        <p:nvSpPr>
          <p:cNvPr id="18" name="TextBox 17"/>
          <p:cNvSpPr txBox="1"/>
          <p:nvPr/>
        </p:nvSpPr>
        <p:spPr>
          <a:xfrm>
            <a:off x="4995375" y="5018807"/>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mặc áo xanh, đỏ; giã gạo</a:t>
            </a:r>
          </a:p>
        </p:txBody>
      </p:sp>
      <p:sp>
        <p:nvSpPr>
          <p:cNvPr id="19" name="TextBox 18"/>
          <p:cNvSpPr txBox="1"/>
          <p:nvPr/>
        </p:nvSpPr>
        <p:spPr>
          <a:xfrm>
            <a:off x="199378" y="5610641"/>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Hạt (lúa)</a:t>
            </a:r>
          </a:p>
        </p:txBody>
      </p:sp>
      <p:sp>
        <p:nvSpPr>
          <p:cNvPr id="20" name="TextBox 19"/>
          <p:cNvSpPr txBox="1"/>
          <p:nvPr/>
        </p:nvSpPr>
        <p:spPr>
          <a:xfrm>
            <a:off x="5045085" y="5542027"/>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níu, nhờ</a:t>
            </a:r>
          </a:p>
        </p:txBody>
      </p:sp>
      <p:sp>
        <p:nvSpPr>
          <p:cNvPr id="21" name="TextBox 2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gió</a:t>
            </a:r>
          </a:p>
        </p:txBody>
      </p:sp>
      <p:sp>
        <p:nvSpPr>
          <p:cNvPr id="22" name="TextBox 2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chị</a:t>
            </a:r>
          </a:p>
        </p:txBody>
      </p:sp>
      <p:sp>
        <p:nvSpPr>
          <p:cNvPr id="23" name="TextBox 22"/>
          <p:cNvSpPr txBox="1"/>
          <p:nvPr/>
        </p:nvSpPr>
        <p:spPr>
          <a:xfrm>
            <a:off x="5067944" y="6143628"/>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mách tin</a:t>
            </a:r>
          </a:p>
        </p:txBody>
      </p:sp>
    </p:spTree>
    <p:extLst>
      <p:ext uri="{BB962C8B-B14F-4D97-AF65-F5344CB8AC3E}">
        <p14:creationId xmlns:p14="http://schemas.microsoft.com/office/powerpoint/2010/main" val="303121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down)">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P spid="18"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561474"/>
            <a:ext cx="11117179" cy="3022366"/>
          </a:xfrm>
          <a:prstGeom prst="rect">
            <a:avLst/>
          </a:prstGeom>
          <a:noFill/>
        </p:spPr>
        <p:txBody>
          <a:bodyPr wrap="square" rtlCol="0">
            <a:spAutoFit/>
          </a:bodyPr>
          <a:lstStyle/>
          <a:p>
            <a:pPr algn="just">
              <a:lnSpc>
                <a:spcPct val="85000"/>
              </a:lnSpc>
            </a:pPr>
            <a:r>
              <a:rPr lang="en-US" sz="320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b</a:t>
            </a:r>
            <a:r>
              <a:rPr lang="vi-VN" sz="3200">
                <a:latin typeface="Cambria" panose="02040503050406030204" pitchFamily="18" charset="0"/>
                <a:ea typeface="Cambria" panose="02040503050406030204" pitchFamily="18" charset="0"/>
              </a:rPr>
              <a:t>. Đêm hôm qua, trời mưa bão ầm ầm. Rặng phi lao vật vã, chao đảo trong gió nhưng không cây nào chịu gục. Sáng ra, trời tạnh ráo. Các cây phi</a:t>
            </a: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lao chỉ bị rụng mất một ít lá. Khi bé Ly đi học, như thường lệ, rặng phi lao lại vi vu reo hát chào Ly. Ly vẫy tay chào lại:</a:t>
            </a:r>
          </a:p>
          <a:p>
            <a:pPr algn="just">
              <a:lnSpc>
                <a:spcPct val="85000"/>
              </a:lnSpc>
            </a:pPr>
            <a:r>
              <a:rPr lang="vi-VN" sz="3200">
                <a:latin typeface="Cambria" panose="02040503050406030204" pitchFamily="18" charset="0"/>
                <a:ea typeface="Cambria" panose="02040503050406030204" pitchFamily="18" charset="0"/>
              </a:rPr>
              <a:t>– Lớn mau lên, lớn mau lên nhé!</a:t>
            </a:r>
          </a:p>
          <a:p>
            <a:pPr algn="r">
              <a:lnSpc>
                <a:spcPct val="85000"/>
              </a:lnSpc>
            </a:pPr>
            <a:r>
              <a:rPr lang="vi-VN" sz="3200">
                <a:latin typeface="Cambria" panose="02040503050406030204" pitchFamily="18" charset="0"/>
                <a:ea typeface="Cambria" panose="02040503050406030204" pitchFamily="18" charset="0"/>
              </a:rPr>
              <a:t>(Theo Bùi Minh Quốc)</a:t>
            </a:r>
          </a:p>
        </p:txBody>
      </p:sp>
      <p:graphicFrame>
        <p:nvGraphicFramePr>
          <p:cNvPr id="3" name="Table 2"/>
          <p:cNvGraphicFramePr>
            <a:graphicFrameLocks noGrp="1"/>
          </p:cNvGraphicFramePr>
          <p:nvPr>
            <p:extLst>
              <p:ext uri="{D42A27DB-BD31-4B8C-83A1-F6EECF244321}">
                <p14:modId xmlns:p14="http://schemas.microsoft.com/office/powerpoint/2010/main" val="3458660058"/>
              </p:ext>
            </p:extLst>
          </p:nvPr>
        </p:nvGraphicFramePr>
        <p:xfrm>
          <a:off x="172052" y="3583840"/>
          <a:ext cx="11951368" cy="3261360"/>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042184">
                  <a:extLst>
                    <a:ext uri="{9D8B030D-6E8A-4147-A177-3AD203B41FA5}">
                      <a16:colId xmlns:a16="http://schemas.microsoft.com/office/drawing/2014/main" val="1007969892"/>
                    </a:ext>
                  </a:extLst>
                </a:gridCol>
                <a:gridCol w="4005648">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473810">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184101">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756866">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bl>
          </a:graphicData>
        </a:graphic>
      </p:graphicFrame>
      <p:sp>
        <p:nvSpPr>
          <p:cNvPr id="4" name="TextBox 3"/>
          <p:cNvSpPr txBox="1"/>
          <p:nvPr/>
        </p:nvSpPr>
        <p:spPr>
          <a:xfrm>
            <a:off x="268529" y="5417955"/>
            <a:ext cx="1570428" cy="954107"/>
          </a:xfrm>
          <a:prstGeom prst="rect">
            <a:avLst/>
          </a:prstGeom>
          <a:noFill/>
        </p:spPr>
        <p:txBody>
          <a:bodyPr wrap="square" rtlCol="0">
            <a:spAutoFit/>
          </a:bodyPr>
          <a:lstStyle/>
          <a:p>
            <a:pPr algn="ctr"/>
            <a:r>
              <a:rPr lang="en-US" sz="2800">
                <a:solidFill>
                  <a:srgbClr val="C00000"/>
                </a:solidFill>
                <a:latin typeface="Cambria" panose="02040503050406030204" pitchFamily="18" charset="0"/>
                <a:ea typeface="Cambria" panose="02040503050406030204" pitchFamily="18" charset="0"/>
              </a:rPr>
              <a:t>Rặng phi lao</a:t>
            </a:r>
          </a:p>
        </p:txBody>
      </p:sp>
      <p:sp>
        <p:nvSpPr>
          <p:cNvPr id="5" name="TextBox 4"/>
          <p:cNvSpPr txBox="1"/>
          <p:nvPr/>
        </p:nvSpPr>
        <p:spPr>
          <a:xfrm>
            <a:off x="5046268" y="5371788"/>
            <a:ext cx="3880561"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vật vã, chao đảo, không…chịu gục, reo hát, chào</a:t>
            </a:r>
            <a:endParaRPr lang="en-US" sz="4000">
              <a:solidFill>
                <a:srgbClr val="C00000"/>
              </a:solidFill>
              <a:latin typeface="Cambria" panose="02040503050406030204" pitchFamily="18" charset="0"/>
              <a:ea typeface="Cambria" panose="02040503050406030204" pitchFamily="18" charset="0"/>
            </a:endParaRPr>
          </a:p>
        </p:txBody>
      </p:sp>
      <p:sp>
        <p:nvSpPr>
          <p:cNvPr id="6" name="TextBox 5"/>
          <p:cNvSpPr txBox="1"/>
          <p:nvPr/>
        </p:nvSpPr>
        <p:spPr>
          <a:xfrm>
            <a:off x="9062008" y="5371788"/>
            <a:ext cx="3293822" cy="1384995"/>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Ly vẫy tay chào lại:</a:t>
            </a:r>
          </a:p>
          <a:p>
            <a:r>
              <a:rPr lang="en-US" sz="2800">
                <a:solidFill>
                  <a:srgbClr val="C00000"/>
                </a:solidFill>
                <a:latin typeface="Cambria" panose="02040503050406030204" pitchFamily="18" charset="0"/>
                <a:ea typeface="Cambria" panose="02040503050406030204" pitchFamily="18" charset="0"/>
              </a:rPr>
              <a:t>- lớn mau lên, lớn mau lên nhé!</a:t>
            </a:r>
            <a:endParaRPr lang="en-US" sz="400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7943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0021" y="505722"/>
            <a:ext cx="10844463" cy="255454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c</a:t>
            </a:r>
            <a:r>
              <a:rPr lang="vi-VN" sz="3200">
                <a:latin typeface="Cambria" panose="02040503050406030204" pitchFamily="18" charset="0"/>
                <a:ea typeface="Cambria" panose="02040503050406030204" pitchFamily="18" charset="0"/>
              </a:rPr>
              <a:t>. Vườn cây đầy ắp tiếng chim và bóng chim bay nhảy. Những thím chích choè nhanh nhảu. Những chú khướu lắm điều. Những anh chào mào đỏm dáng. Những bác cu gáy trầm ngâm...</a:t>
            </a:r>
          </a:p>
          <a:p>
            <a:pPr algn="r"/>
            <a:r>
              <a:rPr lang="vi-VN" sz="3200">
                <a:latin typeface="Cambria" panose="02040503050406030204" pitchFamily="18" charset="0"/>
                <a:ea typeface="Cambria" panose="02040503050406030204" pitchFamily="18" charset="0"/>
              </a:rPr>
              <a:t>(Theo Nguyễn Kiên)</a:t>
            </a:r>
          </a:p>
        </p:txBody>
      </p:sp>
      <p:graphicFrame>
        <p:nvGraphicFramePr>
          <p:cNvPr id="4" name="Table 3"/>
          <p:cNvGraphicFramePr>
            <a:graphicFrameLocks noGrp="1"/>
          </p:cNvGraphicFramePr>
          <p:nvPr>
            <p:extLst>
              <p:ext uri="{D42A27DB-BD31-4B8C-83A1-F6EECF244321}">
                <p14:modId xmlns:p14="http://schemas.microsoft.com/office/powerpoint/2010/main" val="2821234361"/>
              </p:ext>
            </p:extLst>
          </p:nvPr>
        </p:nvGraphicFramePr>
        <p:xfrm>
          <a:off x="76545" y="2603816"/>
          <a:ext cx="11951368" cy="4078022"/>
        </p:xfrm>
        <a:graphic>
          <a:graphicData uri="http://schemas.openxmlformats.org/drawingml/2006/table">
            <a:tbl>
              <a:tblPr firstRow="1" bandRow="1">
                <a:tableStyleId>{D7AC3CCA-C797-4891-BE02-D94E43425B78}</a:tableStyleId>
              </a:tblPr>
              <a:tblGrid>
                <a:gridCol w="1780674">
                  <a:extLst>
                    <a:ext uri="{9D8B030D-6E8A-4147-A177-3AD203B41FA5}">
                      <a16:colId xmlns:a16="http://schemas.microsoft.com/office/drawing/2014/main" val="3929031488"/>
                    </a:ext>
                  </a:extLst>
                </a:gridCol>
                <a:gridCol w="3160295">
                  <a:extLst>
                    <a:ext uri="{9D8B030D-6E8A-4147-A177-3AD203B41FA5}">
                      <a16:colId xmlns:a16="http://schemas.microsoft.com/office/drawing/2014/main" val="1007969892"/>
                    </a:ext>
                  </a:extLst>
                </a:gridCol>
                <a:gridCol w="3887537">
                  <a:extLst>
                    <a:ext uri="{9D8B030D-6E8A-4147-A177-3AD203B41FA5}">
                      <a16:colId xmlns:a16="http://schemas.microsoft.com/office/drawing/2014/main" val="3738022285"/>
                    </a:ext>
                  </a:extLst>
                </a:gridCol>
                <a:gridCol w="3122862">
                  <a:extLst>
                    <a:ext uri="{9D8B030D-6E8A-4147-A177-3AD203B41FA5}">
                      <a16:colId xmlns:a16="http://schemas.microsoft.com/office/drawing/2014/main" val="2388764610"/>
                    </a:ext>
                  </a:extLst>
                </a:gridCol>
              </a:tblGrid>
              <a:tr h="562033">
                <a:tc rowSpan="2">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Sự vật,</a:t>
                      </a:r>
                      <a:r>
                        <a:rPr lang="en-US" sz="2400" b="1" kern="1200" baseline="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h</a:t>
                      </a: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iện tượng được nhân hóa</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gridSpan="3">
                  <a:txBody>
                    <a:bodyPr/>
                    <a:lstStyle/>
                    <a:p>
                      <a:pPr algn="ctr"/>
                      <a:r>
                        <a:rPr lang="en-US" sz="28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Cách nhân hóa</a:t>
                      </a:r>
                      <a:endParaRPr lang="en-US" sz="28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359504998"/>
                  </a:ext>
                </a:extLst>
              </a:tr>
              <a:tr h="1289369">
                <a:tc v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Gọi vật, hiện tượng tự nhiên bằng những từ ngữ chỉ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Dùng từ chỉ hoạt động, đặc điểm của người để kể, tả về vật, hiện tượng tự nhiên</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r>
                        <a:rPr lang="en-US" sz="2400" b="1" kern="120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Trò chuyện, xưng hô với vật, hiện tượng tự nhiên như với người</a:t>
                      </a:r>
                      <a:endParaRPr lang="en-US" sz="2400" b="1">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545952063"/>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97980137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359066612"/>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508733129"/>
                  </a:ext>
                </a:extLst>
              </a:tr>
              <a:tr h="556655">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tc>
                  <a:txBody>
                    <a:bodyPr/>
                    <a:lstStyle/>
                    <a:p>
                      <a:pPr algn="ctr"/>
                      <a:endParaRPr lang="en-US" sz="2400" b="1">
                        <a:latin typeface="Times New Roman" panose="02020603050405020304" pitchFamily="18" charset="0"/>
                        <a:ea typeface="Cambria" panose="02040503050406030204" pitchFamily="18" charset="0"/>
                        <a:cs typeface="Times New Roman" panose="02020603050405020304" pitchFamily="18" charset="0"/>
                      </a:endParaRPr>
                    </a:p>
                  </a:txBody>
                  <a:tcPr anchor="ctr">
                    <a:solidFill>
                      <a:srgbClr val="D5EDFF">
                        <a:alpha val="89804"/>
                      </a:srgbClr>
                    </a:solidFill>
                  </a:tcPr>
                </a:tc>
                <a:extLst>
                  <a:ext uri="{0D108BD9-81ED-4DB2-BD59-A6C34878D82A}">
                    <a16:rowId xmlns:a16="http://schemas.microsoft.com/office/drawing/2014/main" val="211046674"/>
                  </a:ext>
                </a:extLst>
              </a:tr>
            </a:tbl>
          </a:graphicData>
        </a:graphic>
      </p:graphicFrame>
      <p:sp>
        <p:nvSpPr>
          <p:cNvPr id="5" name="TextBox 4"/>
          <p:cNvSpPr txBox="1"/>
          <p:nvPr/>
        </p:nvSpPr>
        <p:spPr>
          <a:xfrm>
            <a:off x="81888" y="4448623"/>
            <a:ext cx="1930397"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chích chòe</a:t>
            </a:r>
          </a:p>
        </p:txBody>
      </p:sp>
      <p:sp>
        <p:nvSpPr>
          <p:cNvPr id="6" name="TextBox 5"/>
          <p:cNvSpPr txBox="1"/>
          <p:nvPr/>
        </p:nvSpPr>
        <p:spPr>
          <a:xfrm>
            <a:off x="1985974" y="4470515"/>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thím</a:t>
            </a:r>
          </a:p>
        </p:txBody>
      </p:sp>
      <p:sp>
        <p:nvSpPr>
          <p:cNvPr id="7" name="TextBox 6"/>
          <p:cNvSpPr txBox="1"/>
          <p:nvPr/>
        </p:nvSpPr>
        <p:spPr>
          <a:xfrm>
            <a:off x="184863" y="5062349"/>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khướu</a:t>
            </a:r>
          </a:p>
        </p:txBody>
      </p:sp>
      <p:sp>
        <p:nvSpPr>
          <p:cNvPr id="8" name="TextBox 7"/>
          <p:cNvSpPr txBox="1"/>
          <p:nvPr/>
        </p:nvSpPr>
        <p:spPr>
          <a:xfrm>
            <a:off x="5045085" y="4448623"/>
            <a:ext cx="393091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nhanh nhảu</a:t>
            </a:r>
          </a:p>
        </p:txBody>
      </p:sp>
      <p:sp>
        <p:nvSpPr>
          <p:cNvPr id="9" name="TextBox 8"/>
          <p:cNvSpPr txBox="1"/>
          <p:nvPr/>
        </p:nvSpPr>
        <p:spPr>
          <a:xfrm>
            <a:off x="76545" y="5610641"/>
            <a:ext cx="1799259"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chào mào</a:t>
            </a:r>
          </a:p>
        </p:txBody>
      </p:sp>
      <p:sp>
        <p:nvSpPr>
          <p:cNvPr id="10" name="TextBox 9"/>
          <p:cNvSpPr txBox="1"/>
          <p:nvPr/>
        </p:nvSpPr>
        <p:spPr>
          <a:xfrm>
            <a:off x="5067944" y="5034515"/>
            <a:ext cx="3597084"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lắm điều</a:t>
            </a:r>
          </a:p>
        </p:txBody>
      </p:sp>
      <p:sp>
        <p:nvSpPr>
          <p:cNvPr id="11" name="TextBox 10"/>
          <p:cNvSpPr txBox="1"/>
          <p:nvPr/>
        </p:nvSpPr>
        <p:spPr>
          <a:xfrm>
            <a:off x="184863" y="6143628"/>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cu gáy</a:t>
            </a:r>
          </a:p>
        </p:txBody>
      </p:sp>
      <p:sp>
        <p:nvSpPr>
          <p:cNvPr id="12" name="TextBox 11"/>
          <p:cNvSpPr txBox="1"/>
          <p:nvPr/>
        </p:nvSpPr>
        <p:spPr>
          <a:xfrm>
            <a:off x="2019354" y="6148497"/>
            <a:ext cx="157042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bác</a:t>
            </a:r>
          </a:p>
        </p:txBody>
      </p:sp>
      <p:sp>
        <p:nvSpPr>
          <p:cNvPr id="13" name="TextBox 12"/>
          <p:cNvSpPr txBox="1"/>
          <p:nvPr/>
        </p:nvSpPr>
        <p:spPr>
          <a:xfrm>
            <a:off x="5067944" y="5557735"/>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đỏm dáng</a:t>
            </a:r>
          </a:p>
        </p:txBody>
      </p:sp>
      <p:sp>
        <p:nvSpPr>
          <p:cNvPr id="14" name="TextBox 13"/>
          <p:cNvSpPr txBox="1"/>
          <p:nvPr/>
        </p:nvSpPr>
        <p:spPr>
          <a:xfrm>
            <a:off x="1978324" y="5047896"/>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chú</a:t>
            </a:r>
          </a:p>
        </p:txBody>
      </p:sp>
      <p:sp>
        <p:nvSpPr>
          <p:cNvPr id="15" name="TextBox 14"/>
          <p:cNvSpPr txBox="1"/>
          <p:nvPr/>
        </p:nvSpPr>
        <p:spPr>
          <a:xfrm>
            <a:off x="2082482" y="5636951"/>
            <a:ext cx="1713978"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anh</a:t>
            </a:r>
          </a:p>
        </p:txBody>
      </p:sp>
      <p:sp>
        <p:nvSpPr>
          <p:cNvPr id="16" name="TextBox 15"/>
          <p:cNvSpPr txBox="1"/>
          <p:nvPr/>
        </p:nvSpPr>
        <p:spPr>
          <a:xfrm>
            <a:off x="5045085" y="6160171"/>
            <a:ext cx="2418705"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 trầm ngâm</a:t>
            </a:r>
          </a:p>
        </p:txBody>
      </p:sp>
    </p:spTree>
    <p:extLst>
      <p:ext uri="{BB962C8B-B14F-4D97-AF65-F5344CB8AC3E}">
        <p14:creationId xmlns:p14="http://schemas.microsoft.com/office/powerpoint/2010/main" val="824637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0160" y="1588958"/>
            <a:ext cx="4620965" cy="4351645"/>
          </a:xfrm>
          <a:prstGeom prst="rect">
            <a:avLst/>
          </a:prstGeom>
        </p:spPr>
      </p:pic>
      <p:sp>
        <p:nvSpPr>
          <p:cNvPr id="3" name="TextBox 2"/>
          <p:cNvSpPr txBox="1"/>
          <p:nvPr/>
        </p:nvSpPr>
        <p:spPr>
          <a:xfrm>
            <a:off x="959370" y="509666"/>
            <a:ext cx="10298244" cy="1094281"/>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2.</a:t>
            </a:r>
            <a:r>
              <a:rPr lang="vi-VN" sz="3200" b="1">
                <a:solidFill>
                  <a:srgbClr val="002060"/>
                </a:solidFill>
                <a:latin typeface="Cambria" panose="02040503050406030204" pitchFamily="18" charset="0"/>
                <a:ea typeface="Cambria" panose="02040503050406030204" pitchFamily="18" charset="0"/>
              </a:rPr>
              <a:t> Em thích hình ảnh nhân hoá nào trong đoạn thơ dưới đây? Nêu tác dụng của hình ảnh nhân hoá đó.</a:t>
            </a:r>
            <a:endParaRPr lang="en-US" sz="3200" b="1">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284813" y="1995065"/>
            <a:ext cx="6445770" cy="3539430"/>
          </a:xfrm>
          <a:prstGeom prst="rect">
            <a:avLst/>
          </a:prstGeom>
          <a:noFill/>
        </p:spPr>
        <p:txBody>
          <a:bodyPr wrap="square" rtlCol="0">
            <a:spAutoFit/>
          </a:bodyPr>
          <a:lstStyle/>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Chẳng đâu bằng chính nhà em</a:t>
            </a:r>
          </a:p>
          <a:p>
            <a:pPr algn="ctr"/>
            <a:r>
              <a:rPr lang="vi-VN" sz="3200">
                <a:latin typeface="Cambria" panose="02040503050406030204" pitchFamily="18" charset="0"/>
                <a:ea typeface="Cambria" panose="02040503050406030204" pitchFamily="18" charset="0"/>
              </a:rPr>
              <a:t>Có đàn chim sẻ bên thềm líu lo.</a:t>
            </a:r>
            <a:endParaRPr lang="en-US" sz="3200">
              <a:latin typeface="Cambria" panose="02040503050406030204" pitchFamily="18" charset="0"/>
              <a:ea typeface="Cambria" panose="02040503050406030204" pitchFamily="18" charset="0"/>
            </a:endParaRPr>
          </a:p>
          <a:p>
            <a:pPr algn="ctr"/>
            <a:r>
              <a:rPr lang="vi-VN" sz="3200">
                <a:latin typeface="Cambria" panose="02040503050406030204" pitchFamily="18" charset="0"/>
                <a:ea typeface="Cambria" panose="02040503050406030204" pitchFamily="18" charset="0"/>
              </a:rPr>
              <a:t>Có nàng gà mái hoa mơ</a:t>
            </a:r>
          </a:p>
          <a:p>
            <a:pPr algn="ctr"/>
            <a:r>
              <a:rPr lang="vi-VN" sz="3200">
                <a:latin typeface="Cambria" panose="02040503050406030204" pitchFamily="18" charset="0"/>
                <a:ea typeface="Cambria" panose="02040503050406030204" pitchFamily="18" charset="0"/>
              </a:rPr>
              <a:t>Cục ta, cục tác khi vừa đẻ xong.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bà chuối mật lưng ong</a:t>
            </a:r>
          </a:p>
          <a:p>
            <a:pPr algn="ctr"/>
            <a:r>
              <a:rPr lang="en-US" sz="3200">
                <a:latin typeface="Cambria" panose="02040503050406030204" pitchFamily="18" charset="0"/>
                <a:ea typeface="Cambria" panose="02040503050406030204" pitchFamily="18" charset="0"/>
              </a:rPr>
              <a:t>  </a:t>
            </a:r>
            <a:r>
              <a:rPr lang="vi-VN" sz="3200">
                <a:latin typeface="Cambria" panose="02040503050406030204" pitchFamily="18" charset="0"/>
                <a:ea typeface="Cambria" panose="02040503050406030204" pitchFamily="18" charset="0"/>
              </a:rPr>
              <a:t>Có ông ngô bắp râu hồng như tơ.</a:t>
            </a:r>
          </a:p>
          <a:p>
            <a:pPr algn="r"/>
            <a:r>
              <a:rPr lang="vi-VN" sz="3200">
                <a:latin typeface="Cambria" panose="02040503050406030204" pitchFamily="18" charset="0"/>
                <a:ea typeface="Cambria" panose="02040503050406030204" pitchFamily="18" charset="0"/>
              </a:rPr>
              <a:t>(Đoàn Thị Lam Luyến)</a:t>
            </a:r>
          </a:p>
        </p:txBody>
      </p:sp>
    </p:spTree>
    <p:extLst>
      <p:ext uri="{BB962C8B-B14F-4D97-AF65-F5344CB8AC3E}">
        <p14:creationId xmlns:p14="http://schemas.microsoft.com/office/powerpoint/2010/main" val="773211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4736" y="480367"/>
            <a:ext cx="3512127" cy="707886"/>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rPr>
              <a:t>Ví dụ</a:t>
            </a:r>
          </a:p>
        </p:txBody>
      </p:sp>
      <p:sp>
        <p:nvSpPr>
          <p:cNvPr id="3" name="TextBox 2"/>
          <p:cNvSpPr txBox="1"/>
          <p:nvPr/>
        </p:nvSpPr>
        <p:spPr>
          <a:xfrm>
            <a:off x="659567" y="1293184"/>
            <a:ext cx="11077731" cy="4662815"/>
          </a:xfrm>
          <a:prstGeom prst="rect">
            <a:avLst/>
          </a:prstGeom>
          <a:noFill/>
        </p:spPr>
        <p:txBody>
          <a:bodyPr wrap="square" rtlCol="0">
            <a:spAutoFit/>
          </a:bodyPr>
          <a:lstStyle/>
          <a:p>
            <a:r>
              <a:rPr lang="vi-VN" sz="3300" dirty="0">
                <a:solidFill>
                  <a:srgbClr val="002060"/>
                </a:solidFill>
                <a:latin typeface="Cambria" panose="02040503050406030204" pitchFamily="18" charset="0"/>
                <a:ea typeface="Cambria" panose="02040503050406030204" pitchFamily="18" charset="0"/>
              </a:rPr>
              <a:t>Em thích hình ảnh:  </a:t>
            </a:r>
          </a:p>
          <a:p>
            <a:pPr algn="ctr"/>
            <a:r>
              <a:rPr lang="vi-VN" sz="3300" b="1" i="1" dirty="0">
                <a:solidFill>
                  <a:srgbClr val="C00000"/>
                </a:solidFill>
                <a:latin typeface="Cambria" panose="02040503050406030204" pitchFamily="18" charset="0"/>
                <a:ea typeface="Cambria" panose="02040503050406030204" pitchFamily="18" charset="0"/>
              </a:rPr>
              <a:t>Có ông ngô bắp râu hồng như tơ.</a:t>
            </a:r>
          </a:p>
          <a:p>
            <a:r>
              <a:rPr lang="vi-VN" sz="3300" b="1" dirty="0">
                <a:solidFill>
                  <a:srgbClr val="002060"/>
                </a:solidFill>
                <a:latin typeface="Cambria" panose="02040503050406030204" pitchFamily="18" charset="0"/>
                <a:ea typeface="Cambria" panose="02040503050406030204" pitchFamily="18" charset="0"/>
              </a:rPr>
              <a:t>Tác dụng của hình ảnh đó là: </a:t>
            </a:r>
          </a:p>
          <a:p>
            <a:pPr algn="just"/>
            <a:r>
              <a:rPr lang="vi-VN" sz="3300" dirty="0">
                <a:solidFill>
                  <a:srgbClr val="002060"/>
                </a:solidFill>
                <a:latin typeface="Cambria" panose="02040503050406030204" pitchFamily="18" charset="0"/>
                <a:ea typeface="Cambria" panose="02040503050406030204" pitchFamily="18" charset="0"/>
              </a:rPr>
              <a:t>- Giúp câu thơ giàu hình ảnh, sinh động: bắp ngô được nhân hóa là “ông” trở nên sinh động, ngộ nghĩnh và thật gần gũi với mỗi gia đình. Ngoài ra, râu bắp ngô còn được so sánh “hồng như tơ” khiến câu thơ ví von giàu hình ảnh.</a:t>
            </a:r>
          </a:p>
          <a:p>
            <a:pPr algn="just"/>
            <a:r>
              <a:rPr lang="vi-VN" sz="3300" dirty="0">
                <a:solidFill>
                  <a:srgbClr val="002060"/>
                </a:solidFill>
                <a:latin typeface="Cambria" panose="02040503050406030204" pitchFamily="18" charset="0"/>
                <a:ea typeface="Cambria" panose="02040503050406030204" pitchFamily="18" charset="0"/>
              </a:rPr>
              <a:t>- Thể hiện tình yêu gia đình, quê hương và yêu cuộc sống của tác giả.</a:t>
            </a:r>
          </a:p>
        </p:txBody>
      </p:sp>
    </p:spTree>
    <p:extLst>
      <p:ext uri="{BB962C8B-B14F-4D97-AF65-F5344CB8AC3E}">
        <p14:creationId xmlns:p14="http://schemas.microsoft.com/office/powerpoint/2010/main" val="1526062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p:cNvGrpSpPr/>
          <p:nvPr/>
        </p:nvGrpSpPr>
        <p:grpSpPr>
          <a:xfrm>
            <a:off x="545432" y="673768"/>
            <a:ext cx="11165305" cy="5775159"/>
            <a:chOff x="666750" y="666750"/>
            <a:chExt cx="11049000" cy="5695950"/>
          </a:xfrm>
          <a:effectLst>
            <a:outerShdw blurRad="254000" sx="102000" sy="102000" algn="ctr" rotWithShape="0">
              <a:prstClr val="black">
                <a:alpha val="25000"/>
              </a:prstClr>
            </a:outerShdw>
          </a:effectLst>
        </p:grpSpPr>
        <p:sp>
          <p:nvSpPr>
            <p:cNvPr id="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grpSp>
        <p:nvGrpSpPr>
          <p:cNvPr id="5" name="组合 1"/>
          <p:cNvGrpSpPr/>
          <p:nvPr/>
        </p:nvGrpSpPr>
        <p:grpSpPr>
          <a:xfrm>
            <a:off x="0" y="4499428"/>
            <a:ext cx="12192000" cy="2386951"/>
            <a:chOff x="0" y="4332156"/>
            <a:chExt cx="12292858" cy="2554224"/>
          </a:xfrm>
        </p:grpSpPr>
        <p:pic>
          <p:nvPicPr>
            <p:cNvPr id="6"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8" name="TextBox 7"/>
          <p:cNvSpPr txBox="1"/>
          <p:nvPr/>
        </p:nvSpPr>
        <p:spPr>
          <a:xfrm>
            <a:off x="991403" y="2001984"/>
            <a:ext cx="10331115" cy="2800767"/>
          </a:xfrm>
          <a:prstGeom prst="rect">
            <a:avLst/>
          </a:prstGeom>
          <a:noFill/>
        </p:spPr>
        <p:txBody>
          <a:bodyPr wrap="square" rtlCol="0">
            <a:spAutoFit/>
          </a:bodyPr>
          <a:lstStyle/>
          <a:p>
            <a:pPr algn="just"/>
            <a:r>
              <a:rPr lang="en-US" sz="4400" b="1" dirty="0" err="1">
                <a:solidFill>
                  <a:srgbClr val="002060"/>
                </a:solidFill>
                <a:latin typeface="Cambria" panose="02040503050406030204" pitchFamily="18" charset="0"/>
                <a:ea typeface="Cambria" panose="02040503050406030204" pitchFamily="18" charset="0"/>
              </a:rPr>
              <a:t>Tác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biện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pháp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nhân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hóa</a:t>
            </a:r>
            <a:r>
              <a:rPr lang="en-US" sz="4400" b="1" dirty="0">
                <a:solidFill>
                  <a:srgbClr val="002060"/>
                </a:solidFill>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giúp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cho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sự</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hiện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tượng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vô</a:t>
            </a:r>
            <a:r>
              <a:rPr lang="en-US" sz="4400" b="1" dirty="0">
                <a:latin typeface="Cambria" panose="02040503050406030204" pitchFamily="18" charset="0"/>
                <a:ea typeface="Cambria" panose="02040503050406030204" pitchFamily="18" charset="0"/>
              </a:rPr>
              <a:t> tri </a:t>
            </a:r>
            <a:r>
              <a:rPr lang="en-US" sz="4400" b="1" dirty="0" err="1">
                <a:latin typeface="Cambria" panose="02040503050406030204" pitchFamily="18" charset="0"/>
                <a:ea typeface="Cambria" panose="02040503050406030204" pitchFamily="18" charset="0"/>
              </a:rPr>
              <a:t>trở</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nên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sinh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động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có</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hồn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giống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gần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gũi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với</a:t>
            </a:r>
            <a:r>
              <a:rPr lang="en-US" sz="4400" b="1" dirty="0">
                <a:latin typeface="Cambria" panose="02040503050406030204" pitchFamily="18" charset="0"/>
                <a:ea typeface="Cambria" panose="02040503050406030204" pitchFamily="18" charset="0"/>
              </a:rPr>
              <a:t> con </a:t>
            </a:r>
            <a:r>
              <a:rPr lang="en-US" sz="4400" b="1" dirty="0" err="1">
                <a:latin typeface="Cambria" panose="02040503050406030204" pitchFamily="18" charset="0"/>
                <a:ea typeface="Cambria" panose="02040503050406030204" pitchFamily="18" charset="0"/>
              </a:rPr>
              <a:t>người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hơn</a:t>
            </a:r>
            <a:r>
              <a:rPr lang="en-US" sz="4400" b="1" dirty="0">
                <a:latin typeface="Cambria" panose="02040503050406030204" pitchFamily="18" charset="0"/>
                <a:ea typeface="Cambria" panose="02040503050406030204" pitchFamily="18" charset="0"/>
              </a:rPr>
              <a:t>.</a:t>
            </a:r>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p:sp>
        <p:nvSpPr>
          <p:cNvPr id="9" name="TextBox 8"/>
          <p:cNvSpPr txBox="1"/>
          <p:nvPr/>
        </p:nvSpPr>
        <p:spPr>
          <a:xfrm>
            <a:off x="4059608" y="1012737"/>
            <a:ext cx="3512127" cy="923330"/>
          </a:xfrm>
          <a:prstGeom prst="rect">
            <a:avLst/>
          </a:prstGeom>
          <a:noFill/>
        </p:spPr>
        <p:txBody>
          <a:bodyPr wrap="square" rtlCol="0">
            <a:spAutoFit/>
          </a:bodyPr>
          <a:lstStyle/>
          <a:p>
            <a:pPr algn="ctr"/>
            <a:r>
              <a:rPr lang="en-US" sz="5400" b="1">
                <a:solidFill>
                  <a:srgbClr val="C00000"/>
                </a:solidFill>
                <a:latin typeface="Cambria" panose="02040503050406030204" pitchFamily="18" charset="0"/>
                <a:ea typeface="Cambria" panose="02040503050406030204" pitchFamily="18" charset="0"/>
              </a:rPr>
              <a:t>Ghi nhớ</a:t>
            </a:r>
          </a:p>
        </p:txBody>
      </p:sp>
    </p:spTree>
    <p:extLst>
      <p:ext uri="{BB962C8B-B14F-4D97-AF65-F5344CB8AC3E}">
        <p14:creationId xmlns:p14="http://schemas.microsoft.com/office/powerpoint/2010/main" val="3830621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74360" y="524656"/>
            <a:ext cx="10298244" cy="1200329"/>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3.</a:t>
            </a:r>
            <a:r>
              <a:rPr lang="vi-VN" sz="3600" b="1">
                <a:solidFill>
                  <a:schemeClr val="accent4">
                    <a:lumMod val="50000"/>
                  </a:schemeClr>
                </a:solidFill>
                <a:latin typeface="Cambria" panose="02040503050406030204" pitchFamily="18" charset="0"/>
                <a:ea typeface="Cambria" panose="02040503050406030204" pitchFamily="18" charset="0"/>
              </a:rPr>
              <a:t> Đặt 2 – 3 câu có hình ảnh nhân hoá nói về cảnh vật, hiện tượng tự nhiên.</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sp>
        <p:nvSpPr>
          <p:cNvPr id="6" name="TextBox 5"/>
          <p:cNvSpPr txBox="1"/>
          <p:nvPr/>
        </p:nvSpPr>
        <p:spPr>
          <a:xfrm>
            <a:off x="796976" y="1829916"/>
            <a:ext cx="10298244" cy="646331"/>
          </a:xfrm>
          <a:prstGeom prst="rect">
            <a:avLst/>
          </a:prstGeom>
          <a:noFill/>
        </p:spPr>
        <p:txBody>
          <a:bodyPr wrap="square" rtlCol="0">
            <a:spAutoFit/>
          </a:bodyPr>
          <a:lstStyle/>
          <a:p>
            <a:pPr algn="just"/>
            <a:r>
              <a:rPr lang="vi-VN" sz="3600" b="1">
                <a:solidFill>
                  <a:srgbClr val="FF0066"/>
                </a:solidFill>
                <a:latin typeface="Cambria" panose="02040503050406030204" pitchFamily="18" charset="0"/>
                <a:ea typeface="Cambria" panose="02040503050406030204" pitchFamily="18" charset="0"/>
              </a:rPr>
              <a:t>M: </a:t>
            </a:r>
            <a:r>
              <a:rPr lang="vi-VN" sz="3600" b="1">
                <a:latin typeface="Cambria" panose="02040503050406030204" pitchFamily="18" charset="0"/>
                <a:ea typeface="Cambria" panose="02040503050406030204" pitchFamily="18" charset="0"/>
              </a:rPr>
              <a:t>Những chị mây đang dạo chơi trên bầu trời.</a:t>
            </a:r>
            <a:endParaRPr lang="en-US" sz="6000" b="1">
              <a:latin typeface="Cambria" panose="02040503050406030204" pitchFamily="18" charset="0"/>
              <a:ea typeface="Cambria" panose="02040503050406030204" pitchFamily="18" charset="0"/>
            </a:endParaRPr>
          </a:p>
        </p:txBody>
      </p:sp>
      <p:sp>
        <p:nvSpPr>
          <p:cNvPr id="7" name="TextBox 6"/>
          <p:cNvSpPr txBox="1"/>
          <p:nvPr/>
        </p:nvSpPr>
        <p:spPr>
          <a:xfrm>
            <a:off x="752006" y="2581178"/>
            <a:ext cx="10880362"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Từng chị mây cam, hồng dần dần vẫy tay chào biệt buổi chiều để đến với màn đêm tĩnh lặng.</a:t>
            </a:r>
            <a:endParaRPr lang="en-US" sz="9600" b="1">
              <a:solidFill>
                <a:srgbClr val="0070C0"/>
              </a:solidFill>
              <a:latin typeface="Cambria" panose="02040503050406030204" pitchFamily="18" charset="0"/>
              <a:ea typeface="Cambria" panose="02040503050406030204" pitchFamily="18" charset="0"/>
            </a:endParaRPr>
          </a:p>
        </p:txBody>
      </p:sp>
      <p:sp>
        <p:nvSpPr>
          <p:cNvPr id="8" name="TextBox 7"/>
          <p:cNvSpPr txBox="1"/>
          <p:nvPr/>
        </p:nvSpPr>
        <p:spPr>
          <a:xfrm>
            <a:off x="683301" y="3860443"/>
            <a:ext cx="10880362" cy="1754326"/>
          </a:xfrm>
          <a:prstGeom prst="rect">
            <a:avLst/>
          </a:prstGeom>
          <a:noFill/>
        </p:spPr>
        <p:txBody>
          <a:bodyPr wrap="square" rtlCol="0">
            <a:spAutoFit/>
          </a:bodyPr>
          <a:lstStyle/>
          <a:p>
            <a:pPr algn="just"/>
            <a:r>
              <a:rPr lang="en-US" sz="3600" b="1">
                <a:solidFill>
                  <a:schemeClr val="accent6">
                    <a:lumMod val="75000"/>
                  </a:schemeClr>
                </a:solidFill>
                <a:latin typeface="Cambria" panose="02040503050406030204" pitchFamily="18" charset="0"/>
                <a:ea typeface="Cambria" panose="02040503050406030204" pitchFamily="18" charset="0"/>
              </a:rPr>
              <a:t>-  Bỗng từ đằng xa những đám mây đen ì ạch trôi về từ vùng biển, nhờ trận gió nồm nam đẩy chúng mau chóng bao phủ kín bầu trời. </a:t>
            </a:r>
          </a:p>
        </p:txBody>
      </p:sp>
    </p:spTree>
    <p:extLst>
      <p:ext uri="{BB962C8B-B14F-4D97-AF65-F5344CB8AC3E}">
        <p14:creationId xmlns:p14="http://schemas.microsoft.com/office/powerpoint/2010/main" val="3982647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4201642" y="2004392"/>
            <a:ext cx="6724471" cy="2438611"/>
          </a:xfrm>
          <a:prstGeom prst="rect">
            <a:avLst/>
          </a:prstGeom>
        </p:spPr>
      </p:pic>
    </p:spTree>
    <p:extLst>
      <p:ext uri="{BB962C8B-B14F-4D97-AF65-F5344CB8AC3E}">
        <p14:creationId xmlns:p14="http://schemas.microsoft.com/office/powerpoint/2010/main" val="3452831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599" y="2253741"/>
            <a:ext cx="4473541" cy="4182035"/>
          </a:xfrm>
          <a:prstGeom prst="rect">
            <a:avLst/>
          </a:prstGeom>
        </p:spPr>
      </p:pic>
      <p:pic>
        <p:nvPicPr>
          <p:cNvPr id="3" name="图片 4"/>
          <p:cNvPicPr>
            <a:picLocks noChangeAspect="1"/>
          </p:cNvPicPr>
          <p:nvPr/>
        </p:nvPicPr>
        <p:blipFill rotWithShape="1">
          <a:blip r:embed="rId3" cstate="print">
            <a:extLst>
              <a:ext uri="{28A0092B-C50C-407E-A947-70E740481C1C}">
                <a14:useLocalDpi xmlns:a14="http://schemas.microsoft.com/office/drawing/2010/main" val="0"/>
              </a:ext>
            </a:extLst>
          </a:blip>
          <a:srcRect t="-2703"/>
          <a:stretch/>
        </p:blipFill>
        <p:spPr>
          <a:xfrm>
            <a:off x="475625" y="458513"/>
            <a:ext cx="2147653" cy="1710874"/>
          </a:xfrm>
          <a:prstGeom prst="rect">
            <a:avLst/>
          </a:prstGeom>
        </p:spPr>
      </p:pic>
      <p:sp>
        <p:nvSpPr>
          <p:cNvPr id="4" name="TextBox 3"/>
          <p:cNvSpPr txBox="1"/>
          <p:nvPr/>
        </p:nvSpPr>
        <p:spPr>
          <a:xfrm>
            <a:off x="2758190" y="652230"/>
            <a:ext cx="8379502" cy="1446550"/>
          </a:xfrm>
          <a:prstGeom prst="rect">
            <a:avLst/>
          </a:prstGeom>
          <a:noFill/>
        </p:spPr>
        <p:txBody>
          <a:bodyPr wrap="square" rtlCol="0">
            <a:spAutoFit/>
          </a:bodyPr>
          <a:lstStyle/>
          <a:p>
            <a:pPr algn="just"/>
            <a:r>
              <a:rPr lang="en-US" sz="4400" b="1" dirty="0" err="1">
                <a:solidFill>
                  <a:srgbClr val="FF0066"/>
                </a:solidFill>
                <a:latin typeface="Cambria" panose="02040503050406030204" pitchFamily="18" charset="0"/>
                <a:ea typeface="Cambria" panose="02040503050406030204" pitchFamily="18" charset="0"/>
              </a:rPr>
              <a:t>Đặt</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câu</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có</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sử</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dụng</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hình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ảnh</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nhân</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hóa</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nói</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về</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học</a:t>
            </a:r>
            <a:r>
              <a:rPr lang="en-US" sz="4400" b="1" dirty="0">
                <a:solidFill>
                  <a:srgbClr val="FF0066"/>
                </a:solidFill>
                <a:latin typeface="Cambria" panose="02040503050406030204" pitchFamily="18" charset="0"/>
                <a:ea typeface="Cambria" panose="02040503050406030204" pitchFamily="18" charset="0"/>
              </a:rPr>
              <a:t> </a:t>
            </a:r>
            <a:r>
              <a:rPr lang="en-US" sz="4400" b="1" dirty="0" err="1">
                <a:solidFill>
                  <a:srgbClr val="FF0066"/>
                </a:solidFill>
                <a:latin typeface="Cambria" panose="02040503050406030204" pitchFamily="18" charset="0"/>
                <a:ea typeface="Cambria" panose="02040503050406030204" pitchFamily="18" charset="0"/>
              </a:rPr>
              <a:t>tập</a:t>
            </a:r>
            <a:r>
              <a:rPr lang="en-US" sz="4400" b="1" dirty="0">
                <a:solidFill>
                  <a:srgbClr val="FF0066"/>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9472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6"/>
          <a:stretch>
            <a:fillRect/>
          </a:stretch>
        </p:blipFill>
        <p:spPr>
          <a:xfrm>
            <a:off x="3737862" y="1168444"/>
            <a:ext cx="8236410" cy="3816427"/>
          </a:xfrm>
          <a:prstGeom prst="rect">
            <a:avLst/>
          </a:prstGeom>
        </p:spPr>
      </p:pic>
    </p:spTree>
    <p:extLst>
      <p:ext uri="{BB962C8B-B14F-4D97-AF65-F5344CB8AC3E}">
        <p14:creationId xmlns:p14="http://schemas.microsoft.com/office/powerpoint/2010/main" val="1900917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70353" y="234833"/>
            <a:ext cx="9521647" cy="6650660"/>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60" y="2501673"/>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5064851" y="1112922"/>
            <a:ext cx="4292246" cy="1951631"/>
          </a:xfrm>
          <a:prstGeom prst="rect">
            <a:avLst/>
          </a:prstGeom>
        </p:spPr>
      </p:pic>
      <p:sp>
        <p:nvSpPr>
          <p:cNvPr id="10" name="TextBox 9">
            <a:extLst>
              <a:ext uri="{FF2B5EF4-FFF2-40B4-BE49-F238E27FC236}">
                <a16:creationId xmlns:a16="http://schemas.microsoft.com/office/drawing/2014/main" id="{A0C8EFDC-9F68-E142-3452-C4222B19AA14}"/>
              </a:ext>
            </a:extLst>
          </p:cNvPr>
          <p:cNvSpPr txBox="1"/>
          <p:nvPr/>
        </p:nvSpPr>
        <p:spPr>
          <a:xfrm>
            <a:off x="4059448" y="2753246"/>
            <a:ext cx="7334960" cy="1754326"/>
          </a:xfrm>
          <a:prstGeom prst="rect">
            <a:avLst/>
          </a:prstGeom>
          <a:noFill/>
        </p:spPr>
        <p:txBody>
          <a:bodyPr wrap="square">
            <a:spAutoFit/>
          </a:bodyPr>
          <a:lstStyle/>
          <a:p>
            <a:pPr algn="just"/>
            <a:r>
              <a:rPr lang="en-US" sz="3600" b="1">
                <a:solidFill>
                  <a:srgbClr val="008080"/>
                </a:solidFill>
                <a:latin typeface="Cambria" panose="02040503050406030204" pitchFamily="18" charset="0"/>
                <a:ea typeface="Cambria" panose="02040503050406030204" pitchFamily="18" charset="0"/>
              </a:rPr>
              <a:t>- Ôn tập kiến thức đã học</a:t>
            </a:r>
            <a:r>
              <a:rPr lang="en-US" sz="3600" b="1" i="1">
                <a:solidFill>
                  <a:srgbClr val="008080"/>
                </a:solidFill>
                <a:latin typeface="Cambria" panose="02040503050406030204" pitchFamily="18" charset="0"/>
                <a:ea typeface="Cambria" panose="02040503050406030204" pitchFamily="18" charset="0"/>
              </a:rPr>
              <a:t>.</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Đọc và chuẩn bị trước bài Viết: </a:t>
            </a:r>
            <a:r>
              <a:rPr lang="en-US" sz="3600" b="1">
                <a:solidFill>
                  <a:srgbClr val="0070C0"/>
                </a:solidFill>
                <a:latin typeface="Cambria" panose="02040503050406030204" pitchFamily="18" charset="0"/>
                <a:ea typeface="Cambria" panose="02040503050406030204" pitchFamily="18" charset="0"/>
              </a:rPr>
              <a:t>Viết đoạn văn tưởng tượng.</a:t>
            </a:r>
            <a:endParaRPr lang="vi-VN" sz="6600" b="1" i="0" dirty="0">
              <a:solidFill>
                <a:srgbClr val="0070C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86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3310" y="267653"/>
            <a:ext cx="11205419" cy="6590347"/>
          </a:xfrm>
          <a:prstGeom prst="rect">
            <a:avLst/>
          </a:prstGeom>
        </p:spPr>
      </p:pic>
    </p:spTree>
    <p:extLst>
      <p:ext uri="{BB962C8B-B14F-4D97-AF65-F5344CB8AC3E}">
        <p14:creationId xmlns:p14="http://schemas.microsoft.com/office/powerpoint/2010/main" val="27519815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8" name="Picture 7"/>
          <p:cNvPicPr>
            <a:picLocks noChangeAspect="1"/>
          </p:cNvPicPr>
          <p:nvPr/>
        </p:nvPicPr>
        <p:blipFill>
          <a:blip r:embed="rId4"/>
          <a:stretch>
            <a:fillRect/>
          </a:stretch>
        </p:blipFill>
        <p:spPr>
          <a:xfrm>
            <a:off x="1747290" y="1309187"/>
            <a:ext cx="8359236" cy="4560180"/>
          </a:xfrm>
          <a:prstGeom prst="rect">
            <a:avLst/>
          </a:prstGeom>
        </p:spPr>
      </p:pic>
    </p:spTree>
    <p:extLst>
      <p:ext uri="{BB962C8B-B14F-4D97-AF65-F5344CB8AC3E}">
        <p14:creationId xmlns:p14="http://schemas.microsoft.com/office/powerpoint/2010/main" val="3621364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5" name="Picture 4">
            <a:hlinkClick r:id="rId4" action="ppaction://hlinksldjump"/>
            <a:extLst>
              <a:ext uri="{FF2B5EF4-FFF2-40B4-BE49-F238E27FC236}">
                <a16:creationId xmlns:a16="http://schemas.microsoft.com/office/drawing/2014/main" id="{2C59A7E3-B06B-D50D-D40F-1B716668A58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6539" y="1021122"/>
            <a:ext cx="2929104" cy="2923902"/>
          </a:xfrm>
          <a:prstGeom prst="rect">
            <a:avLst/>
          </a:prstGeom>
        </p:spPr>
      </p:pic>
      <p:pic>
        <p:nvPicPr>
          <p:cNvPr id="6" name="Picture 5">
            <a:hlinkClick r:id="rId7" action="ppaction://hlinksldjump"/>
            <a:extLst>
              <a:ext uri="{FF2B5EF4-FFF2-40B4-BE49-F238E27FC236}">
                <a16:creationId xmlns:a16="http://schemas.microsoft.com/office/drawing/2014/main" id="{102B863B-EE10-0924-9EEC-B20A6742D8B5}"/>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5302790" y="721022"/>
            <a:ext cx="2955387" cy="2894961"/>
          </a:xfrm>
          <a:prstGeom prst="rect">
            <a:avLst/>
          </a:prstGeom>
        </p:spPr>
      </p:pic>
      <p:pic>
        <p:nvPicPr>
          <p:cNvPr id="7" name="Picture 6">
            <a:hlinkClick r:id="rId10" action="ppaction://hlinksldjump"/>
            <a:extLst>
              <a:ext uri="{FF2B5EF4-FFF2-40B4-BE49-F238E27FC236}">
                <a16:creationId xmlns:a16="http://schemas.microsoft.com/office/drawing/2014/main" id="{6A9D368D-63B6-5668-E220-032B77F334CC}"/>
              </a:ext>
            </a:extLst>
          </p:cNvPr>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Lst>
          </a:blip>
          <a:stretch>
            <a:fillRect/>
          </a:stretch>
        </p:blipFill>
        <p:spPr>
          <a:xfrm>
            <a:off x="3394757" y="3390619"/>
            <a:ext cx="2801101" cy="2768082"/>
          </a:xfrm>
          <a:prstGeom prst="rect">
            <a:avLst/>
          </a:prstGeom>
        </p:spPr>
      </p:pic>
      <p:pic>
        <p:nvPicPr>
          <p:cNvPr id="8" name="Picture 7">
            <a:hlinkClick r:id="rId13" action="ppaction://hlinksldjump"/>
            <a:extLst>
              <a:ext uri="{FF2B5EF4-FFF2-40B4-BE49-F238E27FC236}">
                <a16:creationId xmlns:a16="http://schemas.microsoft.com/office/drawing/2014/main" id="{DF1D5CC5-0934-56A3-882F-BF1CB4925F12}"/>
              </a:ext>
            </a:extLst>
          </p:cNvPr>
          <p:cNvPicPr>
            <a:picLocks noChangeAspect="1"/>
          </p:cNvPicPr>
          <p:nvPr/>
        </p:nvPicPr>
        <p:blipFill>
          <a:blip r:embed="rId14">
            <a:extLst>
              <a:ext uri="{BEBA8EAE-BF5A-486C-A8C5-ECC9F3942E4B}">
                <a14:imgProps xmlns:a14="http://schemas.microsoft.com/office/drawing/2010/main">
                  <a14:imgLayer r:embed="rId15">
                    <a14:imgEffect>
                      <a14:saturation sat="400000"/>
                    </a14:imgEffect>
                  </a14:imgLayer>
                </a14:imgProps>
              </a:ext>
            </a:extLst>
          </a:blip>
          <a:stretch>
            <a:fillRect/>
          </a:stretch>
        </p:blipFill>
        <p:spPr>
          <a:xfrm>
            <a:off x="8365149" y="2798984"/>
            <a:ext cx="2693185" cy="2893919"/>
          </a:xfrm>
          <a:prstGeom prst="rect">
            <a:avLst/>
          </a:prstGeom>
        </p:spPr>
      </p:pic>
      <p:pic>
        <p:nvPicPr>
          <p:cNvPr id="10" name="Picture 9">
            <a:hlinkClick r:id="rId16" action="ppaction://hlinksldjump"/>
          </p:cNvPr>
          <p:cNvPicPr>
            <a:picLocks noChangeAspect="1"/>
          </p:cNvPicPr>
          <p:nvPr/>
        </p:nvPicPr>
        <p:blipFill>
          <a:blip r:embed="rId17"/>
          <a:stretch>
            <a:fillRect/>
          </a:stretch>
        </p:blipFill>
        <p:spPr>
          <a:xfrm>
            <a:off x="10182631" y="5984984"/>
            <a:ext cx="2109399" cy="1182727"/>
          </a:xfrm>
          <a:prstGeom prst="rect">
            <a:avLst/>
          </a:prstGeom>
        </p:spPr>
      </p:pic>
    </p:spTree>
    <p:extLst>
      <p:ext uri="{BB962C8B-B14F-4D97-AF65-F5344CB8AC3E}">
        <p14:creationId xmlns:p14="http://schemas.microsoft.com/office/powerpoint/2010/main" val="74097167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7"/>
                                        </p:tgtEl>
                                        <p:attrNameLst>
                                          <p:attrName>ppt_w</p:attrName>
                                        </p:attrNameLst>
                                      </p:cBhvr>
                                      <p:tavLst>
                                        <p:tav tm="0">
                                          <p:val>
                                            <p:strVal val="ppt_w"/>
                                          </p:val>
                                        </p:tav>
                                        <p:tav tm="100000">
                                          <p:val>
                                            <p:fltVal val="0"/>
                                          </p:val>
                                        </p:tav>
                                      </p:tavLst>
                                    </p:anim>
                                    <p:anim calcmode="lin" valueType="num">
                                      <p:cBhvr>
                                        <p:cTn id="23" dur="500"/>
                                        <p:tgtEl>
                                          <p:spTgt spid="7"/>
                                        </p:tgtEl>
                                        <p:attrNameLst>
                                          <p:attrName>ppt_h</p:attrName>
                                        </p:attrNameLst>
                                      </p:cBhvr>
                                      <p:tavLst>
                                        <p:tav tm="0">
                                          <p:val>
                                            <p:strVal val="ppt_h"/>
                                          </p:val>
                                        </p:tav>
                                        <p:tav tm="100000">
                                          <p:val>
                                            <p:fltVal val="0"/>
                                          </p:val>
                                        </p:tav>
                                      </p:tavLst>
                                    </p:anim>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877734" y="556475"/>
            <a:ext cx="10659731" cy="1496916"/>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65197"/>
              <a:ext cx="5820428" cy="923330"/>
            </a:xfrm>
            <a:prstGeom prst="rect">
              <a:avLst/>
            </a:prstGeom>
            <a:noFill/>
          </p:spPr>
          <p:txBody>
            <a:bodyPr wrap="square" rtlCol="0">
              <a:spAutoFit/>
            </a:bodyPr>
            <a:lstStyle/>
            <a:p>
              <a:pPr algn="ctr"/>
              <a:r>
                <a:rPr lang="en-US" sz="5400" b="1">
                  <a:solidFill>
                    <a:srgbClr val="002060"/>
                  </a:solidFill>
                  <a:latin typeface="UTM Avo" panose="02040603050506020204" pitchFamily="18" charset="0"/>
                </a:rPr>
                <a:t>Nhân hóa là gì?</a:t>
              </a:r>
            </a:p>
          </p:txBody>
        </p:sp>
      </p:grpSp>
      <p:pic>
        <p:nvPicPr>
          <p:cNvPr id="7" name="Picture 6">
            <a:hlinkClick r:id="rId3" action="ppaction://hlinksldjump"/>
            <a:extLst>
              <a:ext uri="{FF2B5EF4-FFF2-40B4-BE49-F238E27FC236}">
                <a16:creationId xmlns:a16="http://schemas.microsoft.com/office/drawing/2014/main" id="{E0CD69D1-A0FD-8693-A817-9B311D85EBF8}"/>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9085501" y="4050734"/>
            <a:ext cx="3126569" cy="3121016"/>
          </a:xfrm>
          <a:prstGeom prst="rect">
            <a:avLst/>
          </a:prstGeom>
        </p:spPr>
      </p:pic>
      <p:grpSp>
        <p:nvGrpSpPr>
          <p:cNvPr id="12" name="Group 11"/>
          <p:cNvGrpSpPr/>
          <p:nvPr/>
        </p:nvGrpSpPr>
        <p:grpSpPr>
          <a:xfrm>
            <a:off x="545433" y="2406316"/>
            <a:ext cx="8540068" cy="4042611"/>
            <a:chOff x="545433" y="2406316"/>
            <a:chExt cx="8540068" cy="4042611"/>
          </a:xfrm>
        </p:grpSpPr>
        <p:grpSp>
          <p:nvGrpSpPr>
            <p:cNvPr id="8"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9"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0"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1" name="TextBox 10"/>
            <p:cNvSpPr txBox="1"/>
            <p:nvPr/>
          </p:nvSpPr>
          <p:spPr>
            <a:xfrm>
              <a:off x="893776" y="2714533"/>
              <a:ext cx="7897298" cy="3416320"/>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Nhân hóa </a:t>
              </a:r>
              <a:r>
                <a:rPr lang="en-US" sz="3600" b="1">
                  <a:solidFill>
                    <a:srgbClr val="002060"/>
                  </a:solidFill>
                  <a:latin typeface="Cambria" panose="02040503050406030204" pitchFamily="18" charset="0"/>
                  <a:ea typeface="Cambria" panose="02040503050406030204" pitchFamily="18" charset="0"/>
                </a:rPr>
                <a:t>là gọi hoặc kể, tả con vật, cây cối, đồ vật, hiện tượng tự nhiên,… bằng những từ ngữ vốn được dùng để gọi hoặc kể, tả người; làm cho chúng trở nên gần gũi, sinh động hơn.</a:t>
              </a:r>
            </a:p>
          </p:txBody>
        </p:sp>
      </p:grpSp>
    </p:spTree>
    <p:extLst>
      <p:ext uri="{BB962C8B-B14F-4D97-AF65-F5344CB8AC3E}">
        <p14:creationId xmlns:p14="http://schemas.microsoft.com/office/powerpoint/2010/main" val="2331058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569660"/>
            </a:xfrm>
            <a:prstGeom prst="rect">
              <a:avLst/>
            </a:prstGeom>
            <a:noFill/>
          </p:spPr>
          <p:txBody>
            <a:bodyPr wrap="square" rtlCol="0">
              <a:spAutoFit/>
            </a:bodyPr>
            <a:lstStyle/>
            <a:p>
              <a:pPr algn="ctr"/>
              <a:r>
                <a:rPr lang="en-US" sz="4800" b="1">
                  <a:solidFill>
                    <a:srgbClr val="002060"/>
                  </a:solidFill>
                  <a:latin typeface="UTM Avo" panose="02040603050506020204" pitchFamily="18" charset="0"/>
                </a:rPr>
                <a:t>Đặt một câu có sử dụng biện pháp nhân hóa.</a:t>
              </a:r>
            </a:p>
          </p:txBody>
        </p:sp>
      </p:grpSp>
      <p:pic>
        <p:nvPicPr>
          <p:cNvPr id="8" name="Picture 7">
            <a:hlinkClick r:id="rId3" action="ppaction://hlinksldjump"/>
            <a:extLst>
              <a:ext uri="{FF2B5EF4-FFF2-40B4-BE49-F238E27FC236}">
                <a16:creationId xmlns:a16="http://schemas.microsoft.com/office/drawing/2014/main" id="{FA8AE642-01F1-E41A-C424-35C5506F4F1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284075" y="4000183"/>
            <a:ext cx="3015926" cy="2954262"/>
          </a:xfrm>
          <a:prstGeom prst="rect">
            <a:avLst/>
          </a:prstGeom>
        </p:spPr>
      </p:pic>
    </p:spTree>
    <p:extLst>
      <p:ext uri="{BB962C8B-B14F-4D97-AF65-F5344CB8AC3E}">
        <p14:creationId xmlns:p14="http://schemas.microsoft.com/office/powerpoint/2010/main" val="384203170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653144" y="588558"/>
            <a:ext cx="10659731" cy="2257843"/>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365818" y="1116803"/>
              <a:ext cx="5820428" cy="1692771"/>
            </a:xfrm>
            <a:prstGeom prst="rect">
              <a:avLst/>
            </a:prstGeom>
            <a:noFill/>
          </p:spPr>
          <p:txBody>
            <a:bodyPr wrap="square" rtlCol="0">
              <a:spAutoFit/>
            </a:bodyPr>
            <a:lstStyle/>
            <a:p>
              <a:pPr algn="ctr"/>
              <a:r>
                <a:rPr lang="en-US" sz="3200" b="1">
                  <a:solidFill>
                    <a:srgbClr val="002060"/>
                  </a:solidFill>
                  <a:latin typeface="UTM Avo" panose="02040603050506020204" pitchFamily="18" charset="0"/>
                </a:rPr>
                <a:t>“Nàng mèo lim dim mắt nằm sưởi nắng.”</a:t>
              </a:r>
            </a:p>
            <a:p>
              <a:pPr algn="ctr"/>
              <a:r>
                <a:rPr lang="en-US" sz="3600">
                  <a:solidFill>
                    <a:srgbClr val="0070C0"/>
                  </a:solidFill>
                  <a:latin typeface="UTM Avo" panose="02040603050506020204" pitchFamily="18" charset="0"/>
                </a:rPr>
                <a:t>Sự vật nào được nhân hóa? Nhân hóa bằng cách nào?</a:t>
              </a:r>
            </a:p>
          </p:txBody>
        </p:sp>
      </p:grpSp>
      <p:pic>
        <p:nvPicPr>
          <p:cNvPr id="9" name="Picture 8">
            <a:hlinkClick r:id="rId3" action="ppaction://hlinksldjump"/>
            <a:extLst>
              <a:ext uri="{FF2B5EF4-FFF2-40B4-BE49-F238E27FC236}">
                <a16:creationId xmlns:a16="http://schemas.microsoft.com/office/drawing/2014/main" id="{0CF990B7-764D-8904-6F90-EEE8F8AA72B0}"/>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9723220" y="4495620"/>
            <a:ext cx="2468780" cy="2439679"/>
          </a:xfrm>
          <a:prstGeom prst="rect">
            <a:avLst/>
          </a:prstGeom>
        </p:spPr>
      </p:pic>
      <p:grpSp>
        <p:nvGrpSpPr>
          <p:cNvPr id="10" name="Group 9"/>
          <p:cNvGrpSpPr/>
          <p:nvPr/>
        </p:nvGrpSpPr>
        <p:grpSpPr>
          <a:xfrm>
            <a:off x="385011" y="3608132"/>
            <a:ext cx="8540068" cy="1774975"/>
            <a:chOff x="545433" y="2406316"/>
            <a:chExt cx="8540068" cy="4042611"/>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3014211"/>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Mèo</a:t>
              </a:r>
            </a:p>
            <a:p>
              <a:pPr algn="just"/>
              <a:r>
                <a:rPr lang="en-US" sz="4000" b="1">
                  <a:solidFill>
                    <a:srgbClr val="002060"/>
                  </a:solidFill>
                  <a:latin typeface="Cambria" panose="02040503050406030204" pitchFamily="18" charset="0"/>
                  <a:ea typeface="Cambria" panose="02040503050406030204" pitchFamily="18" charset="0"/>
                </a:rPr>
                <a:t>- Nhân hóa bằng cách gọi: Nàng</a:t>
              </a:r>
            </a:p>
          </p:txBody>
        </p:sp>
      </p:grpSp>
    </p:spTree>
    <p:extLst>
      <p:ext uri="{BB962C8B-B14F-4D97-AF65-F5344CB8AC3E}">
        <p14:creationId xmlns:p14="http://schemas.microsoft.com/office/powerpoint/2010/main" val="556045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793BA4-F870-A123-4448-2BF3C2797BCF}"/>
              </a:ext>
            </a:extLst>
          </p:cNvPr>
          <p:cNvGrpSpPr/>
          <p:nvPr/>
        </p:nvGrpSpPr>
        <p:grpSpPr>
          <a:xfrm>
            <a:off x="220007" y="315843"/>
            <a:ext cx="11538856" cy="2893918"/>
            <a:chOff x="792168" y="872365"/>
            <a:chExt cx="7006912" cy="2257843"/>
          </a:xfrm>
        </p:grpSpPr>
        <p:grpSp>
          <p:nvGrpSpPr>
            <p:cNvPr id="3" name="Group 2">
              <a:extLst>
                <a:ext uri="{FF2B5EF4-FFF2-40B4-BE49-F238E27FC236}">
                  <a16:creationId xmlns:a16="http://schemas.microsoft.com/office/drawing/2014/main" id="{B1B50915-912E-8830-6AA9-DDE60CB0F4BC}"/>
                </a:ext>
              </a:extLst>
            </p:cNvPr>
            <p:cNvGrpSpPr/>
            <p:nvPr/>
          </p:nvGrpSpPr>
          <p:grpSpPr>
            <a:xfrm>
              <a:off x="792168" y="872365"/>
              <a:ext cx="7006912" cy="2257843"/>
              <a:chOff x="4442573" y="1653810"/>
              <a:chExt cx="7328398" cy="1725987"/>
            </a:xfrm>
          </p:grpSpPr>
          <p:pic>
            <p:nvPicPr>
              <p:cNvPr id="5" name="Picture 4">
                <a:extLst>
                  <a:ext uri="{FF2B5EF4-FFF2-40B4-BE49-F238E27FC236}">
                    <a16:creationId xmlns:a16="http://schemas.microsoft.com/office/drawing/2014/main" id="{F2E4DB41-5BBE-3181-5BC2-BB927FF26CBE}"/>
                  </a:ext>
                </a:extLst>
              </p:cNvPr>
              <p:cNvPicPr>
                <a:picLocks noChangeAspect="1"/>
              </p:cNvPicPr>
              <p:nvPr/>
            </p:nvPicPr>
            <p:blipFill>
              <a:blip r:embed="rId2"/>
              <a:stretch>
                <a:fillRect/>
              </a:stretch>
            </p:blipFill>
            <p:spPr>
              <a:xfrm>
                <a:off x="4558064" y="1653810"/>
                <a:ext cx="7212907" cy="1725987"/>
              </a:xfrm>
              <a:prstGeom prst="rect">
                <a:avLst/>
              </a:prstGeom>
            </p:spPr>
          </p:pic>
          <p:sp>
            <p:nvSpPr>
              <p:cNvPr id="6" name="Google Shape;449;p40">
                <a:extLst>
                  <a:ext uri="{FF2B5EF4-FFF2-40B4-BE49-F238E27FC236}">
                    <a16:creationId xmlns:a16="http://schemas.microsoft.com/office/drawing/2014/main" id="{4C66A210-45DA-7815-1C08-0228554711A2}"/>
                  </a:ext>
                </a:extLst>
              </p:cNvPr>
              <p:cNvSpPr txBox="1">
                <a:spLocks/>
              </p:cNvSpPr>
              <p:nvPr/>
            </p:nvSpPr>
            <p:spPr>
              <a:xfrm>
                <a:off x="4442573" y="1780307"/>
                <a:ext cx="4497671" cy="6598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grpSp>
        <p:sp>
          <p:nvSpPr>
            <p:cNvPr id="4" name="TextBox 3">
              <a:extLst>
                <a:ext uri="{FF2B5EF4-FFF2-40B4-BE49-F238E27FC236}">
                  <a16:creationId xmlns:a16="http://schemas.microsoft.com/office/drawing/2014/main" id="{5B9EC6C5-258B-A653-442C-BB1DBC229DC6}"/>
                </a:ext>
              </a:extLst>
            </p:cNvPr>
            <p:cNvSpPr txBox="1"/>
            <p:nvPr/>
          </p:nvSpPr>
          <p:spPr>
            <a:xfrm>
              <a:off x="1021136" y="1033612"/>
              <a:ext cx="6474558" cy="1800961"/>
            </a:xfrm>
            <a:prstGeom prst="rect">
              <a:avLst/>
            </a:prstGeom>
            <a:noFill/>
          </p:spPr>
          <p:txBody>
            <a:bodyPr wrap="square" rtlCol="0">
              <a:spAutoFit/>
            </a:bodyPr>
            <a:lstStyle/>
            <a:p>
              <a:pPr algn="ctr"/>
              <a:r>
                <a:rPr lang="en-US" sz="3600">
                  <a:solidFill>
                    <a:srgbClr val="0070C0"/>
                  </a:solidFill>
                  <a:latin typeface="UTM Avo" panose="02040603050506020204" pitchFamily="18" charset="0"/>
                </a:rPr>
                <a:t>Sự vật nào được nhân hóa? Nhân hóa bằng cách nào?</a:t>
              </a:r>
            </a:p>
            <a:p>
              <a:pPr algn="ctr"/>
              <a:r>
                <a:rPr lang="en-US" sz="3600" b="1">
                  <a:solidFill>
                    <a:srgbClr val="0070C0"/>
                  </a:solidFill>
                  <a:latin typeface="UTM Avo" panose="02040603050506020204" pitchFamily="18" charset="0"/>
                </a:rPr>
                <a:t>  “Cây bàng trầm ngâm đứng che nắng cho bao thế hệ học trò”</a:t>
              </a:r>
            </a:p>
          </p:txBody>
        </p:sp>
      </p:grpSp>
      <p:pic>
        <p:nvPicPr>
          <p:cNvPr id="8" name="Picture 7">
            <a:hlinkClick r:id="rId3" action="ppaction://hlinksldjump"/>
            <a:extLst>
              <a:ext uri="{FF2B5EF4-FFF2-40B4-BE49-F238E27FC236}">
                <a16:creationId xmlns:a16="http://schemas.microsoft.com/office/drawing/2014/main" id="{A20634A3-7ECF-B79C-DE96-4D3A9F2689E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06992" y="4482094"/>
            <a:ext cx="2288675" cy="2459259"/>
          </a:xfrm>
          <a:prstGeom prst="rect">
            <a:avLst/>
          </a:prstGeom>
        </p:spPr>
      </p:pic>
      <p:grpSp>
        <p:nvGrpSpPr>
          <p:cNvPr id="10" name="Group 9"/>
          <p:cNvGrpSpPr/>
          <p:nvPr/>
        </p:nvGrpSpPr>
        <p:grpSpPr>
          <a:xfrm>
            <a:off x="385010" y="3608131"/>
            <a:ext cx="9321981" cy="2648289"/>
            <a:chOff x="545433" y="2406316"/>
            <a:chExt cx="8540068" cy="4724387"/>
          </a:xfrm>
        </p:grpSpPr>
        <p:grpSp>
          <p:nvGrpSpPr>
            <p:cNvPr id="11" name="组合 6"/>
            <p:cNvGrpSpPr/>
            <p:nvPr/>
          </p:nvGrpSpPr>
          <p:grpSpPr>
            <a:xfrm>
              <a:off x="545433" y="2406316"/>
              <a:ext cx="8540068" cy="4042611"/>
              <a:chOff x="666750" y="666750"/>
              <a:chExt cx="11049000" cy="5695950"/>
            </a:xfrm>
            <a:effectLst>
              <a:outerShdw blurRad="254000" sx="102000" sy="102000" algn="ctr" rotWithShape="0">
                <a:prstClr val="black">
                  <a:alpha val="25000"/>
                </a:prstClr>
              </a:outerShdw>
            </a:effectLst>
          </p:grpSpPr>
          <p:sp>
            <p:nvSpPr>
              <p:cNvPr id="13"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2" name="TextBox 11"/>
            <p:cNvSpPr txBox="1"/>
            <p:nvPr/>
          </p:nvSpPr>
          <p:spPr>
            <a:xfrm>
              <a:off x="893776" y="2714534"/>
              <a:ext cx="7897298" cy="441616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Sự vật được nhân hóa: Cây bàng</a:t>
              </a:r>
            </a:p>
            <a:p>
              <a:pPr algn="just"/>
              <a:r>
                <a:rPr lang="en-US" sz="4000" b="1">
                  <a:solidFill>
                    <a:srgbClr val="002060"/>
                  </a:solidFill>
                  <a:latin typeface="Cambria" panose="02040503050406030204" pitchFamily="18" charset="0"/>
                  <a:ea typeface="Cambria" panose="02040503050406030204" pitchFamily="18" charset="0"/>
                </a:rPr>
                <a:t>- Nhân hóa bằng cách tả: trầm ngâm đứng che nắng</a:t>
              </a:r>
            </a:p>
          </p:txBody>
        </p:sp>
      </p:grpSp>
    </p:spTree>
    <p:extLst>
      <p:ext uri="{BB962C8B-B14F-4D97-AF65-F5344CB8AC3E}">
        <p14:creationId xmlns:p14="http://schemas.microsoft.com/office/powerpoint/2010/main" val="653122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82241" y="467564"/>
            <a:ext cx="7363275" cy="5143085"/>
          </a:xfrm>
          <a:prstGeom prst="rect">
            <a:avLst/>
          </a:prstGeom>
        </p:spPr>
      </p:pic>
      <p:pic>
        <p:nvPicPr>
          <p:cNvPr id="3"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19" y="2529166"/>
            <a:ext cx="4951644" cy="4356327"/>
          </a:xfrm>
          <a:prstGeom prst="rect">
            <a:avLst/>
          </a:prstGeom>
        </p:spPr>
      </p:pic>
      <p:grpSp>
        <p:nvGrpSpPr>
          <p:cNvPr id="4" name="组合 1"/>
          <p:cNvGrpSpPr/>
          <p:nvPr/>
        </p:nvGrpSpPr>
        <p:grpSpPr>
          <a:xfrm>
            <a:off x="0" y="4499428"/>
            <a:ext cx="12192000" cy="2386951"/>
            <a:chOff x="0" y="4332156"/>
            <a:chExt cx="12292858" cy="2554224"/>
          </a:xfrm>
        </p:grpSpPr>
        <p:pic>
          <p:nvPicPr>
            <p:cNvPr id="5"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6"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9" name="Picture 8"/>
          <p:cNvPicPr>
            <a:picLocks noChangeAspect="1"/>
          </p:cNvPicPr>
          <p:nvPr/>
        </p:nvPicPr>
        <p:blipFill>
          <a:blip r:embed="rId6"/>
          <a:stretch>
            <a:fillRect/>
          </a:stretch>
        </p:blipFill>
        <p:spPr>
          <a:xfrm>
            <a:off x="3955590" y="1130892"/>
            <a:ext cx="8236410" cy="3816427"/>
          </a:xfrm>
          <a:prstGeom prst="rect">
            <a:avLst/>
          </a:prstGeom>
        </p:spPr>
      </p:pic>
    </p:spTree>
    <p:extLst>
      <p:ext uri="{BB962C8B-B14F-4D97-AF65-F5344CB8AC3E}">
        <p14:creationId xmlns:p14="http://schemas.microsoft.com/office/powerpoint/2010/main" val="33158657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1054</Words>
  <Application>Microsoft Office PowerPoint</Application>
  <PresentationFormat>Widescreen</PresentationFormat>
  <Paragraphs>94</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Times New Roman</vt:lpstr>
      <vt:lpstr>SVN-Hole Hearted</vt:lpstr>
      <vt:lpstr>UTM Avo</vt:lpstr>
      <vt:lpstr>#9Slide07 HoneyCream</vt:lpstr>
      <vt:lpstr>思源黑体 CN</vt:lpstr>
      <vt:lpstr>Arial</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biện pháp nhân hóa</dc:title>
  <dc:subject>Tiếng Việt</dc:subject>
  <dc:creator>BÍCH NGỌC</dc:creator>
  <cp:keywords>MĂNGNON</cp:keywords>
  <cp:lastModifiedBy>Administrator</cp:lastModifiedBy>
  <cp:revision>37</cp:revision>
  <dcterms:created xsi:type="dcterms:W3CDTF">2023-10-01T08:32:52Z</dcterms:created>
  <dcterms:modified xsi:type="dcterms:W3CDTF">2024-11-22T05:10:57Z</dcterms:modified>
</cp:coreProperties>
</file>