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680" r:id="rId3"/>
  </p:sldMasterIdLst>
  <p:notesMasterIdLst>
    <p:notesMasterId r:id="rId23"/>
  </p:notesMasterIdLst>
  <p:sldIdLst>
    <p:sldId id="290" r:id="rId4"/>
    <p:sldId id="8569" r:id="rId5"/>
    <p:sldId id="8561" r:id="rId6"/>
    <p:sldId id="8562" r:id="rId7"/>
    <p:sldId id="8570" r:id="rId8"/>
    <p:sldId id="8572" r:id="rId9"/>
    <p:sldId id="8565" r:id="rId10"/>
    <p:sldId id="8573" r:id="rId11"/>
    <p:sldId id="8574" r:id="rId12"/>
    <p:sldId id="8575" r:id="rId13"/>
    <p:sldId id="8576" r:id="rId14"/>
    <p:sldId id="8577" r:id="rId15"/>
    <p:sldId id="8578" r:id="rId16"/>
    <p:sldId id="8579" r:id="rId17"/>
    <p:sldId id="8580" r:id="rId18"/>
    <p:sldId id="8581" r:id="rId19"/>
    <p:sldId id="8582" r:id="rId20"/>
    <p:sldId id="8583" r:id="rId21"/>
    <p:sldId id="2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8" autoAdjust="0"/>
    <p:restoredTop sz="94660"/>
  </p:normalViewPr>
  <p:slideViewPr>
    <p:cSldViewPr snapToGrid="0">
      <p:cViewPr>
        <p:scale>
          <a:sx n="75" d="100"/>
          <a:sy n="75" d="100"/>
        </p:scale>
        <p:origin x="131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D975-9C9A-4E5D-8B66-EACCE7AA6AF0}"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419BF-0550-4C57-8669-638F17DB1E10}" type="slidenum">
              <a:rPr lang="en-US" smtClean="0"/>
              <a:t>‹#›</a:t>
            </a:fld>
            <a:endParaRPr lang="en-US"/>
          </a:p>
        </p:txBody>
      </p:sp>
    </p:spTree>
    <p:extLst>
      <p:ext uri="{BB962C8B-B14F-4D97-AF65-F5344CB8AC3E}">
        <p14:creationId xmlns:p14="http://schemas.microsoft.com/office/powerpoint/2010/main" val="10613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127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5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22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843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8E089-8CD4-CA7C-CB75-89B7003CC4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A3403C1-CB52-F572-F1C2-941632C27DB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2156CDB-47C7-EA6D-18E9-B3566E1707D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39537C8-FF08-AFEB-2B52-049F3F4294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6762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209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42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997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59291828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156784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339871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41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356896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48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92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963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69D8460-D3E8-6283-D2D2-70B480D3476D}"/>
              </a:ext>
            </a:extLst>
          </p:cNvPr>
          <p:cNvSpPr/>
          <p:nvPr userDrawn="1"/>
        </p:nvSpPr>
        <p:spPr>
          <a:xfrm>
            <a:off x="267970" y="370114"/>
            <a:ext cx="11656060" cy="6117772"/>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Tree>
    <p:extLst>
      <p:ext uri="{BB962C8B-B14F-4D97-AF65-F5344CB8AC3E}">
        <p14:creationId xmlns:p14="http://schemas.microsoft.com/office/powerpoint/2010/main" val="41737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3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0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561883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5376293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60468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523142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3131961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24075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3268012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409627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07916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
        <p:nvSpPr>
          <p:cNvPr id="2" name="Title Placeholder 1">
            <a:extLst>
              <a:ext uri="{FF2B5EF4-FFF2-40B4-BE49-F238E27FC236}">
                <a16:creationId xmlns:a16="http://schemas.microsoft.com/office/drawing/2014/main" id="{C40E139C-347E-29B1-4EDA-B5DC7D9A21C3}"/>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FD3F8F40-D85C-9E8D-D359-25CE7D4AE07E}"/>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8031A9-5DC4-4B21-FF4B-E587514C94AA}"/>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11/10/2025</a:t>
            </a:fld>
            <a:endParaRPr lang="en-US"/>
          </a:p>
        </p:txBody>
      </p:sp>
      <p:sp>
        <p:nvSpPr>
          <p:cNvPr id="6" name="Footer Placeholder 4">
            <a:extLst>
              <a:ext uri="{FF2B5EF4-FFF2-40B4-BE49-F238E27FC236}">
                <a16:creationId xmlns:a16="http://schemas.microsoft.com/office/drawing/2014/main" id="{0F2AE85F-5516-A6F0-B7AB-FEEB09F45377}"/>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DBAAAE08-4371-9598-D19C-7FEBC407D6BD}"/>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TextBox 3">
            <a:extLst>
              <a:ext uri="{FF2B5EF4-FFF2-40B4-BE49-F238E27FC236}">
                <a16:creationId xmlns:a16="http://schemas.microsoft.com/office/drawing/2014/main" id="{A70A40D3-2275-7EF8-27F5-898A0D21DF51}"/>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DF07CA4F-455A-4007-9E8D-48C36CD01AA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2" name="Date Placeholder 3">
            <a:extLst>
              <a:ext uri="{FF2B5EF4-FFF2-40B4-BE49-F238E27FC236}">
                <a16:creationId xmlns:a16="http://schemas.microsoft.com/office/drawing/2014/main" id="{AF30FB50-91FA-762B-0F7D-4C6618AD5061}"/>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11/10/2025</a:t>
            </a:fld>
            <a:endParaRPr lang="en-US" sz="800"/>
          </a:p>
        </p:txBody>
      </p:sp>
      <p:sp>
        <p:nvSpPr>
          <p:cNvPr id="13" name="Slide Number Placeholder 5">
            <a:extLst>
              <a:ext uri="{FF2B5EF4-FFF2-40B4-BE49-F238E27FC236}">
                <a16:creationId xmlns:a16="http://schemas.microsoft.com/office/drawing/2014/main" id="{6779EF88-5A4E-F3A1-DD24-B72B8A5E1B7C}"/>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6B679689-E84A-4D74-3BDB-5D036158380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5537CBDC-D9A1-A5AA-8018-55B40C9B63B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62156E1E-38E0-56BF-9858-2BA89963232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693450C3-6A30-4ED6-8065-F1F877DE3852}"/>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8309E839-9203-A91D-A90D-C4DCA185C4B9}"/>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A4AD8B06-B474-9787-4735-EECDED73CB6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340D76FC-C149-1FB8-2AE3-5F9D2F40E12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1E88E3A6-A242-ACDC-0245-5D2CA946A0E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42025562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
        <p:nvSpPr>
          <p:cNvPr id="2" name="Title Placeholder 1">
            <a:extLst>
              <a:ext uri="{FF2B5EF4-FFF2-40B4-BE49-F238E27FC236}">
                <a16:creationId xmlns:a16="http://schemas.microsoft.com/office/drawing/2014/main" id="{C40E139C-347E-29B1-4EDA-B5DC7D9A21C3}"/>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FD3F8F40-D85C-9E8D-D359-25CE7D4AE07E}"/>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8031A9-5DC4-4B21-FF4B-E587514C94AA}"/>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11/10/2025</a:t>
            </a:fld>
            <a:endParaRPr lang="en-US"/>
          </a:p>
        </p:txBody>
      </p:sp>
      <p:sp>
        <p:nvSpPr>
          <p:cNvPr id="6" name="Footer Placeholder 4">
            <a:extLst>
              <a:ext uri="{FF2B5EF4-FFF2-40B4-BE49-F238E27FC236}">
                <a16:creationId xmlns:a16="http://schemas.microsoft.com/office/drawing/2014/main" id="{0F2AE85F-5516-A6F0-B7AB-FEEB09F45377}"/>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DBAAAE08-4371-9598-D19C-7FEBC407D6BD}"/>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TextBox 3">
            <a:extLst>
              <a:ext uri="{FF2B5EF4-FFF2-40B4-BE49-F238E27FC236}">
                <a16:creationId xmlns:a16="http://schemas.microsoft.com/office/drawing/2014/main" id="{A70A40D3-2275-7EF8-27F5-898A0D21DF51}"/>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DF07CA4F-455A-4007-9E8D-48C36CD01AA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2" name="Date Placeholder 3">
            <a:extLst>
              <a:ext uri="{FF2B5EF4-FFF2-40B4-BE49-F238E27FC236}">
                <a16:creationId xmlns:a16="http://schemas.microsoft.com/office/drawing/2014/main" id="{AF30FB50-91FA-762B-0F7D-4C6618AD5061}"/>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11/10/2025</a:t>
            </a:fld>
            <a:endParaRPr lang="en-US" sz="800"/>
          </a:p>
        </p:txBody>
      </p:sp>
      <p:sp>
        <p:nvSpPr>
          <p:cNvPr id="13" name="Slide Number Placeholder 5">
            <a:extLst>
              <a:ext uri="{FF2B5EF4-FFF2-40B4-BE49-F238E27FC236}">
                <a16:creationId xmlns:a16="http://schemas.microsoft.com/office/drawing/2014/main" id="{6779EF88-5A4E-F3A1-DD24-B72B8A5E1B7C}"/>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6B679689-E84A-4D74-3BDB-5D036158380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5537CBDC-D9A1-A5AA-8018-55B40C9B63B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62156E1E-38E0-56BF-9858-2BA899632327}"/>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693450C3-6A30-4ED6-8065-F1F877DE3852}"/>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8309E839-9203-A91D-A90D-C4DCA185C4B9}"/>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A4AD8B06-B474-9787-4735-EECDED73CB6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340D76FC-C149-1FB8-2AE3-5F9D2F40E12F}"/>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1E88E3A6-A242-ACDC-0245-5D2CA946A0EE}"/>
              </a:ext>
            </a:extLst>
          </p:cNvPr>
          <p:cNvPicPr>
            <a:picLocks noChangeAspect="1"/>
          </p:cNvPicPr>
          <p:nvPr userDrawn="1"/>
        </p:nvPicPr>
        <p:blipFill rotWithShape="1">
          <a:blip r:embed="rId9"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36902783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64912"/>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44" name="图片 2">
            <a:extLst>
              <a:ext uri="{FF2B5EF4-FFF2-40B4-BE49-F238E27FC236}">
                <a16:creationId xmlns:a16="http://schemas.microsoft.com/office/drawing/2014/main" id="{D35D736E-DAAE-F06B-DABA-23465895E9B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6912" t="32558" r="6847" b="27752"/>
          <a:stretch/>
        </p:blipFill>
        <p:spPr>
          <a:xfrm>
            <a:off x="3364322" y="4250734"/>
            <a:ext cx="4661559" cy="2681706"/>
          </a:xfrm>
          <a:prstGeom prst="rect">
            <a:avLst/>
          </a:prstGeom>
        </p:spPr>
      </p:pic>
      <p:pic>
        <p:nvPicPr>
          <p:cNvPr id="12" name="图片 9">
            <a:extLst>
              <a:ext uri="{FF2B5EF4-FFF2-40B4-BE49-F238E27FC236}">
                <a16:creationId xmlns:a16="http://schemas.microsoft.com/office/drawing/2014/main" id="{C486894E-659D-59E6-400E-FF9CE1514F82}"/>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7155" r="16928"/>
          <a:stretch/>
        </p:blipFill>
        <p:spPr>
          <a:xfrm flipH="1">
            <a:off x="9378765" y="3048000"/>
            <a:ext cx="2987398" cy="3935143"/>
          </a:xfrm>
          <a:prstGeom prst="ellipse">
            <a:avLst/>
          </a:prstGeom>
        </p:spPr>
      </p:pic>
      <p:pic>
        <p:nvPicPr>
          <p:cNvPr id="4" name="Picture 3">
            <a:extLst>
              <a:ext uri="{FF2B5EF4-FFF2-40B4-BE49-F238E27FC236}">
                <a16:creationId xmlns:a16="http://schemas.microsoft.com/office/drawing/2014/main" id="{8E21865B-F0C9-31EC-B06E-BB687FE7DC47}"/>
              </a:ext>
            </a:extLst>
          </p:cNvPr>
          <p:cNvPicPr>
            <a:picLocks noChangeAspect="1"/>
          </p:cNvPicPr>
          <p:nvPr/>
        </p:nvPicPr>
        <p:blipFill>
          <a:blip r:embed="rId11"/>
          <a:stretch>
            <a:fillRect/>
          </a:stretch>
        </p:blipFill>
        <p:spPr>
          <a:xfrm>
            <a:off x="4550736" y="567717"/>
            <a:ext cx="5357566" cy="2667360"/>
          </a:xfrm>
          <a:prstGeom prst="rect">
            <a:avLst/>
          </a:prstGeom>
        </p:spPr>
      </p:pic>
      <p:sp>
        <p:nvSpPr>
          <p:cNvPr id="7" name="TextBox 6">
            <a:extLst>
              <a:ext uri="{FF2B5EF4-FFF2-40B4-BE49-F238E27FC236}">
                <a16:creationId xmlns:a16="http://schemas.microsoft.com/office/drawing/2014/main" id="{270A809C-B872-9BEE-D3E2-37C2CCE4B4DD}"/>
              </a:ext>
            </a:extLst>
          </p:cNvPr>
          <p:cNvSpPr txBox="1"/>
          <p:nvPr/>
        </p:nvSpPr>
        <p:spPr>
          <a:xfrm>
            <a:off x="6411433" y="3370521"/>
            <a:ext cx="340241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6, 7)</a:t>
            </a:r>
          </a:p>
        </p:txBody>
      </p: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61912"/>
            <a:ext cx="8869328" cy="1077218"/>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Vì sao cá mực muốn đến gần hải quỳ? Tìm câu trả lời đúng.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66934" y="1600200"/>
            <a:ext cx="10580914" cy="4076699"/>
            <a:chOff x="1246910" y="4160186"/>
            <a:chExt cx="10580914" cy="1774436"/>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774436"/>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486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nghe thấy tiếng gọi của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hải quỳ đẹp, những cánh tay hoa mềm mại như gọi chào.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cùng cá cơm đến chơi với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đến gần hơn để cứu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659717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Cô trai đã làm gì khi thấy cá mực và cá cơm bơi đến gần hải quỳ?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5"/>
            <a:ext cx="10580914" cy="2666999"/>
            <a:chOff x="1246910" y="4160186"/>
            <a:chExt cx="10580914" cy="1774436"/>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1774436"/>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41293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Khi thấy cá mực và cá cơm bơi đến gần hải quỳ, cô trai đã lớn tiến gọi không được đến gần nó, rất nguy hiểm</a:t>
              </a:r>
            </a:p>
          </p:txBody>
        </p:sp>
      </p:grpSp>
    </p:spTree>
    <p:extLst>
      <p:ext uri="{BB962C8B-B14F-4D97-AF65-F5344CB8AC3E}">
        <p14:creationId xmlns:p14="http://schemas.microsoft.com/office/powerpoint/2010/main" val="24062665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Cá mực đã hiểu ra điều gì về cô trai và hải quỳ? </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3"/>
            <a:ext cx="10580914" cy="3891296"/>
            <a:chOff x="1246910" y="4160186"/>
            <a:chExt cx="10580914" cy="2588999"/>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588999"/>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2313937"/>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Cá mực đã hiểu ra bên trong tấm áo xấu xí của cô là một tấm lòng bằng ngọc. Hoá ra, cái đẹp bên ngoài chưa hẳn là cái tốt, cái xấu bên ngoài chưa hẳn là cái xấu.</a:t>
              </a:r>
            </a:p>
          </p:txBody>
        </p:sp>
      </p:grpSp>
    </p:spTree>
    <p:extLst>
      <p:ext uri="{BB962C8B-B14F-4D97-AF65-F5344CB8AC3E}">
        <p14:creationId xmlns:p14="http://schemas.microsoft.com/office/powerpoint/2010/main" val="380343043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487483"/>
            <a:ext cx="8869328" cy="1323439"/>
          </a:xfrm>
          <a:prstGeom prst="rect">
            <a:avLst/>
          </a:prstGeom>
        </p:spPr>
        <p:txBody>
          <a:bodyPr wrap="square">
            <a:spAutoFit/>
          </a:bodyPr>
          <a:lstStyle/>
          <a:p>
            <a:pPr lvl="0" algn="just"/>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Em rút ra được bài học gì từ câu chuyện này? </a:t>
            </a: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905252"/>
            <a:chOff x="1246910" y="4160186"/>
            <a:chExt cx="10580914" cy="2363234"/>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363234"/>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918362"/>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rút ra được bài học không nên đánh giá người khác qua vẻ bề ngoài. Có những người có ngoại hình không đẹp nhưng bên trong rất tốt. Còn có những người ngoại hình đẹp nhưng lại rất xấu xa. </a:t>
              </a:r>
            </a:p>
          </p:txBody>
        </p:sp>
      </p:grpSp>
    </p:spTree>
    <p:extLst>
      <p:ext uri="{BB962C8B-B14F-4D97-AF65-F5344CB8AC3E}">
        <p14:creationId xmlns:p14="http://schemas.microsoft.com/office/powerpoint/2010/main" val="9002997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Tìm từ có nghĩa giống với mỗi từ dưới đây và đặt câu với một từ tìm được.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Double Wave 6">
            <a:extLst>
              <a:ext uri="{FF2B5EF4-FFF2-40B4-BE49-F238E27FC236}">
                <a16:creationId xmlns:a16="http://schemas.microsoft.com/office/drawing/2014/main" id="{D3D3B851-A784-1420-AB73-45FDFAAA6FE7}"/>
              </a:ext>
            </a:extLst>
          </p:cNvPr>
          <p:cNvSpPr/>
          <p:nvPr/>
        </p:nvSpPr>
        <p:spPr>
          <a:xfrm>
            <a:off x="590550" y="2276475"/>
            <a:ext cx="2247900" cy="800100"/>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Vội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vã</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Double Wave 7">
            <a:extLst>
              <a:ext uri="{FF2B5EF4-FFF2-40B4-BE49-F238E27FC236}">
                <a16:creationId xmlns:a16="http://schemas.microsoft.com/office/drawing/2014/main" id="{5AC092AD-DAF2-9DD1-6D93-0042BDE173BC}"/>
              </a:ext>
            </a:extLst>
          </p:cNvPr>
          <p:cNvSpPr/>
          <p:nvPr/>
        </p:nvSpPr>
        <p:spPr>
          <a:xfrm>
            <a:off x="3409950" y="2295525"/>
            <a:ext cx="2247900" cy="800100"/>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Mừng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rỡ</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Double Wave 8">
            <a:extLst>
              <a:ext uri="{FF2B5EF4-FFF2-40B4-BE49-F238E27FC236}">
                <a16:creationId xmlns:a16="http://schemas.microsoft.com/office/drawing/2014/main" id="{90DE5F3D-8993-8241-B5A2-21A4E073145C}"/>
              </a:ext>
            </a:extLst>
          </p:cNvPr>
          <p:cNvSpPr/>
          <p:nvPr/>
        </p:nvSpPr>
        <p:spPr>
          <a:xfrm>
            <a:off x="6038850" y="2305050"/>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Sợ</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hãi</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Double Wave 9">
            <a:extLst>
              <a:ext uri="{FF2B5EF4-FFF2-40B4-BE49-F238E27FC236}">
                <a16:creationId xmlns:a16="http://schemas.microsoft.com/office/drawing/2014/main" id="{86871994-80AC-C239-1636-78722DAB62B0}"/>
              </a:ext>
            </a:extLst>
          </p:cNvPr>
          <p:cNvSpPr/>
          <p:nvPr/>
        </p:nvSpPr>
        <p:spPr>
          <a:xfrm>
            <a:off x="8753475" y="2276475"/>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Cảm</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endPar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4E22CCD8-1292-3B1F-E721-407506D0CB5B}"/>
              </a:ext>
            </a:extLst>
          </p:cNvPr>
          <p:cNvCxnSpPr>
            <a:stCxn id="7" idx="2"/>
          </p:cNvCxnSpPr>
          <p:nvPr/>
        </p:nvCxnSpPr>
        <p:spPr>
          <a:xfrm>
            <a:off x="171450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4BBE0AE-E210-AFEB-54DB-FC0A4084C085}"/>
              </a:ext>
            </a:extLst>
          </p:cNvPr>
          <p:cNvSpPr/>
          <p:nvPr/>
        </p:nvSpPr>
        <p:spPr>
          <a:xfrm>
            <a:off x="62865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vội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vàng</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hối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hả</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01628AA1-C8EE-344F-D078-586F441E2126}"/>
              </a:ext>
            </a:extLst>
          </p:cNvPr>
          <p:cNvCxnSpPr/>
          <p:nvPr/>
        </p:nvCxnSpPr>
        <p:spPr>
          <a:xfrm>
            <a:off x="455295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51D8E2-CCDB-ED61-E855-566AF7EB84E1}"/>
              </a:ext>
            </a:extLst>
          </p:cNvPr>
          <p:cNvSpPr/>
          <p:nvPr/>
        </p:nvSpPr>
        <p:spPr>
          <a:xfrm>
            <a:off x="346710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vui mừng, vui sướng,...</a:t>
            </a:r>
            <a:endPar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407C6034-BFD5-F1FF-07F3-53B7D2FB5547}"/>
              </a:ext>
            </a:extLst>
          </p:cNvPr>
          <p:cNvCxnSpPr/>
          <p:nvPr/>
        </p:nvCxnSpPr>
        <p:spPr>
          <a:xfrm>
            <a:off x="7267575" y="30646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196F0E8-9AD1-C960-E03D-D251FA611DC4}"/>
              </a:ext>
            </a:extLst>
          </p:cNvPr>
          <p:cNvSpPr/>
          <p:nvPr/>
        </p:nvSpPr>
        <p:spPr>
          <a:xfrm>
            <a:off x="6181725" y="36576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sợ sệt, hoảng sợ,...</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9C7A2353-6904-80E7-F3BF-F4149F0207EA}"/>
              </a:ext>
            </a:extLst>
          </p:cNvPr>
          <p:cNvCxnSpPr/>
          <p:nvPr/>
        </p:nvCxnSpPr>
        <p:spPr>
          <a:xfrm>
            <a:off x="9963150" y="3017044"/>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2A46A6A-71F5-8728-1129-C2A26498AE13}"/>
              </a:ext>
            </a:extLst>
          </p:cNvPr>
          <p:cNvSpPr/>
          <p:nvPr/>
        </p:nvSpPr>
        <p:spPr>
          <a:xfrm>
            <a:off x="8877300" y="3609975"/>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Xúc</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động</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6" grpId="0" animBg="1"/>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3613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2000250" y="593809"/>
            <a:ext cx="9015261" cy="2554545"/>
          </a:xfrm>
          <a:prstGeom prst="rect">
            <a:avLst/>
          </a:prstGeom>
        </p:spPr>
        <p:txBody>
          <a:bodyPr wrap="square">
            <a:spAutoFit/>
          </a:bodyPr>
          <a:lstStyle/>
          <a:p>
            <a:pPr lvl="0" algn="just"/>
            <a:r>
              <a:rPr lang="vi-VN" sz="3200" b="1" i="1" dirty="0">
                <a:solidFill>
                  <a:prstClr val="black"/>
                </a:solidFill>
                <a:latin typeface="Calibri" panose="020F0502020204030204" pitchFamily="34" charset="0"/>
                <a:cs typeface="Calibri" panose="020F0502020204030204" pitchFamily="34" charset="0"/>
              </a:rPr>
              <a:t>Tìm động từ trong mỗi câu dưới đây:</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sợ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hãi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chạy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gần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vi-VN" sz="3200" b="1" dirty="0">
                <a:solidFill>
                  <a:prstClr val="black"/>
                </a:solidFill>
                <a:latin typeface="Calibri" panose="020F0502020204030204" pitchFamily="34" charset="0"/>
                <a:cs typeface="Calibri" panose="020F0502020204030204" pitchFamily="34" charset="0"/>
              </a:rPr>
              <a:t>.</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kinh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ngạc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thấy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lòng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ngọc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đẹp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thường</a:t>
            </a:r>
            <a:r>
              <a:rPr lang="en-US" sz="3200" b="1" dirty="0">
                <a:solidFill>
                  <a:prstClr val="black"/>
                </a:solidFill>
                <a:latin typeface="Calibri" panose="020F0502020204030204" pitchFamily="34" charset="0"/>
                <a:cs typeface="Calibri" panose="020F0502020204030204" pitchFamily="34" charset="0"/>
              </a:rPr>
              <a:t>.</a:t>
            </a:r>
            <a:endParaRPr lang="vi-VN" sz="3200" b="1" dirty="0">
              <a:solidFill>
                <a:prstClr val="black"/>
              </a:solidFill>
              <a:latin typeface="Calibri" panose="020F0502020204030204" pitchFamily="34" charset="0"/>
              <a:cs typeface="Calibri" panose="020F0502020204030204" pitchFamily="34" charset="0"/>
            </a:endParaRPr>
          </a:p>
          <a:p>
            <a:pPr lvl="0" algn="just"/>
            <a:r>
              <a:rPr lang="vi-VN"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Cá</a:t>
            </a:r>
            <a:r>
              <a:rPr lang="vi-VN" sz="3200" b="1" dirty="0">
                <a:solidFill>
                  <a:prstClr val="black"/>
                </a:solidFill>
                <a:latin typeface="Calibri" panose="020F0502020204030204" pitchFamily="34" charset="0"/>
                <a:cs typeface="Calibri" panose="020F0502020204030204" pitchFamily="34" charset="0"/>
              </a:rPr>
              <a:t> mực cảm động.</a:t>
            </a:r>
          </a:p>
        </p:txBody>
      </p:sp>
      <p:cxnSp>
        <p:nvCxnSpPr>
          <p:cNvPr id="8" name="Straight Connector 7">
            <a:extLst>
              <a:ext uri="{FF2B5EF4-FFF2-40B4-BE49-F238E27FC236}">
                <a16:creationId xmlns:a16="http://schemas.microsoft.com/office/drawing/2014/main" id="{CF0AAEAB-C061-6632-C85B-B1C0458B5104}"/>
              </a:ext>
            </a:extLst>
          </p:cNvPr>
          <p:cNvCxnSpPr/>
          <p:nvPr/>
        </p:nvCxnSpPr>
        <p:spPr>
          <a:xfrm>
            <a:off x="3695700" y="1590675"/>
            <a:ext cx="100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95CF0-9CE2-B61C-0E16-3B9910E8A118}"/>
              </a:ext>
            </a:extLst>
          </p:cNvPr>
          <p:cNvCxnSpPr>
            <a:cxnSpLocks/>
          </p:cNvCxnSpPr>
          <p:nvPr/>
        </p:nvCxnSpPr>
        <p:spPr>
          <a:xfrm>
            <a:off x="4914900" y="1552575"/>
            <a:ext cx="118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D509FF-BC35-36F9-DB0F-AB1855413EAF}"/>
              </a:ext>
            </a:extLst>
          </p:cNvPr>
          <p:cNvCxnSpPr>
            <a:cxnSpLocks/>
          </p:cNvCxnSpPr>
          <p:nvPr/>
        </p:nvCxnSpPr>
        <p:spPr>
          <a:xfrm>
            <a:off x="3848100" y="2076450"/>
            <a:ext cx="161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18748-16A3-2068-60D9-0D93C50BA35A}"/>
              </a:ext>
            </a:extLst>
          </p:cNvPr>
          <p:cNvCxnSpPr>
            <a:cxnSpLocks/>
          </p:cNvCxnSpPr>
          <p:nvPr/>
        </p:nvCxnSpPr>
        <p:spPr>
          <a:xfrm>
            <a:off x="3800475" y="3048000"/>
            <a:ext cx="147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52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2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779907-5ECC-245A-E596-A492905BE067}"/>
              </a:ext>
            </a:extLst>
          </p:cNvPr>
          <p:cNvPicPr>
            <a:picLocks noChangeAspect="1"/>
          </p:cNvPicPr>
          <p:nvPr/>
        </p:nvPicPr>
        <p:blipFill>
          <a:blip r:embed="rId4"/>
          <a:stretch>
            <a:fillRect/>
          </a:stretch>
        </p:blipFill>
        <p:spPr>
          <a:xfrm>
            <a:off x="1400174" y="2071687"/>
            <a:ext cx="9491899" cy="2386013"/>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1315-1687-0342-FC1C-7A76F547CA62}"/>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B8D02961-B5FD-1147-3DEB-5E69A5D44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C39A9BD-812A-D606-AF51-49F809666A14}"/>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TextBox 2">
            <a:extLst>
              <a:ext uri="{FF2B5EF4-FFF2-40B4-BE49-F238E27FC236}">
                <a16:creationId xmlns:a16="http://schemas.microsoft.com/office/drawing/2014/main" id="{5680555B-C692-863E-46A2-0ED2F8FA4504}"/>
              </a:ext>
            </a:extLst>
          </p:cNvPr>
          <p:cNvSpPr txBox="1"/>
          <p:nvPr/>
        </p:nvSpPr>
        <p:spPr>
          <a:xfrm>
            <a:off x="829340" y="1010093"/>
            <a:ext cx="10643190" cy="5324535"/>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Sau đây, mình xin kể cho các bạn nghe câu chuyện về một người rất tài năng mà mình vừa tìm hiểu qua báo chí. Đó là anh Đỗ Nhật Nam, người được gọi với cái tên đầy vinh dự là "thần đồng tiếng Anh".</a:t>
            </a:r>
          </a:p>
          <a:p>
            <a:r>
              <a:rPr lang="vi-VN" sz="2000" dirty="0">
                <a:latin typeface="Cambria" panose="02040503050406030204" pitchFamily="18" charset="0"/>
                <a:ea typeface="Cambria" panose="02040503050406030204" pitchFamily="18" charset="0"/>
              </a:rPr>
              <a:t>Anh Nam sinh ra ở tại Hà Nội, bố mẹ là viên chức nhà nước. Từ nhỏ, anh Nam đã bộc lộ mình là người có khả năng nhanh nhạy, biết cách học và nỗ lực, kiên trì rèn luyện. Cùng với sự quan tâm, giúp đỡ của gia đình nên ngày càng phát huy được ưu điểm của bản thân, đặc biệt là khả năng học tiếng anh. Anh Nam có nhiều thành tích nổi bật, đáng khâm phục với khả năng giao tiếp bằng tiếng anh thành thạo, từng làm diễn giả tại Mỹ khi tham gia hội nghị "Khoa học về nụ cười"... Anh Nam cũng là một dịch giả nhỏ tuổi và có khả năng sáng tác tự truyện, ngoài ra anh cũng tham gia nhiều hoạt động xã hội, ngoại khoá đầy bổ ích. Năm lớp hai đã đạt thành tích cao về TOEIC, đến lớp 5 đạt điểm IELTS với mức tuyệt đối. Hiện nay, anh đang du học tại Mỹ với nhiều dự định chinh phục những đỉnh cao mới, nhận vô số bằng khen của trường quốc tế và thư chúc mừng của tổng thống Mỹ Obama. Anh Nhật Nam được rất nhiều người biết đến và ngưỡng mộ. Nhiều video về cách học tiếng anh được anh hướng dẫn và đăng lên mạng thứ hút hàng triệu lượt xem. Các báo chí, truyền thông viết về anh rất nhiều.</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Em luôn lấy anh ấy làm tấm gương để nỗ lực học tập và phấn đấu. Em mong rằng sau này mình cũng giỏi như anh, để mang niềm vui về cho gia đình, vinh quang về cho đất nước.</a:t>
            </a:r>
            <a:endParaRPr lang="en-US" sz="20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44B1EC1-1584-A652-FEAA-712BF2513CE1}"/>
              </a:ext>
            </a:extLst>
          </p:cNvPr>
          <p:cNvPicPr>
            <a:picLocks noChangeAspect="1"/>
          </p:cNvPicPr>
          <p:nvPr/>
        </p:nvPicPr>
        <p:blipFill>
          <a:blip r:embed="rId4"/>
          <a:stretch>
            <a:fillRect/>
          </a:stretch>
        </p:blipFill>
        <p:spPr>
          <a:xfrm>
            <a:off x="4380032" y="278003"/>
            <a:ext cx="3609145" cy="1072989"/>
          </a:xfrm>
          <a:prstGeom prst="rect">
            <a:avLst/>
          </a:prstGeom>
        </p:spPr>
      </p:pic>
    </p:spTree>
    <p:extLst>
      <p:ext uri="{BB962C8B-B14F-4D97-AF65-F5344CB8AC3E}">
        <p14:creationId xmlns:p14="http://schemas.microsoft.com/office/powerpoint/2010/main" val="8677272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4000">
              <a:srgbClr val="FFC000"/>
            </a:gs>
            <a:gs pos="77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cstate="email">
            <a:extLst>
              <a:ext uri="{28A0092B-C50C-407E-A947-70E740481C1C}">
                <a14:useLocalDpi xmlns:a14="http://schemas.microsoft.com/office/drawing/2010/main" val="0"/>
              </a:ext>
            </a:extLst>
          </a:blip>
          <a:srcRect b="20491"/>
          <a:stretch/>
        </p:blipFill>
        <p:spPr>
          <a:xfrm>
            <a:off x="0" y="297167"/>
            <a:ext cx="12192000" cy="6578600"/>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338781">
            <a:off x="10385713" y="254212"/>
            <a:ext cx="1063853" cy="1355319"/>
          </a:xfrm>
          <a:prstGeom prst="rect">
            <a:avLst/>
          </a:prstGeom>
        </p:spPr>
      </p:pic>
      <p:sp>
        <p:nvSpPr>
          <p:cNvPr id="3" name="Oval 2">
            <a:extLst>
              <a:ext uri="{FF2B5EF4-FFF2-40B4-BE49-F238E27FC236}">
                <a16:creationId xmlns:a16="http://schemas.microsoft.com/office/drawing/2014/main" id="{C0744A93-2626-B9AB-EB35-19E7D9FD179F}"/>
              </a:ext>
            </a:extLst>
          </p:cNvPr>
          <p:cNvSpPr/>
          <p:nvPr/>
        </p:nvSpPr>
        <p:spPr>
          <a:xfrm>
            <a:off x="527096" y="1300480"/>
            <a:ext cx="1497045" cy="133874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5" name="Picture 4" descr="A green and white logo&#10;&#10;Description automatically generated">
            <a:extLst>
              <a:ext uri="{FF2B5EF4-FFF2-40B4-BE49-F238E27FC236}">
                <a16:creationId xmlns:a16="http://schemas.microsoft.com/office/drawing/2014/main" id="{79ECE37C-17E9-1F38-B626-7293EFDAA7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443" y="1352435"/>
            <a:ext cx="1338745" cy="1338745"/>
          </a:xfrm>
          <a:prstGeom prst="rect">
            <a:avLst/>
          </a:prstGeom>
        </p:spPr>
      </p:pic>
      <p:sp>
        <p:nvSpPr>
          <p:cNvPr id="34" name="Double Wave 33">
            <a:extLst>
              <a:ext uri="{FF2B5EF4-FFF2-40B4-BE49-F238E27FC236}">
                <a16:creationId xmlns:a16="http://schemas.microsoft.com/office/drawing/2014/main" id="{09F44D2E-0B7D-CB26-C311-45355B53C415}"/>
              </a:ext>
            </a:extLst>
          </p:cNvPr>
          <p:cNvSpPr/>
          <p:nvPr/>
        </p:nvSpPr>
        <p:spPr>
          <a:xfrm>
            <a:off x="-789480" y="2495662"/>
            <a:ext cx="14146251" cy="3446225"/>
          </a:xfrm>
          <a:prstGeom prst="doubleWave">
            <a:avLst/>
          </a:prstGeom>
          <a:noFill/>
          <a:ln w="38100">
            <a:noFill/>
          </a:ln>
          <a:effectLst>
            <a:outerShdw blurRad="190500" dist="1397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2000" b="1" i="0" u="none" strike="noStrike" kern="1200" cap="none" spc="300" normalizeH="0" baseline="0" noProof="0" dirty="0">
              <a:ln>
                <a:noFill/>
              </a:ln>
              <a:solidFill>
                <a:srgbClr val="0064D2">
                  <a:lumMod val="50000"/>
                </a:srgbClr>
              </a:solidFill>
              <a:effectLst/>
              <a:uLnTx/>
              <a:uFillTx/>
              <a:latin typeface="#9Slide07 IcielHoneyCream" pitchFamily="2" charset="0"/>
              <a:ea typeface="微软雅黑"/>
              <a:cs typeface="+mn-cs"/>
            </a:endParaRPr>
          </a:p>
        </p:txBody>
      </p:sp>
      <p:pic>
        <p:nvPicPr>
          <p:cNvPr id="39" name="图片 4" descr="卡通人物&#10;&#10;低可信度描述已自动生成">
            <a:extLst>
              <a:ext uri="{FF2B5EF4-FFF2-40B4-BE49-F238E27FC236}">
                <a16:creationId xmlns:a16="http://schemas.microsoft.com/office/drawing/2014/main" id="{71088B27-879E-4D5D-CDA1-70B6E4C40FA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21387" r="13212"/>
          <a:stretch/>
        </p:blipFill>
        <p:spPr>
          <a:xfrm>
            <a:off x="1771086" y="-410993"/>
            <a:ext cx="10935794" cy="6176794"/>
          </a:xfrm>
          <a:prstGeom prst="rect">
            <a:avLst/>
          </a:prstGeom>
        </p:spPr>
      </p:pic>
      <p:pic>
        <p:nvPicPr>
          <p:cNvPr id="7" name="Picture 6">
            <a:extLst>
              <a:ext uri="{FF2B5EF4-FFF2-40B4-BE49-F238E27FC236}">
                <a16:creationId xmlns:a16="http://schemas.microsoft.com/office/drawing/2014/main" id="{4B04935C-1E70-1165-00C8-DA5347C6BA32}"/>
              </a:ext>
            </a:extLst>
          </p:cNvPr>
          <p:cNvPicPr>
            <a:picLocks noChangeAspect="1"/>
          </p:cNvPicPr>
          <p:nvPr/>
        </p:nvPicPr>
        <p:blipFill>
          <a:blip r:embed="rId8"/>
          <a:stretch>
            <a:fillRect/>
          </a:stretch>
        </p:blipFill>
        <p:spPr>
          <a:xfrm>
            <a:off x="3498112" y="608193"/>
            <a:ext cx="7473545" cy="3921816"/>
          </a:xfrm>
          <a:prstGeom prst="rect">
            <a:avLst/>
          </a:prstGeom>
        </p:spPr>
      </p:pic>
      <p:pic>
        <p:nvPicPr>
          <p:cNvPr id="9" name="图片 9">
            <a:extLst>
              <a:ext uri="{FF2B5EF4-FFF2-40B4-BE49-F238E27FC236}">
                <a16:creationId xmlns:a16="http://schemas.microsoft.com/office/drawing/2014/main" id="{C462DE37-3961-A5DE-30E3-02CBE49C5A96}"/>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7155" r="16928"/>
          <a:stretch/>
        </p:blipFill>
        <p:spPr>
          <a:xfrm>
            <a:off x="1768070" y="2342183"/>
            <a:ext cx="3545990" cy="4670947"/>
          </a:xfrm>
          <a:prstGeom prst="ellipse">
            <a:avLst/>
          </a:prstGeom>
        </p:spPr>
      </p:pic>
      <p:pic>
        <p:nvPicPr>
          <p:cNvPr id="4" name="图片 2">
            <a:extLst>
              <a:ext uri="{FF2B5EF4-FFF2-40B4-BE49-F238E27FC236}">
                <a16:creationId xmlns:a16="http://schemas.microsoft.com/office/drawing/2014/main" id="{BD05E129-5A18-2B7E-B42B-84F46B79CF35}"/>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6912" t="32558" r="6847" b="27752"/>
          <a:stretch/>
        </p:blipFill>
        <p:spPr>
          <a:xfrm flipH="1">
            <a:off x="8285211" y="4623966"/>
            <a:ext cx="4011085" cy="2368607"/>
          </a:xfrm>
          <a:prstGeom prst="rect">
            <a:avLst/>
          </a:prstGeom>
        </p:spPr>
      </p:pic>
    </p:spTree>
    <p:extLst>
      <p:ext uri="{BB962C8B-B14F-4D97-AF65-F5344CB8AC3E}">
        <p14:creationId xmlns:p14="http://schemas.microsoft.com/office/powerpoint/2010/main" val="221091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lvl="0"/>
            <a:r>
              <a:rPr lang="en-US" sz="4000" dirty="0">
                <a:solidFill>
                  <a:prstClr val="black"/>
                </a:solidFill>
                <a:latin typeface="Calibri" panose="020F0502020204030204" pitchFamily="34" charset="0"/>
                <a:cs typeface="Calibri" panose="020F0502020204030204" pitchFamily="34" charset="0"/>
              </a:rPr>
              <a:t>I. </a:t>
            </a:r>
            <a:r>
              <a:rPr lang="en-US" sz="4000" dirty="0" err="1">
                <a:solidFill>
                  <a:prstClr val="black"/>
                </a:solidFill>
                <a:latin typeface="Calibri" panose="020F0502020204030204" pitchFamily="34" charset="0"/>
                <a:cs typeface="Calibri" panose="020F0502020204030204" pitchFamily="34" charset="0"/>
              </a:rPr>
              <a:t>Đọc</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tiếng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trả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lời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câu</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hỏi</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5837274" y="90151"/>
            <a:ext cx="6192801" cy="1972565"/>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1. Những từ ngữ nào cho thấy chim chiền chiện bay lượn giữa không gian cao rộng? </a:t>
            </a: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3160224"/>
            </a:xfrm>
            <a:prstGeom prst="rect">
              <a:avLst/>
            </a:prstGeom>
          </p:spPr>
          <p:txBody>
            <a:bodyPr wrap="square">
              <a:spAutoFit/>
            </a:bodyPr>
            <a:lstStyle/>
            <a:p>
              <a:pPr marL="0" marR="0" algn="just">
                <a:lnSpc>
                  <a:spcPct val="120000"/>
                </a:lnSpc>
                <a:spcBef>
                  <a:spcPts val="0"/>
                </a:spcBef>
                <a:spcAft>
                  <a:spcPts val="0"/>
                </a:spcAft>
              </a:pP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từ</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ngữ</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thấy</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chiền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chiện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lượn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giữa</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gian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rộng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là</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Cánh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đập</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xanh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Cao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hoài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vợi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biến</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mất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rồi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8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2. Tiếng hót của chim chiền chiện được miêu tả qua những câu thơ nào? Nêu cảm nghĩ của em về tiếng chim chiền chiện trong bài thơ.</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138223" y="-819150"/>
            <a:ext cx="7357730" cy="5534025"/>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129075" y="462580"/>
              <a:ext cx="5843238" cy="3611126"/>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hót</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chiền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chiện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được</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miêu</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tả</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qua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những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câu</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hót</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long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lanh</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Như</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cành</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sương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chói</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ngọc</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veo</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Chỉ</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còn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hót</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xanh</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da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trời</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grpSp>
      <p:grpSp>
        <p:nvGrpSpPr>
          <p:cNvPr id="4" name="Group 3">
            <a:extLst>
              <a:ext uri="{FF2B5EF4-FFF2-40B4-BE49-F238E27FC236}">
                <a16:creationId xmlns:a16="http://schemas.microsoft.com/office/drawing/2014/main" id="{37CBA00C-E4EB-A87D-A3A5-72F363D3BC51}"/>
              </a:ext>
            </a:extLst>
          </p:cNvPr>
          <p:cNvGrpSpPr/>
          <p:nvPr/>
        </p:nvGrpSpPr>
        <p:grpSpPr>
          <a:xfrm>
            <a:off x="101004" y="2047876"/>
            <a:ext cx="6756996" cy="5943600"/>
            <a:chOff x="963296" y="-1647824"/>
            <a:chExt cx="7949254"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4"/>
              <a:ext cx="7949254"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62292" y="-83668"/>
              <a:ext cx="5843238" cy="2721964"/>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Cảm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nghĩ</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của</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em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về</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chiền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chiện</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24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chiền</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chiện</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thơ</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rất</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hay.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Tiếng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chim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trong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veo</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êm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dịu</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như</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hạt</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sương</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làm</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cho</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bầu</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trời</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trở</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nên</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xanh</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tươi</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tuyệt</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400" b="1" i="1"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đẹp</a:t>
              </a:r>
              <a:r>
                <a:rPr lang="en-US" sz="2400" b="1"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42435897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4492487" cy="461665"/>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cs typeface="Calibri" panose="020F0502020204030204" pitchFamily="34" charset="0"/>
              </a:rPr>
              <a:t>TRAI NGỌC VÀ HẢI QUỲ</a:t>
            </a:r>
            <a:endParaRPr lang="en-US" sz="2400"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C4E6A5FE-3313-0837-8650-205312C9E19D}"/>
              </a:ext>
            </a:extLst>
          </p:cNvPr>
          <p:cNvSpPr txBox="1"/>
          <p:nvPr/>
        </p:nvSpPr>
        <p:spPr>
          <a:xfrm>
            <a:off x="974034" y="1063487"/>
            <a:ext cx="10498496" cy="563231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 mực tung tăng đi học trong làn nước biển xanh biếc, cái lọ mực kè kè một bên.</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Bé mực đi đâu đấy? – Cô trai he hé cái vỏ sần sùi ra hỏi.</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Thưa cô, cháu đi học ạ!</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 mực lễ phép trả lời rồi vội vã bơi đi, nó hơi sợ khi nhìn thấy vỏ ngoài của cô trai. Cá mực bơi nhanh đến một bông hoa nhiều màu sắc bên kia lối đi. Bông hoa có nhiều cánh hồng hồng, tím tím, mềm mại như gọi chào. Cá mực đến gần hơn, những cánh hoa mừng rỡ múa mãi lên. Chợt tiếng cô trai gọi giật lại:</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Bé mực, không được đến gần nó, nguy hiểm đấy!</a:t>
            </a:r>
          </a:p>
          <a:p>
            <a:pPr algn="just"/>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 mực ngập ngừng, không biết nên tin ai. Vừa lúc đó, một chú cá cơm bé tí bơi đến đùa nghịch với những cánh hoa mềm mại đang toả ra quây lấy chú. Cô trai lớn tiếng gọi cá cơm, nhưng không kịp, những ngón tay hoa đã khép lại. Cá mực định ném lọ mực vào bông hoa để mực loang ra, cá cơm có thể chạy trốn. </a:t>
            </a:r>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Nhưng cá cơm đã bị những cánh hoa thít chặt lấy và kéo tuột vào lòng bông hoa. Thế là mất hút chú cá cơm.</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 mực sợ hãi, chạy lại gần cô trai. Lúc này cô trai mở to miệng nhìn cảnh tượng vừa xảy ra. Cá mực kinh ngạc thấy trong lòng cô trai có một viên ngọc sáng đẹp lạ thường.</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Cô trai căn dặn:</a:t>
            </a:r>
          </a:p>
          <a:p>
            <a:pPr algn="just"/>
            <a:r>
              <a:rPr lang="en-US"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Bông hoa đẹp để thế kia nhưng rất dữ. Đó là hải quỳ. Cháu phải tránh xa. Bé mực cảm động. Nó định nói với cô trai: “Còn cô, bên trong tấm áo xấu xí của cô là một tấm lòng bằng ngọc..</a:t>
            </a:r>
          </a:p>
          <a:p>
            <a:pPr algn="just"/>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Hoá ra, cái đẹp bên ngoài chưa hẳn là cái tốt, cái xấu bên ngoài chưa hẳn là cái xấu.</a:t>
            </a:r>
          </a:p>
          <a:p>
            <a:pPr algn="r"/>
            <a:r>
              <a:rPr lang="vi-VN"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Vân Long)</a:t>
            </a:r>
          </a:p>
          <a:p>
            <a:endParaRPr lang="en-US"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Calibri" panose="020F0502020204030204" pitchFamily="34" charset="0"/>
                <a:cs typeface="Calibri" panose="020F0502020204030204" pitchFamily="34" charset="0"/>
              </a:rPr>
              <a:t>Câu</a:t>
            </a:r>
            <a:r>
              <a:rPr lang="en-US" sz="2800" dirty="0">
                <a:solidFill>
                  <a:schemeClr val="accent4">
                    <a:lumMod val="20000"/>
                    <a:lumOff val="80000"/>
                  </a:schemeClr>
                </a:solidFill>
                <a:latin typeface="Calibri" panose="020F0502020204030204" pitchFamily="34" charset="0"/>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algn="just"/>
            <a:r>
              <a:rPr lang="vi-VN" sz="3200" b="1" dirty="0">
                <a:solidFill>
                  <a:prstClr val="black"/>
                </a:solidFill>
                <a:latin typeface="Calibri" panose="020F0502020204030204" pitchFamily="34" charset="0"/>
                <a:cs typeface="Calibri" panose="020F0502020204030204" pitchFamily="34" charset="0"/>
              </a:rPr>
              <a:t>Cá mực mang gì đi học? Tìm câu trả lời đúng.</a:t>
            </a:r>
            <a:endParaRPr lang="en-US" sz="20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0"/>
            <a:ext cx="10580914" cy="3076575"/>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004728"/>
            </a:xfrm>
            <a:prstGeom prst="rect">
              <a:avLst/>
            </a:prstGeom>
          </p:spPr>
          <p:txBody>
            <a:bodyPr wrap="square">
              <a:spAutoFit/>
            </a:bodyPr>
            <a:lstStyle/>
            <a:p>
              <a:pPr algn="just"/>
              <a:r>
                <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rPr>
                <a:t>A. </a:t>
              </a: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Nước biển xanh biếc.</a:t>
              </a:r>
              <a:endPar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algn="just"/>
              <a:r>
                <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rPr>
                <a:t>B. </a:t>
              </a: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Những bông hoa đẹp.</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Một cái lọ mực.</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Nhiều đồ dùng học tập.</a:t>
              </a:r>
            </a:p>
          </p:txBody>
        </p:sp>
      </p:grpSp>
      <p:sp>
        <p:nvSpPr>
          <p:cNvPr id="26" name="Oval 25">
            <a:extLst>
              <a:ext uri="{FF2B5EF4-FFF2-40B4-BE49-F238E27FC236}">
                <a16:creationId xmlns:a16="http://schemas.microsoft.com/office/drawing/2014/main" id="{190E945A-B8A0-A6C4-CE90-C1D6DAC62641}"/>
              </a:ext>
            </a:extLst>
          </p:cNvPr>
          <p:cNvSpPr/>
          <p:nvPr/>
        </p:nvSpPr>
        <p:spPr>
          <a:xfrm>
            <a:off x="885825" y="307657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gặp cô trai, vì sao cá mực lễ phép trả lời rồi vội vã bơi đi? Tìm câu trả lời đúng.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3181188"/>
            <a:chOff x="1246910" y="4160186"/>
            <a:chExt cx="10580914" cy="1384653"/>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24586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sợ muộn giờ học.</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cá mực hơi sợ khi nhìn thấy vỏ ngoài của cô trai.</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đi ngắm bông hoa đẹp.</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đi gặp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1458</Words>
  <Application>Microsoft Office PowerPoint</Application>
  <PresentationFormat>Widescreen</PresentationFormat>
  <Paragraphs>93</Paragraphs>
  <Slides>19</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等线</vt:lpstr>
      <vt:lpstr>#9Slide07 IcielHoneyCream</vt:lpstr>
      <vt:lpstr>Arial</vt:lpstr>
      <vt:lpstr>Calibri</vt:lpstr>
      <vt:lpstr>Cambria</vt:lpstr>
      <vt:lpstr>SVN-Newton</vt:lpstr>
      <vt:lpstr>Times New Roman</vt:lpstr>
      <vt:lpstr>字魂107号-萌趣欢乐体</vt:lpstr>
      <vt:lpstr>思源黑体 CN Bold</vt:lpstr>
      <vt:lpstr>Office 主题​​</vt:lpstr>
      <vt:lpstr>包图主题2</vt:lpstr>
      <vt:lpstr>1_包图主题2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2023-08-11T09:44:33Z</dcterms:created>
  <dcterms:modified xsi:type="dcterms:W3CDTF">2025-11-10T02:07:01Z</dcterms:modified>
</cp:coreProperties>
</file>