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692E8-7592-2473-FC34-7DC340056D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6F4C69-F30D-4E87-5354-D62C020EF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0BF9F-4115-F040-8B89-16501A6B3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9147-BEEE-A776-7323-4C28A351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66B6D-51C0-A530-730C-B903E205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0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A120C-5472-3CC5-44A8-7AC6277BB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AB4830-E491-04D6-2A55-E1FCE2E5C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4160A-24A2-0EC9-F882-E7ECEC84D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4B98D-16D4-2862-86CD-760C6807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E8B1C-A8C3-7E66-6E76-6B5F98D1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8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0E6BFB-1D95-8ADD-3F14-0E219B16F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080DA-0411-9807-019E-04DE1273E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5E338-5537-8B65-2ACD-AC32D406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78BEC-7D1E-F683-E548-D2313B76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5E0FB-0107-4045-A5DD-76B13AA3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9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BD43C-E6CC-62B0-4D86-FC9D6B08C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2E7E2-20A4-D169-C246-21D13377F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75A04-BC6D-8B8B-639F-E076255A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8AB26-9FB4-6C2D-CDEA-2A31E4145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7F0C1-9544-4593-B9DA-62E3DA57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7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89ECA-FA19-3346-24AA-88223AE53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61812-C926-EF70-A82B-026B378C9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2069F-F364-9A5B-C217-54C3DD4D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1A2A1-8FDB-8EF6-6B9B-AA6A7E16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B9E62-2D23-1469-2CD4-7568F6BB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0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FFD67-BA61-B1DB-F9B9-99C973CB3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AA41D-2EF6-3B4F-88B9-7A597903C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E4EED-7679-2EB9-F05B-5A8AD6AD9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68BDE-4C2D-E7E7-EE5C-364CA5E0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3191F-0482-9575-F56E-723B20BE6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4363B-E563-378F-9EF9-D07A27742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6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8AB94-2642-8DDB-53D2-54F68041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72419-2105-DAE1-A8B5-57FB8797B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2E630-1FF4-2D3B-24F8-80B9136F5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789C-5B60-4404-2209-1EB97BF7F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B1174A-14DC-ACAF-FCBF-0983FE0A8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E9207C-B99E-389D-4BFE-C8587FD92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03A87E-4756-5869-B823-9DA1D2FD8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61BEF5-698F-E8A2-8778-754FE34ED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E259E-683E-9A4F-50EA-9866F3606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9A414-D0D9-0655-CFA4-15A2F383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A118C-D55E-4CDD-3CB6-AE57B9560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2B149-3AA2-0461-014D-5C597EC5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9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F0D88-9C83-AAEB-A25A-97547303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DDD13B-FC38-8CAC-B81C-5A7FFF618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F9AB1-347E-12F5-E1B9-9EC990C1F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6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6CE79-EEA1-12E7-B015-4441F5BBD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71BDB-20D3-A34D-4366-AC9801277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097BF-0EE8-DD94-8AD4-D26AAAA60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474F8-144E-F3F6-73A1-E1992F737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9FA77-5E15-75A6-902A-E30566C3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07610-BC1D-D9CE-8169-01D58FEE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9160F-9A74-9C44-787A-E8380BA3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731A24-E9E9-29D6-6FAD-2B55D08DF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E4374-0063-625E-1154-C8A382480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0CCEF-EB00-689B-2389-31B1819D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BE78A-96A8-580A-8252-0CD1C22A7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578A9-63AD-A1FA-7FD0-8D4D90711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677930-AAED-58E1-6A6F-5C6C83A8A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95567-E0B5-449A-D503-C8ACAF377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255C0-BF0C-D30B-EA9A-E76388F75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CE73D-E543-4512-A7D1-7A56A684B9B9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C2726-36DD-2502-B1F3-2F2312A12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ADBA3-B81E-989E-A968-7FA8B0E04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07DD6-3ECF-485B-9699-685DFC2E4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8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EB6546D9-50D5-D842-5D2F-054B8695F1AF}"/>
              </a:ext>
            </a:extLst>
          </p:cNvPr>
          <p:cNvSpPr txBox="1"/>
          <p:nvPr/>
        </p:nvSpPr>
        <p:spPr>
          <a:xfrm>
            <a:off x="2727840" y="2063115"/>
            <a:ext cx="67356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Luyện</a:t>
            </a:r>
            <a:r>
              <a:rPr kumimoji="0" lang="en-US" sz="7200" b="0" i="0" u="none" strike="noStrike" kern="1200" cap="none" spc="0" normalizeH="0" baseline="0" noProof="0" dirty="0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 </a:t>
            </a:r>
            <a:r>
              <a:rPr kumimoji="0" lang="en-US" sz="7200" b="0" i="0" u="none" strike="noStrike" kern="1200" cap="none" spc="0" normalizeH="0" baseline="0" noProof="0" dirty="0" err="1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từ</a:t>
            </a:r>
            <a:r>
              <a:rPr kumimoji="0" lang="en-US" sz="7200" b="0" i="0" u="none" strike="noStrike" kern="1200" cap="none" spc="0" normalizeH="0" baseline="0" noProof="0" dirty="0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 </a:t>
            </a:r>
            <a:r>
              <a:rPr kumimoji="0" lang="en-US" sz="7200" b="0" i="0" u="none" strike="noStrike" kern="1200" cap="none" spc="0" normalizeH="0" baseline="0" noProof="0" dirty="0" err="1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và</a:t>
            </a:r>
            <a:r>
              <a:rPr kumimoji="0" lang="en-US" sz="7200" b="0" i="0" u="none" strike="noStrike" kern="1200" cap="none" spc="0" normalizeH="0" baseline="0" noProof="0" dirty="0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 </a:t>
            </a:r>
            <a:r>
              <a:rPr kumimoji="0" lang="en-US" sz="7200" b="0" i="0" u="none" strike="noStrike" kern="1200" cap="none" spc="0" normalizeH="0" baseline="0" noProof="0" dirty="0" err="1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câu</a:t>
            </a:r>
            <a:r>
              <a:rPr kumimoji="0" lang="en-US" sz="7200" b="0" i="0" u="none" strike="noStrike" kern="1200" cap="none" spc="0" normalizeH="0" baseline="0" noProof="0" dirty="0">
                <a:ln/>
                <a:solidFill>
                  <a:srgbClr val="0070C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SVN-Genica Pro" panose="00000900000000000000" charset="0"/>
                <a:cs typeface="SVN-Genica Pro" panose="00000900000000000000" charset="0"/>
              </a:rPr>
              <a:t> 4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07308334-6B37-9BB5-71BE-77135DD347A1}"/>
              </a:ext>
            </a:extLst>
          </p:cNvPr>
          <p:cNvSpPr txBox="1"/>
          <p:nvPr/>
        </p:nvSpPr>
        <p:spPr>
          <a:xfrm>
            <a:off x="3438470" y="3263444"/>
            <a:ext cx="63987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sz="6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6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6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6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kumimoji="0" lang="en-US" sz="6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6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BF5797-4C94-401B-B152-85ABDF231F68}"/>
              </a:ext>
            </a:extLst>
          </p:cNvPr>
          <p:cNvSpPr txBox="1"/>
          <p:nvPr/>
        </p:nvSpPr>
        <p:spPr>
          <a:xfrm>
            <a:off x="0" y="1341120"/>
            <a:ext cx="12192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dirty="0">
                <a:solidFill>
                  <a:srgbClr val="FF0000"/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44255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A356E-D4BA-9642-98FE-DD264E6A0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583993-B2C6-0AEF-4878-2A065E2C23A4}"/>
              </a:ext>
            </a:extLst>
          </p:cNvPr>
          <p:cNvSpPr txBox="1"/>
          <p:nvPr/>
        </p:nvSpPr>
        <p:spPr>
          <a:xfrm>
            <a:off x="0" y="1341120"/>
            <a:ext cx="12192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dirty="0">
                <a:solidFill>
                  <a:srgbClr val="FF0000"/>
                </a:solidFill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8685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1CC8FC-AADC-F7A9-F57B-393CEA82C059}"/>
              </a:ext>
            </a:extLst>
          </p:cNvPr>
          <p:cNvSpPr txBox="1"/>
          <p:nvPr/>
        </p:nvSpPr>
        <p:spPr>
          <a:xfrm>
            <a:off x="1471449" y="360984"/>
            <a:ext cx="7216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BÀI 1: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Tìm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các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động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từ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theo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  <a:r>
              <a:rPr lang="en-US" sz="3600" b="1" dirty="0" err="1">
                <a:latin typeface="Cambria" panose="02040503050406030204" pitchFamily="18" charset="0"/>
              </a:rPr>
              <a:t>mẫu</a:t>
            </a:r>
            <a:r>
              <a:rPr lang="en-US" sz="3600" b="1" dirty="0"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DCA80C-9D02-8274-0CB4-953DA56B8C9C}"/>
              </a:ext>
            </a:extLst>
          </p:cNvPr>
          <p:cNvSpPr txBox="1"/>
          <p:nvPr/>
        </p:nvSpPr>
        <p:spPr>
          <a:xfrm>
            <a:off x="691434" y="1059422"/>
            <a:ext cx="10029117" cy="4029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400" dirty="0">
                <a:latin typeface="Cambria" panose="02040503050406030204" pitchFamily="18" charset="0"/>
              </a:rPr>
              <a:t>a. Chứa tiếng “yêu" </a:t>
            </a:r>
            <a:r>
              <a:rPr lang="vi-VN" sz="4400" b="1" dirty="0">
                <a:solidFill>
                  <a:srgbClr val="C00000"/>
                </a:solidFill>
                <a:latin typeface="Cambria" panose="02040503050406030204" pitchFamily="18" charset="0"/>
              </a:rPr>
              <a:t>M:</a:t>
            </a:r>
            <a:r>
              <a:rPr lang="vi-VN" sz="4400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vi-VN" sz="4400" dirty="0">
                <a:latin typeface="Cambria" panose="02040503050406030204" pitchFamily="18" charset="0"/>
              </a:rPr>
              <a:t>yêu quý</a:t>
            </a:r>
          </a:p>
          <a:p>
            <a:pPr>
              <a:lnSpc>
                <a:spcPct val="150000"/>
              </a:lnSpc>
            </a:pPr>
            <a:r>
              <a:rPr lang="vi-VN" sz="4400" dirty="0">
                <a:latin typeface="Cambria" panose="02040503050406030204" pitchFamily="18" charset="0"/>
              </a:rPr>
              <a:t>b. Chứa tiếng “thương” </a:t>
            </a:r>
            <a:r>
              <a:rPr lang="vi-VN" sz="4400" b="1" dirty="0">
                <a:solidFill>
                  <a:srgbClr val="C00000"/>
                </a:solidFill>
                <a:latin typeface="Cambria" panose="02040503050406030204" pitchFamily="18" charset="0"/>
              </a:rPr>
              <a:t>M: </a:t>
            </a:r>
            <a:r>
              <a:rPr lang="vi-VN" sz="4400" dirty="0">
                <a:latin typeface="Cambria" panose="02040503050406030204" pitchFamily="18" charset="0"/>
              </a:rPr>
              <a:t>thương mến</a:t>
            </a:r>
          </a:p>
          <a:p>
            <a:pPr>
              <a:lnSpc>
                <a:spcPct val="150000"/>
              </a:lnSpc>
            </a:pPr>
            <a:r>
              <a:rPr lang="vi-VN" sz="4400" dirty="0">
                <a:latin typeface="Cambria" panose="02040503050406030204" pitchFamily="18" charset="0"/>
              </a:rPr>
              <a:t>c. Chứa tiếng “nhớ” </a:t>
            </a:r>
            <a:r>
              <a:rPr lang="vi-VN" sz="4400" b="1" dirty="0">
                <a:solidFill>
                  <a:srgbClr val="C00000"/>
                </a:solidFill>
                <a:latin typeface="Cambria" panose="02040503050406030204" pitchFamily="18" charset="0"/>
              </a:rPr>
              <a:t>M: </a:t>
            </a:r>
            <a:r>
              <a:rPr lang="vi-VN" sz="4400" dirty="0">
                <a:latin typeface="Cambria" panose="02040503050406030204" pitchFamily="18" charset="0"/>
              </a:rPr>
              <a:t>nhớ m</a:t>
            </a:r>
            <a:r>
              <a:rPr lang="en-US" sz="4400" dirty="0">
                <a:latin typeface="Cambria" panose="02040503050406030204" pitchFamily="18" charset="0"/>
              </a:rPr>
              <a:t>o</a:t>
            </a:r>
            <a:r>
              <a:rPr lang="vi-VN" sz="4400" dirty="0">
                <a:latin typeface="Cambria" panose="02040503050406030204" pitchFamily="18" charset="0"/>
              </a:rPr>
              <a:t>ng </a:t>
            </a:r>
          </a:p>
          <a:p>
            <a:pPr>
              <a:lnSpc>
                <a:spcPct val="150000"/>
              </a:lnSpc>
            </a:pPr>
            <a:r>
              <a:rPr lang="vi-VN" sz="4400" dirty="0">
                <a:latin typeface="Cambria" panose="02040503050406030204" pitchFamily="18" charset="0"/>
              </a:rPr>
              <a:t>d. Chứa tiếng “tiếc" </a:t>
            </a:r>
            <a:r>
              <a:rPr lang="vi-VN" sz="4400" b="1" dirty="0">
                <a:solidFill>
                  <a:srgbClr val="C00000"/>
                </a:solidFill>
                <a:latin typeface="Cambria" panose="02040503050406030204" pitchFamily="18" charset="0"/>
              </a:rPr>
              <a:t>M:</a:t>
            </a:r>
            <a:r>
              <a:rPr lang="vi-VN" sz="4400" dirty="0">
                <a:latin typeface="Cambria" panose="02040503050406030204" pitchFamily="18" charset="0"/>
              </a:rPr>
              <a:t> tiếc nuối</a:t>
            </a:r>
            <a:endParaRPr lang="en-US" sz="4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84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2F3B78-C4F2-40D4-06A3-9467AA0F4B77}"/>
              </a:ext>
            </a:extLst>
          </p:cNvPr>
          <p:cNvSpPr txBox="1"/>
          <p:nvPr/>
        </p:nvSpPr>
        <p:spPr>
          <a:xfrm>
            <a:off x="2209478" y="529523"/>
            <a:ext cx="10029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vi-VN" sz="4000" dirty="0">
                <a:latin typeface="Cambria" panose="02040503050406030204" pitchFamily="18" charset="0"/>
              </a:rPr>
              <a:t>Chứa tiếng “yêu" </a:t>
            </a:r>
            <a:r>
              <a:rPr lang="vi-VN" sz="4000" b="1" dirty="0">
                <a:solidFill>
                  <a:srgbClr val="C00000"/>
                </a:solidFill>
                <a:latin typeface="Cambria" panose="02040503050406030204" pitchFamily="18" charset="0"/>
              </a:rPr>
              <a:t>M:</a:t>
            </a:r>
            <a:r>
              <a:rPr lang="vi-VN" sz="4000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vi-VN" sz="4000" dirty="0">
                <a:latin typeface="Cambria" panose="02040503050406030204" pitchFamily="18" charset="0"/>
              </a:rPr>
              <a:t>yêu quý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818B89-D0E9-1C81-88EE-5A4EEE8412D2}"/>
              </a:ext>
            </a:extLst>
          </p:cNvPr>
          <p:cNvSpPr txBox="1"/>
          <p:nvPr/>
        </p:nvSpPr>
        <p:spPr>
          <a:xfrm>
            <a:off x="2574417" y="2566273"/>
            <a:ext cx="1078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Thương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thương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thương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72ED68-85D5-68B2-9B11-0EBEA2E702C1}"/>
              </a:ext>
            </a:extLst>
          </p:cNvPr>
          <p:cNvSpPr txBox="1"/>
          <p:nvPr/>
        </p:nvSpPr>
        <p:spPr>
          <a:xfrm>
            <a:off x="2508966" y="1112324"/>
            <a:ext cx="10029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mến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thương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834B2-3533-F326-D1CE-8C8E79CF605B}"/>
              </a:ext>
            </a:extLst>
          </p:cNvPr>
          <p:cNvSpPr txBox="1"/>
          <p:nvPr/>
        </p:nvSpPr>
        <p:spPr>
          <a:xfrm>
            <a:off x="2508966" y="4005724"/>
            <a:ext cx="1078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Nhớ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nhung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nhớ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mong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nhung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nhớ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57578E-2846-F977-69EB-591F5359058C}"/>
              </a:ext>
            </a:extLst>
          </p:cNvPr>
          <p:cNvSpPr txBox="1"/>
          <p:nvPr/>
        </p:nvSpPr>
        <p:spPr>
          <a:xfrm>
            <a:off x="2209478" y="3312336"/>
            <a:ext cx="10029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Cambria" panose="02040503050406030204" pitchFamily="18" charset="0"/>
              </a:rPr>
              <a:t>c. Chứa tiếng “nhớ” </a:t>
            </a:r>
            <a:r>
              <a:rPr lang="vi-VN" sz="4000" b="1" dirty="0">
                <a:solidFill>
                  <a:srgbClr val="C00000"/>
                </a:solidFill>
                <a:latin typeface="Cambria" panose="02040503050406030204" pitchFamily="18" charset="0"/>
              </a:rPr>
              <a:t>M: </a:t>
            </a:r>
            <a:r>
              <a:rPr lang="vi-VN" sz="4000" dirty="0">
                <a:latin typeface="Cambria" panose="02040503050406030204" pitchFamily="18" charset="0"/>
              </a:rPr>
              <a:t>nhớ m</a:t>
            </a:r>
            <a:r>
              <a:rPr lang="en-US" sz="4000" dirty="0">
                <a:latin typeface="Cambria" panose="02040503050406030204" pitchFamily="18" charset="0"/>
              </a:rPr>
              <a:t>o</a:t>
            </a:r>
            <a:r>
              <a:rPr lang="vi-VN" sz="4000" dirty="0">
                <a:latin typeface="Cambria" panose="02040503050406030204" pitchFamily="18" charset="0"/>
              </a:rPr>
              <a:t>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2F62FF-6E63-4823-19DB-DF8C16C07EB9}"/>
              </a:ext>
            </a:extLst>
          </p:cNvPr>
          <p:cNvSpPr txBox="1"/>
          <p:nvPr/>
        </p:nvSpPr>
        <p:spPr>
          <a:xfrm>
            <a:off x="2209478" y="1882217"/>
            <a:ext cx="10029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Cambria" panose="02040503050406030204" pitchFamily="18" charset="0"/>
              </a:rPr>
              <a:t>b. Chứa tiếng “thương” </a:t>
            </a:r>
            <a:r>
              <a:rPr lang="vi-VN" sz="4000" b="1" dirty="0">
                <a:solidFill>
                  <a:srgbClr val="C00000"/>
                </a:solidFill>
                <a:latin typeface="Cambria" panose="02040503050406030204" pitchFamily="18" charset="0"/>
              </a:rPr>
              <a:t>M: </a:t>
            </a:r>
            <a:r>
              <a:rPr lang="vi-VN" sz="4000" dirty="0">
                <a:latin typeface="Cambria" panose="02040503050406030204" pitchFamily="18" charset="0"/>
              </a:rPr>
              <a:t>thương mến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1A3EC2-F82C-F72A-786F-31675DE26C0F}"/>
              </a:ext>
            </a:extLst>
          </p:cNvPr>
          <p:cNvSpPr txBox="1"/>
          <p:nvPr/>
        </p:nvSpPr>
        <p:spPr>
          <a:xfrm>
            <a:off x="2209478" y="4722539"/>
            <a:ext cx="10029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Cambria" panose="02040503050406030204" pitchFamily="18" charset="0"/>
              </a:rPr>
              <a:t>d. Chứa tiếng “tiếc" </a:t>
            </a:r>
            <a:r>
              <a:rPr lang="vi-VN" sz="4000" b="1" dirty="0">
                <a:solidFill>
                  <a:srgbClr val="C00000"/>
                </a:solidFill>
                <a:latin typeface="Cambria" panose="02040503050406030204" pitchFamily="18" charset="0"/>
              </a:rPr>
              <a:t>M:</a:t>
            </a:r>
            <a:r>
              <a:rPr lang="vi-VN" sz="4000" dirty="0">
                <a:latin typeface="Cambria" panose="02040503050406030204" pitchFamily="18" charset="0"/>
              </a:rPr>
              <a:t> tiếc nuối</a:t>
            </a:r>
            <a:endParaRPr lang="en-US" sz="4000" dirty="0">
              <a:latin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70A30D-9176-0BC3-117B-7EE78439CB28}"/>
              </a:ext>
            </a:extLst>
          </p:cNvPr>
          <p:cNvSpPr txBox="1"/>
          <p:nvPr/>
        </p:nvSpPr>
        <p:spPr>
          <a:xfrm>
            <a:off x="2574417" y="5439354"/>
            <a:ext cx="1078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Tiếc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rẻ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hối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tiếc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,...</a:t>
            </a:r>
          </a:p>
        </p:txBody>
      </p:sp>
    </p:spTree>
    <p:extLst>
      <p:ext uri="{BB962C8B-B14F-4D97-AF65-F5344CB8AC3E}">
        <p14:creationId xmlns:p14="http://schemas.microsoft.com/office/powerpoint/2010/main" val="192907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F213B-7EA7-FA80-1640-6961E785E756}"/>
              </a:ext>
            </a:extLst>
          </p:cNvPr>
          <p:cNvSpPr txBox="1"/>
          <p:nvPr/>
        </p:nvSpPr>
        <p:spPr>
          <a:xfrm>
            <a:off x="521372" y="1244353"/>
            <a:ext cx="1070657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 latinLnBrk="0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  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Mẹ ơi!</a:t>
            </a:r>
          </a:p>
          <a:p>
            <a:pPr algn="just" rtl="0" latinLnBrk="0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  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Con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nhớ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mẹ quá! Sao mẹ đi công tác lâu thế? Tối nào em Chi cũng khóc đòi mẹ. Con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thương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em lắm. Chúng con rất mong mẹ về.</a:t>
            </a:r>
          </a:p>
          <a:p>
            <a:pPr algn="just" rtl="0" latinLnBrk="0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  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Hôm nay con vừa giành được giải Nhất cuộc thi cờ vua mẹ ạ. Ai cũng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kh</a:t>
            </a:r>
            <a:r>
              <a:rPr lang="en-US" sz="3200" b="1" dirty="0" err="1">
                <a:solidFill>
                  <a:srgbClr val="DE4019"/>
                </a:solidFill>
                <a:latin typeface="Cambria" panose="02040503050406030204" pitchFamily="18" charset="0"/>
              </a:rPr>
              <a:t>âm</a:t>
            </a:r>
            <a:r>
              <a:rPr lang="en-US" sz="3200" b="1" dirty="0">
                <a:solidFill>
                  <a:srgbClr val="DE4019"/>
                </a:solidFill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srgbClr val="DE4019"/>
                </a:solidFill>
                <a:latin typeface="Cambria" panose="02040503050406030204" pitchFamily="18" charset="0"/>
              </a:rPr>
              <a:t>phục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con. Còn con, con rất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biết ơn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bác Dũng đã dạy con học cờ. Thế mà hồi xưa khi mới học cờ, con </a:t>
            </a:r>
            <a:r>
              <a:rPr lang="en-US" sz="3200" b="1" i="0" dirty="0" err="1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chán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môn này thế. Con còn </a:t>
            </a:r>
            <a:r>
              <a:rPr lang="en-US" sz="3200" b="1" i="0" dirty="0" err="1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dỗi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mẹ vì mẹ cứ thuyết phục con học. Bây giờ thì con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thích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cờ vua lắm.</a:t>
            </a:r>
          </a:p>
          <a:p>
            <a:pPr algn="just" rtl="0" latinLnBrk="0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   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Mai con lại nhắn tin tiếp cho mẹ nhé. Con </a:t>
            </a:r>
            <a:r>
              <a:rPr lang="vi-VN" sz="3200" b="1" i="0" dirty="0">
                <a:solidFill>
                  <a:srgbClr val="DE4019"/>
                </a:solidFill>
                <a:effectLst/>
                <a:latin typeface="Cambria" panose="02040503050406030204" pitchFamily="18" charset="0"/>
              </a:rPr>
              <a:t>yêu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mẹ! </a:t>
            </a:r>
            <a:endParaRPr lang="en-US" sz="3200" b="0" i="0" dirty="0">
              <a:solidFill>
                <a:srgbClr val="000000"/>
              </a:solidFill>
              <a:effectLst/>
              <a:latin typeface="Cambria" panose="02040503050406030204" pitchFamily="18" charset="0"/>
            </a:endParaRPr>
          </a:p>
          <a:p>
            <a:pPr algn="r" rtl="0" latinLnBrk="0"/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Con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</a:rPr>
              <a:t>gái</a:t>
            </a:r>
            <a:endParaRPr lang="vi-VN" sz="3200" b="0" i="0" dirty="0">
              <a:solidFill>
                <a:srgbClr val="000000"/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84D33-6E2C-A2AC-E8D5-4F19E2B86282}"/>
              </a:ext>
            </a:extLst>
          </p:cNvPr>
          <p:cNvSpPr txBox="1"/>
          <p:nvPr/>
        </p:nvSpPr>
        <p:spPr>
          <a:xfrm>
            <a:off x="1067715" y="131898"/>
            <a:ext cx="96138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2: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Tìm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động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từ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thể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hiện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tình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cảm</a:t>
            </a:r>
            <a:r>
              <a:rPr lang="en-US" sz="3200" b="1" dirty="0">
                <a:latin typeface="Cambria" panose="02040503050406030204" pitchFamily="18" charset="0"/>
              </a:rPr>
              <a:t>, </a:t>
            </a:r>
            <a:r>
              <a:rPr lang="en-US" sz="3200" b="1" dirty="0" err="1">
                <a:latin typeface="Cambria" panose="02040503050406030204" pitchFamily="18" charset="0"/>
              </a:rPr>
              <a:t>cảm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xúc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thay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cho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bông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hoa</a:t>
            </a:r>
            <a:r>
              <a:rPr lang="en-US" sz="3200" b="1" dirty="0">
                <a:latin typeface="Cambria" panose="02040503050406030204" pitchFamily="18" charset="0"/>
              </a:rPr>
              <a:t> (</a:t>
            </a:r>
            <a:r>
              <a:rPr lang="en-US" sz="3200" b="1" dirty="0" err="1">
                <a:latin typeface="Cambria" panose="02040503050406030204" pitchFamily="18" charset="0"/>
              </a:rPr>
              <a:t>mỗi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từ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chỉ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dùng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một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lần</a:t>
            </a:r>
            <a:r>
              <a:rPr lang="en-US" sz="3200" b="1" dirty="0">
                <a:latin typeface="Cambria" panose="02040503050406030204" pitchFamily="18" charset="0"/>
              </a:rPr>
              <a:t>).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ABAF3E1-E4E9-775E-BF7D-CAF34806C7AC}"/>
              </a:ext>
            </a:extLst>
          </p:cNvPr>
          <p:cNvGrpSpPr/>
          <p:nvPr/>
        </p:nvGrpSpPr>
        <p:grpSpPr>
          <a:xfrm>
            <a:off x="1805988" y="1716864"/>
            <a:ext cx="881833" cy="561482"/>
            <a:chOff x="-528110" y="4223226"/>
            <a:chExt cx="881833" cy="5614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844FD88-77D2-7A1B-551D-E397EB1BA9C5}"/>
                </a:ext>
              </a:extLst>
            </p:cNvPr>
            <p:cNvSpPr/>
            <p:nvPr/>
          </p:nvSpPr>
          <p:spPr>
            <a:xfrm>
              <a:off x="-528110" y="4291264"/>
              <a:ext cx="881833" cy="4254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3AF2FC5-A1F0-E628-DC56-495D8E875E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382248" y="4223226"/>
              <a:ext cx="590107" cy="561482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0675AC5-C324-3CB5-E66B-CF7CE85FE0C9}"/>
              </a:ext>
            </a:extLst>
          </p:cNvPr>
          <p:cNvGrpSpPr/>
          <p:nvPr/>
        </p:nvGrpSpPr>
        <p:grpSpPr>
          <a:xfrm>
            <a:off x="5511099" y="2259850"/>
            <a:ext cx="1480251" cy="561482"/>
            <a:chOff x="-382248" y="4252655"/>
            <a:chExt cx="1480251" cy="561482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41794C1-E2ED-9CA1-28CC-BC09054D40A4}"/>
                </a:ext>
              </a:extLst>
            </p:cNvPr>
            <p:cNvSpPr/>
            <p:nvPr/>
          </p:nvSpPr>
          <p:spPr>
            <a:xfrm>
              <a:off x="-382248" y="4322571"/>
              <a:ext cx="1480251" cy="4254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E2EF7A1-C51D-4F1F-861F-382D3DE6FE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823" y="4252655"/>
              <a:ext cx="590107" cy="561482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3289906-FABC-EA20-8B2C-F723C4947149}"/>
              </a:ext>
            </a:extLst>
          </p:cNvPr>
          <p:cNvGrpSpPr/>
          <p:nvPr/>
        </p:nvGrpSpPr>
        <p:grpSpPr>
          <a:xfrm>
            <a:off x="2561420" y="3680734"/>
            <a:ext cx="2186095" cy="565259"/>
            <a:chOff x="-528110" y="4291264"/>
            <a:chExt cx="2186095" cy="565259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BF1F4DE3-7105-C353-6351-6CADD25BD1FB}"/>
                </a:ext>
              </a:extLst>
            </p:cNvPr>
            <p:cNvSpPr/>
            <p:nvPr/>
          </p:nvSpPr>
          <p:spPr>
            <a:xfrm>
              <a:off x="-528110" y="4291264"/>
              <a:ext cx="2186095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C252527-2A00-3197-7D50-BA3CB133D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1646" y="4295041"/>
              <a:ext cx="590106" cy="561482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650EFCA-68BE-9FD6-3BDB-7C191F66B9A6}"/>
              </a:ext>
            </a:extLst>
          </p:cNvPr>
          <p:cNvGrpSpPr/>
          <p:nvPr/>
        </p:nvGrpSpPr>
        <p:grpSpPr>
          <a:xfrm>
            <a:off x="8947134" y="3703046"/>
            <a:ext cx="1396337" cy="565259"/>
            <a:chOff x="-92841" y="4291264"/>
            <a:chExt cx="1396337" cy="565259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255A59F-2673-BFAF-0BE9-0B6FB8C24BC5}"/>
                </a:ext>
              </a:extLst>
            </p:cNvPr>
            <p:cNvSpPr/>
            <p:nvPr/>
          </p:nvSpPr>
          <p:spPr>
            <a:xfrm>
              <a:off x="-92841" y="4291264"/>
              <a:ext cx="1396337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8665619-1838-4D5D-FAF8-5F0C0014E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1646" y="4295041"/>
              <a:ext cx="590106" cy="561482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49CCDB0-D7CF-3C29-E828-E16CA92CF173}"/>
              </a:ext>
            </a:extLst>
          </p:cNvPr>
          <p:cNvGrpSpPr/>
          <p:nvPr/>
        </p:nvGrpSpPr>
        <p:grpSpPr>
          <a:xfrm>
            <a:off x="598580" y="4696805"/>
            <a:ext cx="944593" cy="561482"/>
            <a:chOff x="-92841" y="4291264"/>
            <a:chExt cx="944593" cy="561482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8EFAE5D6-034F-52D0-C888-4BCB45F9F29D}"/>
                </a:ext>
              </a:extLst>
            </p:cNvPr>
            <p:cNvSpPr/>
            <p:nvPr/>
          </p:nvSpPr>
          <p:spPr>
            <a:xfrm>
              <a:off x="-92841" y="4291264"/>
              <a:ext cx="944593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FB8AEF7-50ED-63E6-272B-DE6D9CFD8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402" y="4291264"/>
              <a:ext cx="590106" cy="561482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44FFA1B-F055-9E4D-9F62-BE14BA4F1C4E}"/>
              </a:ext>
            </a:extLst>
          </p:cNvPr>
          <p:cNvGrpSpPr/>
          <p:nvPr/>
        </p:nvGrpSpPr>
        <p:grpSpPr>
          <a:xfrm>
            <a:off x="5426454" y="4729024"/>
            <a:ext cx="590106" cy="561482"/>
            <a:chOff x="84402" y="4291264"/>
            <a:chExt cx="590106" cy="561482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187DB8D0-A8CF-52C7-82DA-728B5ED7EE6C}"/>
                </a:ext>
              </a:extLst>
            </p:cNvPr>
            <p:cNvSpPr/>
            <p:nvPr/>
          </p:nvSpPr>
          <p:spPr>
            <a:xfrm>
              <a:off x="84402" y="4291264"/>
              <a:ext cx="590106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0375F82D-CA20-F1F9-D7AB-59EAC5D7D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402" y="4291264"/>
              <a:ext cx="590106" cy="561482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19914F9-C202-0B0B-96EE-777E257BED79}"/>
              </a:ext>
            </a:extLst>
          </p:cNvPr>
          <p:cNvGrpSpPr/>
          <p:nvPr/>
        </p:nvGrpSpPr>
        <p:grpSpPr>
          <a:xfrm>
            <a:off x="3984540" y="5198927"/>
            <a:ext cx="1050918" cy="561482"/>
            <a:chOff x="-92841" y="4291264"/>
            <a:chExt cx="1050918" cy="561482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F79A882C-2CD0-7B1E-C00C-3FBF328A4048}"/>
                </a:ext>
              </a:extLst>
            </p:cNvPr>
            <p:cNvSpPr/>
            <p:nvPr/>
          </p:nvSpPr>
          <p:spPr>
            <a:xfrm>
              <a:off x="-92841" y="4291264"/>
              <a:ext cx="1050918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8678B004-1DE2-2148-26B1-148AC2531A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8079" y="4291264"/>
              <a:ext cx="590106" cy="561482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62B5199-2FEF-6CC2-BD81-1F31DFC8BD83}"/>
              </a:ext>
            </a:extLst>
          </p:cNvPr>
          <p:cNvGrpSpPr/>
          <p:nvPr/>
        </p:nvGrpSpPr>
        <p:grpSpPr>
          <a:xfrm>
            <a:off x="8159935" y="5651747"/>
            <a:ext cx="767349" cy="561482"/>
            <a:chOff x="-92841" y="4291264"/>
            <a:chExt cx="767349" cy="561482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2FA738E5-9E7C-D2BC-D9A4-DB91201FE5F3}"/>
                </a:ext>
              </a:extLst>
            </p:cNvPr>
            <p:cNvSpPr/>
            <p:nvPr/>
          </p:nvSpPr>
          <p:spPr>
            <a:xfrm>
              <a:off x="-92841" y="4291264"/>
              <a:ext cx="767349" cy="5614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FC0895D-9402-D6D6-A4AF-C9993ACC6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44772" y="4291264"/>
              <a:ext cx="590106" cy="5614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7504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0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34B357-8668-DCCE-ED5B-2CF50EB80122}"/>
              </a:ext>
            </a:extLst>
          </p:cNvPr>
          <p:cNvSpPr txBox="1"/>
          <p:nvPr/>
        </p:nvSpPr>
        <p:spPr>
          <a:xfrm>
            <a:off x="2323193" y="287642"/>
            <a:ext cx="96138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3: </a:t>
            </a:r>
            <a:r>
              <a:rPr lang="en-US" sz="3200" b="1" dirty="0" err="1">
                <a:latin typeface="Cambria" panose="02040503050406030204" pitchFamily="18" charset="0"/>
              </a:rPr>
              <a:t>Sử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dụng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các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động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từ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dưới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đây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để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đặt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câu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cho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phù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hợp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với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tranh</a:t>
            </a:r>
            <a:r>
              <a:rPr lang="en-US" sz="3200" b="1" dirty="0">
                <a:latin typeface="Cambria" panose="02040503050406030204" pitchFamily="18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CF9DE8-69A4-04C5-26AC-2558F7DF34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03" r="701"/>
          <a:stretch/>
        </p:blipFill>
        <p:spPr>
          <a:xfrm>
            <a:off x="206694" y="1487155"/>
            <a:ext cx="11494240" cy="326813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E89EAD69-2655-1007-8EAF-4A3381DA7B61}"/>
              </a:ext>
            </a:extLst>
          </p:cNvPr>
          <p:cNvGrpSpPr/>
          <p:nvPr/>
        </p:nvGrpSpPr>
        <p:grpSpPr>
          <a:xfrm>
            <a:off x="937985" y="4755290"/>
            <a:ext cx="2082800" cy="737849"/>
            <a:chOff x="1117600" y="5063067"/>
            <a:chExt cx="2082800" cy="73784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10071CF-090F-2901-67AE-648D0C3FD4B9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rgbClr val="F6A2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7CBC791-C234-C44F-1B51-92D775FBD831}"/>
                </a:ext>
              </a:extLst>
            </p:cNvPr>
            <p:cNvSpPr txBox="1"/>
            <p:nvPr/>
          </p:nvSpPr>
          <p:spPr>
            <a:xfrm>
              <a:off x="1466396" y="5063067"/>
              <a:ext cx="13852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ốm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929F78B-254F-96CC-5475-30D6C33560D5}"/>
              </a:ext>
            </a:extLst>
          </p:cNvPr>
          <p:cNvGrpSpPr/>
          <p:nvPr/>
        </p:nvGrpSpPr>
        <p:grpSpPr>
          <a:xfrm>
            <a:off x="3420381" y="4755290"/>
            <a:ext cx="2082800" cy="737849"/>
            <a:chOff x="1117600" y="5063067"/>
            <a:chExt cx="2082800" cy="737849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ECD107A-2D14-7CA8-31A0-38BE3296DD67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11F2DA2-DF8F-18BC-24CA-1B0BD62CDD9C}"/>
                </a:ext>
              </a:extLst>
            </p:cNvPr>
            <p:cNvSpPr txBox="1"/>
            <p:nvPr/>
          </p:nvSpPr>
          <p:spPr>
            <a:xfrm>
              <a:off x="1466396" y="5063067"/>
              <a:ext cx="13852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mệt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10194E9-2D66-17D9-203E-0936E9A1FE19}"/>
              </a:ext>
            </a:extLst>
          </p:cNvPr>
          <p:cNvGrpSpPr/>
          <p:nvPr/>
        </p:nvGrpSpPr>
        <p:grpSpPr>
          <a:xfrm>
            <a:off x="5916385" y="4755290"/>
            <a:ext cx="2082800" cy="737849"/>
            <a:chOff x="1117600" y="5063067"/>
            <a:chExt cx="2082800" cy="737849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4DD6C2F-CAD4-1AD0-3980-63F5CE94AE0A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rgbClr val="AFEA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A127A11-F795-9CA8-EEE5-D5FA20B09F24}"/>
                </a:ext>
              </a:extLst>
            </p:cNvPr>
            <p:cNvSpPr txBox="1"/>
            <p:nvPr/>
          </p:nvSpPr>
          <p:spPr>
            <a:xfrm>
              <a:off x="1466396" y="5063067"/>
              <a:ext cx="13852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khát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04865A-A3CE-E325-771D-867FA4298FCC}"/>
              </a:ext>
            </a:extLst>
          </p:cNvPr>
          <p:cNvGrpSpPr/>
          <p:nvPr/>
        </p:nvGrpSpPr>
        <p:grpSpPr>
          <a:xfrm>
            <a:off x="4112985" y="5672037"/>
            <a:ext cx="2082800" cy="737849"/>
            <a:chOff x="1117600" y="5063067"/>
            <a:chExt cx="2082800" cy="737849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FB25FA9C-A9C8-1476-906C-77C773C538A3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rgbClr val="AFEA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0E0270-682D-2DC7-E6DF-349274B1A0E9}"/>
                </a:ext>
              </a:extLst>
            </p:cNvPr>
            <p:cNvSpPr txBox="1"/>
            <p:nvPr/>
          </p:nvSpPr>
          <p:spPr>
            <a:xfrm>
              <a:off x="1466396" y="5063067"/>
              <a:ext cx="13852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sốt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C00A1D4-D19D-785D-52D8-4F6443044A06}"/>
              </a:ext>
            </a:extLst>
          </p:cNvPr>
          <p:cNvGrpSpPr/>
          <p:nvPr/>
        </p:nvGrpSpPr>
        <p:grpSpPr>
          <a:xfrm>
            <a:off x="6595381" y="5672037"/>
            <a:ext cx="2082800" cy="737849"/>
            <a:chOff x="1117600" y="5063067"/>
            <a:chExt cx="2082800" cy="737849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82C5AB0-41FC-B3E1-473F-F95F7D081878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BB8A2BA-EB7E-EDCF-469E-69F4486C126B}"/>
                </a:ext>
              </a:extLst>
            </p:cNvPr>
            <p:cNvSpPr txBox="1"/>
            <p:nvPr/>
          </p:nvSpPr>
          <p:spPr>
            <a:xfrm>
              <a:off x="1466396" y="5063067"/>
              <a:ext cx="15394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nhức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E4F2FD8-1310-008E-5894-9E537FF88D9D}"/>
              </a:ext>
            </a:extLst>
          </p:cNvPr>
          <p:cNvGrpSpPr/>
          <p:nvPr/>
        </p:nvGrpSpPr>
        <p:grpSpPr>
          <a:xfrm>
            <a:off x="9091385" y="5672037"/>
            <a:ext cx="2082800" cy="737849"/>
            <a:chOff x="1117600" y="5063067"/>
            <a:chExt cx="2082800" cy="737849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FC02914-1C1C-2262-272B-E5A5B4990D67}"/>
                </a:ext>
              </a:extLst>
            </p:cNvPr>
            <p:cNvSpPr/>
            <p:nvPr/>
          </p:nvSpPr>
          <p:spPr>
            <a:xfrm>
              <a:off x="1117600" y="5063067"/>
              <a:ext cx="2082800" cy="737849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D0559D1-1DDA-3CE4-9373-D32B4F1AD629}"/>
                </a:ext>
              </a:extLst>
            </p:cNvPr>
            <p:cNvSpPr txBox="1"/>
            <p:nvPr/>
          </p:nvSpPr>
          <p:spPr>
            <a:xfrm>
              <a:off x="1466396" y="5063067"/>
              <a:ext cx="13852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err="1">
                  <a:latin typeface="Cambria" panose="02040503050406030204" pitchFamily="18" charset="0"/>
                </a:rPr>
                <a:t>đau</a:t>
              </a:r>
              <a:endParaRPr lang="en-US" sz="4000" b="1" dirty="0"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28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SVN-Genica Pro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2025-10-24T05:35:48Z</dcterms:created>
  <dcterms:modified xsi:type="dcterms:W3CDTF">2025-10-24T05:50:09Z</dcterms:modified>
</cp:coreProperties>
</file>