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81" r:id="rId5"/>
    <p:sldId id="266" r:id="rId6"/>
    <p:sldId id="259" r:id="rId7"/>
    <p:sldId id="260" r:id="rId8"/>
    <p:sldId id="283" r:id="rId9"/>
    <p:sldId id="284" r:id="rId10"/>
    <p:sldId id="261" r:id="rId11"/>
    <p:sldId id="285" r:id="rId12"/>
    <p:sldId id="262" r:id="rId13"/>
    <p:sldId id="279"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1056"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24D184-4222-4B9F-ACF1-B04FA93397CC}"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695186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141100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40692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9106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9805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734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87104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57026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243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736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2742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563971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603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3030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4152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24D184-4222-4B9F-ACF1-B04FA93397CC}"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238686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24D184-4222-4B9F-ACF1-B04FA93397CC}"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86555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24D184-4222-4B9F-ACF1-B04FA93397CC}"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1505501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24D184-4222-4B9F-ACF1-B04FA93397CC}"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21933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4D184-4222-4B9F-ACF1-B04FA93397CC}"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74474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24D184-4222-4B9F-ACF1-B04FA93397CC}"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0403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24D184-4222-4B9F-ACF1-B04FA93397CC}"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99131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24D184-4222-4B9F-ACF1-B04FA93397CC}" type="datetimeFigureOut">
              <a:rPr lang="en-US" smtClean="0"/>
              <a:t>10/16/2025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B8E4-AD4B-4361-962D-7974FFE0556D}"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721420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034211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60458d79f32e0">
            <a:hlinkClick r:id="" action="ppaction://media"/>
            <a:extLst>
              <a:ext uri="{FF2B5EF4-FFF2-40B4-BE49-F238E27FC236}">
                <a16:creationId xmlns:a16="http://schemas.microsoft.com/office/drawing/2014/main" id="{E5BB4423-3CDC-477A-B391-DE719F1C4E2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306286" y="-649514"/>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6862" y="-39914"/>
            <a:ext cx="1752362" cy="1752362"/>
          </a:xfrm>
          <a:prstGeom prst="rect">
            <a:avLst/>
          </a:prstGeom>
        </p:spPr>
      </p:pic>
      <p:pic>
        <p:nvPicPr>
          <p:cNvPr id="11" name="Picture 10"/>
          <p:cNvPicPr>
            <a:picLocks noChangeAspect="1"/>
          </p:cNvPicPr>
          <p:nvPr/>
        </p:nvPicPr>
        <p:blipFill>
          <a:blip r:embed="rId7"/>
          <a:stretch>
            <a:fillRect/>
          </a:stretch>
        </p:blipFill>
        <p:spPr>
          <a:xfrm>
            <a:off x="3895794" y="906091"/>
            <a:ext cx="9169179" cy="4041998"/>
          </a:xfrm>
          <a:prstGeom prst="rect">
            <a:avLst/>
          </a:prstGeom>
        </p:spPr>
      </p:pic>
    </p:spTree>
    <p:custDataLst>
      <p:tags r:id="rId1"/>
    </p:custDataLst>
    <p:extLst>
      <p:ext uri="{BB962C8B-B14F-4D97-AF65-F5344CB8AC3E}">
        <p14:creationId xmlns:p14="http://schemas.microsoft.com/office/powerpoint/2010/main" val="211328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58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remove"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9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Picture 3"/>
          <p:cNvPicPr>
            <a:picLocks noChangeAspect="1"/>
          </p:cNvPicPr>
          <p:nvPr/>
        </p:nvPicPr>
        <p:blipFill>
          <a:blip r:embed="rId4"/>
          <a:stretch>
            <a:fillRect/>
          </a:stretch>
        </p:blipFill>
        <p:spPr>
          <a:xfrm>
            <a:off x="2272770" y="621236"/>
            <a:ext cx="7901101" cy="4828450"/>
          </a:xfrm>
          <a:prstGeom prst="rect">
            <a:avLst/>
          </a:prstGeom>
        </p:spPr>
      </p:pic>
    </p:spTree>
    <p:custDataLst>
      <p:tags r:id="rId1"/>
    </p:custDataLst>
    <p:extLst>
      <p:ext uri="{BB962C8B-B14F-4D97-AF65-F5344CB8AC3E}">
        <p14:creationId xmlns:p14="http://schemas.microsoft.com/office/powerpoint/2010/main" val="182107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1" name="组合 20">
            <a:extLst>
              <a:ext uri="{FF2B5EF4-FFF2-40B4-BE49-F238E27FC236}">
                <a16:creationId xmlns:a16="http://schemas.microsoft.com/office/drawing/2014/main" id="{F8544315-28AD-4463-90C8-948490ACD223}"/>
              </a:ext>
            </a:extLst>
          </p:cNvPr>
          <p:cNvGrpSpPr/>
          <p:nvPr/>
        </p:nvGrpSpPr>
        <p:grpSpPr>
          <a:xfrm>
            <a:off x="509286" y="451413"/>
            <a:ext cx="7935056" cy="3207001"/>
            <a:chOff x="-2100313" y="1157021"/>
            <a:chExt cx="7935056" cy="3207001"/>
          </a:xfrm>
        </p:grpSpPr>
        <p:sp>
          <p:nvSpPr>
            <p:cNvPr id="12" name="思想气泡: 云 11">
              <a:extLst>
                <a:ext uri="{FF2B5EF4-FFF2-40B4-BE49-F238E27FC236}">
                  <a16:creationId xmlns:a16="http://schemas.microsoft.com/office/drawing/2014/main" id="{FC005A91-1287-4A46-982E-B10734D5BE1F}"/>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15">
              <a:extLst>
                <a:ext uri="{FF2B5EF4-FFF2-40B4-BE49-F238E27FC236}">
                  <a16:creationId xmlns:a16="http://schemas.microsoft.com/office/drawing/2014/main" id="{5BDC11FC-A39C-486F-A052-AFB970D7863D}"/>
                </a:ext>
              </a:extLst>
            </p:cNvPr>
            <p:cNvSpPr txBox="1"/>
            <p:nvPr/>
          </p:nvSpPr>
          <p:spPr>
            <a:xfrm>
              <a:off x="-917610" y="1848258"/>
              <a:ext cx="59956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3. </a:t>
              </a:r>
              <a:r>
                <a:rPr kumimoji="0" lang="en-US" altLang="zh-CN" sz="3600" b="0" i="0" u="none" strike="noStrike" kern="1200" cap="none" normalizeH="0" baseline="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Trao</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đổi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thú</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vị</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trong</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bài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thơ</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bài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văn</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đọc</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600" b="0" i="0" u="none" strike="noStrike" kern="1200" cap="none" normalizeH="0" baseline="0" noProof="0" dirty="0">
                <a:ln>
                  <a:noFill/>
                </a:ln>
                <a:solidFill>
                  <a:prstClr val="black">
                    <a:lumMod val="75000"/>
                    <a:lumOff val="25000"/>
                  </a:prstClr>
                </a:solidFill>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grpSp>
      <p:sp>
        <p:nvSpPr>
          <p:cNvPr id="19" name="文本框 18">
            <a:extLst>
              <a:ext uri="{FF2B5EF4-FFF2-40B4-BE49-F238E27FC236}">
                <a16:creationId xmlns:a16="http://schemas.microsoft.com/office/drawing/2014/main" id="{8C445581-A47A-40EA-8C31-FFF9B4DAD6AC}"/>
              </a:ext>
            </a:extLst>
          </p:cNvPr>
          <p:cNvSpPr txBox="1"/>
          <p:nvPr/>
        </p:nvSpPr>
        <p:spPr>
          <a:xfrm>
            <a:off x="457200" y="4134707"/>
            <a:ext cx="8039228" cy="2062103"/>
          </a:xfrm>
          <a:prstGeom prst="rect">
            <a:avLst/>
          </a:prstGeom>
          <a:solidFill>
            <a:schemeClr val="accent4">
              <a:lumMod val="60000"/>
              <a:lumOff val="40000"/>
            </a:schemeClr>
          </a:solidFill>
          <a:ln w="28575">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Tìm</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thêm</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câu</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nhà</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bác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học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nổi</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tiếng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trên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giới</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và</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ở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 </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âm</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nhạc</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Mô</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-da,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Kể</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a:t>
            </a:r>
            <a:endParaRPr kumimoji="0" lang="zh-CN" altLang="en-US" sz="3200" b="0" i="1" u="none" strike="noStrike" kern="1200" cap="none" normalizeH="0" baseline="0" noProof="0" dirty="0">
              <a:ln>
                <a:noFill/>
              </a:ln>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16" y="2644718"/>
            <a:ext cx="4487045" cy="4487045"/>
          </a:xfrm>
          <a:prstGeom prst="rect">
            <a:avLst/>
          </a:prstGeom>
        </p:spPr>
      </p:pic>
      <p:pic>
        <p:nvPicPr>
          <p:cNvPr id="24" name="Picture 23"/>
          <p:cNvPicPr>
            <a:picLocks noChangeAspect="1"/>
          </p:cNvPicPr>
          <p:nvPr/>
        </p:nvPicPr>
        <p:blipFill>
          <a:blip r:embed="rId5"/>
          <a:stretch>
            <a:fillRect/>
          </a:stretch>
        </p:blipFill>
        <p:spPr>
          <a:xfrm>
            <a:off x="8444342" y="894632"/>
            <a:ext cx="3737172" cy="1511939"/>
          </a:xfrm>
          <a:prstGeom prst="rect">
            <a:avLst/>
          </a:prstGeom>
        </p:spPr>
      </p:pic>
    </p:spTree>
    <p:custDataLst>
      <p:tags r:id="rId1"/>
    </p:custDataLst>
    <p:extLst>
      <p:ext uri="{BB962C8B-B14F-4D97-AF65-F5344CB8AC3E}">
        <p14:creationId xmlns:p14="http://schemas.microsoft.com/office/powerpoint/2010/main" val="198961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bg/>
                                          </p:spTgt>
                                        </p:tgtEl>
                                        <p:attrNameLst>
                                          <p:attrName>style.visibility</p:attrName>
                                        </p:attrNameLst>
                                      </p:cBhvr>
                                      <p:to>
                                        <p:strVal val="visible"/>
                                      </p:to>
                                    </p:set>
                                    <p:animEffect transition="in" filter="wipe(left)">
                                      <p:cBhvr>
                                        <p:cTn id="14" dur="500"/>
                                        <p:tgtEl>
                                          <p:spTgt spid="19">
                                            <p:bg/>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fltVal val="0"/>
                                          </p:val>
                                        </p:tav>
                                        <p:tav tm="100000">
                                          <p:val>
                                            <p:strVal val="#ppt_w"/>
                                          </p:val>
                                        </p:tav>
                                      </p:tavLst>
                                    </p:anim>
                                    <p:anim calcmode="lin" valueType="num">
                                      <p:cBhvr>
                                        <p:cTn id="23" dur="250" fill="hold"/>
                                        <p:tgtEl>
                                          <p:spTgt spid="24"/>
                                        </p:tgtEl>
                                        <p:attrNameLst>
                                          <p:attrName>ppt_h</p:attrName>
                                        </p:attrNameLst>
                                      </p:cBhvr>
                                      <p:tavLst>
                                        <p:tav tm="0">
                                          <p:val>
                                            <p:fltVal val="0"/>
                                          </p:val>
                                        </p:tav>
                                        <p:tav tm="100000">
                                          <p:val>
                                            <p:strVal val="#ppt_h"/>
                                          </p:val>
                                        </p:tav>
                                      </p:tavLst>
                                    </p:anim>
                                    <p:anim calcmode="lin" valueType="num">
                                      <p:cBhvr>
                                        <p:cTn id="24" dur="250" fill="hold"/>
                                        <p:tgtEl>
                                          <p:spTgt spid="24"/>
                                        </p:tgtEl>
                                        <p:attrNameLst>
                                          <p:attrName>style.rotation</p:attrName>
                                        </p:attrNameLst>
                                      </p:cBhvr>
                                      <p:tavLst>
                                        <p:tav tm="0">
                                          <p:val>
                                            <p:fltVal val="90"/>
                                          </p:val>
                                        </p:tav>
                                        <p:tav tm="100000">
                                          <p:val>
                                            <p:fltVal val="0"/>
                                          </p:val>
                                        </p:tav>
                                      </p:tavLst>
                                    </p:anim>
                                    <p:animEffect transition="in" filter="fade">
                                      <p:cBhvr>
                                        <p:cTn id="25" dur="25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B4F7497-4003-4AE3-BB7F-3763D14F31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22" r="46111" b="18634"/>
          <a:stretch/>
        </p:blipFill>
        <p:spPr>
          <a:xfrm>
            <a:off x="413253" y="1799577"/>
            <a:ext cx="3963896" cy="4482991"/>
          </a:xfrm>
          <a:prstGeom prst="rect">
            <a:avLst/>
          </a:prstGeom>
          <a:effectLst>
            <a:outerShdw blurRad="63500" algn="ctr" rotWithShape="0">
              <a:prstClr val="black">
                <a:alpha val="40000"/>
              </a:prstClr>
            </a:outerShdw>
          </a:effectLst>
        </p:spPr>
      </p:pic>
      <p:pic>
        <p:nvPicPr>
          <p:cNvPr id="28" name="Picture 27"/>
          <p:cNvPicPr>
            <a:picLocks noChangeAspect="1"/>
          </p:cNvPicPr>
          <p:nvPr/>
        </p:nvPicPr>
        <p:blipFill>
          <a:blip r:embed="rId4"/>
          <a:stretch>
            <a:fillRect/>
          </a:stretch>
        </p:blipFill>
        <p:spPr>
          <a:xfrm>
            <a:off x="4171019" y="907553"/>
            <a:ext cx="7901101" cy="4834547"/>
          </a:xfrm>
          <a:prstGeom prst="rect">
            <a:avLst/>
          </a:prstGeom>
        </p:spPr>
      </p:pic>
    </p:spTree>
    <p:custDataLst>
      <p:tags r:id="rId1"/>
    </p:custDataLst>
    <p:extLst>
      <p:ext uri="{BB962C8B-B14F-4D97-AF65-F5344CB8AC3E}">
        <p14:creationId xmlns:p14="http://schemas.microsoft.com/office/powerpoint/2010/main" val="685119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randombar(horizont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8">
            <a:extLst>
              <a:ext uri="{FF2B5EF4-FFF2-40B4-BE49-F238E27FC236}">
                <a16:creationId xmlns:a16="http://schemas.microsoft.com/office/drawing/2014/main" id="{8C445581-A47A-40EA-8C31-FFF9B4DAD6AC}"/>
              </a:ext>
            </a:extLst>
          </p:cNvPr>
          <p:cNvSpPr txBox="1"/>
          <p:nvPr/>
        </p:nvSpPr>
        <p:spPr>
          <a:xfrm>
            <a:off x="3970116" y="1191937"/>
            <a:ext cx="7499525" cy="3170099"/>
          </a:xfrm>
          <a:prstGeom prst="rect">
            <a:avLst/>
          </a:prstGeom>
          <a:solidFill>
            <a:schemeClr val="bg1"/>
          </a:solidFill>
          <a:ln w="38100">
            <a:solidFill>
              <a:schemeClr val="tx1"/>
            </a:solidFill>
            <a:prstDash val="lg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Hãy</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a:t>
            </a:r>
            <a:r>
              <a:rPr kumimoji="0" lang="en-US" altLang="zh-CN" sz="40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ìm</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thêm</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câu</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nhà</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bác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học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nổi</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tiếng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trên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giới</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và</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ở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và</a:t>
            </a:r>
            <a:r>
              <a:rPr lang="en-US" altLang="zh-CN" sz="4000" dirty="0">
                <a:latin typeface="Open Sans" panose="020B0606030504020204" pitchFamily="34" charset="0"/>
                <a:ea typeface="Open Sans" panose="020B0606030504020204" pitchFamily="34" charset="0"/>
                <a:cs typeface="Open Sans" panose="020B0606030504020204" pitchFamily="34" charset="0"/>
              </a:rPr>
              <a:t> chia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sẻ</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với</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người</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thân</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của</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em</a:t>
            </a:r>
            <a:r>
              <a:rPr lang="en-US" altLang="zh-CN" sz="4000" dirty="0">
                <a:latin typeface="Open Sans" panose="020B0606030504020204" pitchFamily="34" charset="0"/>
                <a:ea typeface="Open Sans" panose="020B0606030504020204" pitchFamily="34" charset="0"/>
                <a:cs typeface="Open Sans" panose="020B0606030504020204" pitchFamily="34" charset="0"/>
              </a:rPr>
              <a:t>.</a:t>
            </a:r>
            <a:endParaRPr kumimoji="0" lang="zh-CN" altLang="en-US" sz="4000" b="0" i="1" u="none" strike="noStrike" kern="1200" cap="none" normalizeH="0" baseline="0" noProof="0" dirty="0">
              <a:ln>
                <a:noFill/>
              </a:ln>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8462" y="3264920"/>
            <a:ext cx="4725972" cy="3483770"/>
          </a:xfrm>
          <a:prstGeom prst="rect">
            <a:avLst/>
          </a:prstGeom>
        </p:spPr>
      </p:pic>
    </p:spTree>
    <p:custDataLst>
      <p:tags r:id="rId1"/>
    </p:custDataLst>
    <p:extLst>
      <p:ext uri="{BB962C8B-B14F-4D97-AF65-F5344CB8AC3E}">
        <p14:creationId xmlns:p14="http://schemas.microsoft.com/office/powerpoint/2010/main" val="307570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342219" y="910603"/>
            <a:ext cx="7901101" cy="4828450"/>
          </a:xfrm>
          <a:prstGeom prst="rect">
            <a:avLst/>
          </a:prstGeom>
        </p:spPr>
      </p:pic>
    </p:spTree>
    <p:custDataLst>
      <p:tags r:id="rId1"/>
    </p:custDataLst>
    <p:extLst>
      <p:ext uri="{BB962C8B-B14F-4D97-AF65-F5344CB8AC3E}">
        <p14:creationId xmlns:p14="http://schemas.microsoft.com/office/powerpoint/2010/main" val="342224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145449" y="1014775"/>
            <a:ext cx="7901101" cy="4828450"/>
          </a:xfrm>
          <a:prstGeom prst="rect">
            <a:avLst/>
          </a:prstGeom>
        </p:spPr>
      </p:pic>
    </p:spTree>
    <p:custDataLst>
      <p:tags r:id="rId1"/>
    </p:custDataLst>
    <p:extLst>
      <p:ext uri="{BB962C8B-B14F-4D97-AF65-F5344CB8AC3E}">
        <p14:creationId xmlns:p14="http://schemas.microsoft.com/office/powerpoint/2010/main" val="2276129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2702782"/>
            <a:ext cx="4387746" cy="4387746"/>
          </a:xfrm>
          <a:prstGeom prst="rect">
            <a:avLst/>
          </a:prstGeom>
        </p:spPr>
      </p:pic>
      <p:grpSp>
        <p:nvGrpSpPr>
          <p:cNvPr id="31" name="Group 30"/>
          <p:cNvGrpSpPr/>
          <p:nvPr/>
        </p:nvGrpSpPr>
        <p:grpSpPr>
          <a:xfrm>
            <a:off x="497840" y="548640"/>
            <a:ext cx="8575040" cy="5405120"/>
            <a:chOff x="497840" y="548640"/>
            <a:chExt cx="7970520" cy="5100320"/>
          </a:xfrm>
        </p:grpSpPr>
        <p:sp>
          <p:nvSpPr>
            <p:cNvPr id="10" name="Rounded Rectangle 9"/>
            <p:cNvSpPr/>
            <p:nvPr/>
          </p:nvSpPr>
          <p:spPr>
            <a:xfrm>
              <a:off x="497840" y="548640"/>
              <a:ext cx="7833360" cy="4856480"/>
            </a:xfrm>
            <a:prstGeom prst="roundRect">
              <a:avLst>
                <a:gd name="adj" fmla="val 4952"/>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35000" y="792480"/>
              <a:ext cx="7696200" cy="4856480"/>
            </a:xfrm>
            <a:prstGeom prst="roundRect">
              <a:avLst>
                <a:gd name="adj" fmla="val 4952"/>
              </a:avLst>
            </a:prstGeom>
            <a:solidFill>
              <a:schemeClr val="accent4">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35000" y="548640"/>
              <a:ext cx="7833360" cy="4856480"/>
            </a:xfrm>
            <a:prstGeom prst="roundRect">
              <a:avLst>
                <a:gd name="adj" fmla="val 495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833120" y="661049"/>
            <a:ext cx="7498080" cy="1200329"/>
          </a:xfrm>
          <a:prstGeom prst="rect">
            <a:avLst/>
          </a:prstGeom>
          <a:noFill/>
        </p:spPr>
        <p:txBody>
          <a:bodyPr wrap="square" rtlCol="0">
            <a:spAutoFit/>
          </a:bodyPr>
          <a:lstStyle/>
          <a:p>
            <a:pPr algn="ctr"/>
            <a:r>
              <a:rPr lang="en-US" sz="3600" b="1" i="1" dirty="0">
                <a:solidFill>
                  <a:srgbClr val="C00000"/>
                </a:solidFill>
                <a:latin typeface="Cambria" panose="02040503050406030204" pitchFamily="18" charset="0"/>
                <a:ea typeface="Cambria" panose="02040503050406030204" pitchFamily="18" charset="0"/>
              </a:rPr>
              <a:t>01.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bài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thơ</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bài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văn</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viết</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về</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những</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trải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nghiệm</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trong</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cuộc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sống</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sp>
        <p:nvSpPr>
          <p:cNvPr id="29" name="Flowchart: Alternate Process 28"/>
          <p:cNvSpPr/>
          <p:nvPr/>
        </p:nvSpPr>
        <p:spPr>
          <a:xfrm>
            <a:off x="813043" y="2305620"/>
            <a:ext cx="3926840" cy="2518231"/>
          </a:xfrm>
          <a:prstGeom prst="flowChartAlternateProcess">
            <a:avLst/>
          </a:prstGeom>
          <a:solidFill>
            <a:schemeClr val="accent4">
              <a:lumMod val="20000"/>
              <a:lumOff val="8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dirty="0" err="1">
                <a:latin typeface="+mj-lt"/>
                <a:ea typeface="Cambria" panose="02040503050406030204" pitchFamily="18" charset="0"/>
              </a:rPr>
              <a:t>Bài</a:t>
            </a:r>
            <a:r>
              <a:rPr lang="en-US" sz="2400" dirty="0">
                <a:latin typeface="+mj-lt"/>
                <a:ea typeface="Cambria" panose="02040503050406030204" pitchFamily="18" charset="0"/>
              </a:rPr>
              <a:t> </a:t>
            </a:r>
            <a:r>
              <a:rPr lang="en-US" sz="2400" dirty="0" err="1">
                <a:latin typeface="+mj-lt"/>
                <a:ea typeface="Cambria" panose="02040503050406030204" pitchFamily="18" charset="0"/>
              </a:rPr>
              <a:t>thơ</a:t>
            </a:r>
            <a:r>
              <a:rPr lang="en-US" sz="2400" dirty="0">
                <a:latin typeface="+mj-lt"/>
                <a:ea typeface="Cambria" panose="02040503050406030204" pitchFamily="18" charset="0"/>
              </a:rPr>
              <a:t>, </a:t>
            </a:r>
            <a:r>
              <a:rPr lang="en-US" sz="2400" dirty="0" err="1">
                <a:latin typeface="+mj-lt"/>
                <a:ea typeface="Cambria" panose="02040503050406030204" pitchFamily="18" charset="0"/>
              </a:rPr>
              <a:t>bài</a:t>
            </a:r>
            <a:r>
              <a:rPr lang="en-US" sz="2400" dirty="0">
                <a:latin typeface="+mj-lt"/>
                <a:ea typeface="Cambria" panose="02040503050406030204" pitchFamily="18" charset="0"/>
              </a:rPr>
              <a:t> </a:t>
            </a:r>
            <a:r>
              <a:rPr lang="en-US" sz="2400" dirty="0" err="1">
                <a:latin typeface="+mj-lt"/>
                <a:ea typeface="Cambria" panose="02040503050406030204" pitchFamily="18" charset="0"/>
              </a:rPr>
              <a:t>văn</a:t>
            </a:r>
            <a:r>
              <a:rPr lang="en-US" sz="2400" dirty="0">
                <a:latin typeface="+mj-lt"/>
                <a:ea typeface="Cambria" panose="02040503050406030204" pitchFamily="18" charset="0"/>
              </a:rPr>
              <a:t> </a:t>
            </a:r>
            <a:r>
              <a:rPr lang="en-US" sz="2400" dirty="0" err="1">
                <a:latin typeface="+mj-lt"/>
                <a:ea typeface="Cambria" panose="02040503050406030204" pitchFamily="18" charset="0"/>
              </a:rPr>
              <a:t>viết</a:t>
            </a:r>
            <a:r>
              <a:rPr lang="en-US" sz="2400" dirty="0">
                <a:latin typeface="+mj-lt"/>
                <a:ea typeface="Cambria" panose="02040503050406030204" pitchFamily="18" charset="0"/>
              </a:rPr>
              <a:t> </a:t>
            </a:r>
            <a:r>
              <a:rPr lang="en-US" sz="2400" dirty="0" err="1">
                <a:latin typeface="+mj-lt"/>
                <a:ea typeface="Cambria" panose="02040503050406030204" pitchFamily="18" charset="0"/>
              </a:rPr>
              <a:t>về</a:t>
            </a:r>
            <a:r>
              <a:rPr lang="en-US" sz="2400" dirty="0">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trải</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nghiệm</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cùng</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gia</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đình</a:t>
            </a:r>
            <a:r>
              <a:rPr lang="en-US" sz="2400" dirty="0">
                <a:latin typeface="+mj-lt"/>
                <a:ea typeface="Cambria" panose="02040503050406030204" pitchFamily="18" charset="0"/>
              </a:rPr>
              <a:t>: </a:t>
            </a:r>
            <a:r>
              <a:rPr lang="en-US" sz="2400" dirty="0" err="1">
                <a:latin typeface="+mj-lt"/>
                <a:ea typeface="Cambria" panose="02040503050406030204" pitchFamily="18" charset="0"/>
              </a:rPr>
              <a:t>đi</a:t>
            </a:r>
            <a:r>
              <a:rPr lang="en-US" sz="2400" dirty="0">
                <a:latin typeface="+mj-lt"/>
                <a:ea typeface="Cambria" panose="02040503050406030204" pitchFamily="18" charset="0"/>
              </a:rPr>
              <a:t> du </a:t>
            </a:r>
            <a:r>
              <a:rPr lang="en-US" sz="2400" dirty="0" err="1">
                <a:latin typeface="+mj-lt"/>
                <a:ea typeface="Cambria" panose="02040503050406030204" pitchFamily="18" charset="0"/>
              </a:rPr>
              <a:t>lịch</a:t>
            </a:r>
            <a:r>
              <a:rPr lang="en-US" sz="2400" dirty="0">
                <a:latin typeface="+mj-lt"/>
                <a:ea typeface="Cambria" panose="02040503050406030204" pitchFamily="18" charset="0"/>
              </a:rPr>
              <a:t>, </a:t>
            </a:r>
            <a:r>
              <a:rPr lang="en-US" sz="2400" dirty="0" err="1">
                <a:latin typeface="+mj-lt"/>
                <a:ea typeface="Cambria" panose="02040503050406030204" pitchFamily="18" charset="0"/>
              </a:rPr>
              <a:t>về</a:t>
            </a:r>
            <a:r>
              <a:rPr lang="en-US" sz="2400" dirty="0">
                <a:latin typeface="+mj-lt"/>
                <a:ea typeface="Cambria" panose="02040503050406030204" pitchFamily="18" charset="0"/>
              </a:rPr>
              <a:t> </a:t>
            </a:r>
            <a:r>
              <a:rPr lang="en-US" sz="2400" dirty="0" err="1">
                <a:latin typeface="+mj-lt"/>
                <a:ea typeface="Cambria" panose="02040503050406030204" pitchFamily="18" charset="0"/>
              </a:rPr>
              <a:t>quê</a:t>
            </a:r>
            <a:r>
              <a:rPr lang="en-US" sz="2400" dirty="0">
                <a:latin typeface="+mj-lt"/>
                <a:ea typeface="Cambria" panose="02040503050406030204" pitchFamily="18" charset="0"/>
              </a:rPr>
              <a:t>,… (</a:t>
            </a:r>
            <a:r>
              <a:rPr lang="en-US" sz="2400" b="1" i="1" dirty="0" err="1">
                <a:latin typeface="+mj-lt"/>
                <a:ea typeface="Cambria" panose="02040503050406030204" pitchFamily="18" charset="0"/>
              </a:rPr>
              <a:t>Biển</a:t>
            </a:r>
            <a:r>
              <a:rPr lang="en-US" sz="2400" dirty="0">
                <a:latin typeface="+mj-lt"/>
                <a:ea typeface="Cambria" panose="02040503050406030204" pitchFamily="18" charset="0"/>
              </a:rPr>
              <a:t> </a:t>
            </a:r>
            <a:r>
              <a:rPr lang="en-US" sz="2400" dirty="0" err="1">
                <a:latin typeface="+mj-lt"/>
                <a:ea typeface="Cambria" panose="02040503050406030204" pitchFamily="18" charset="0"/>
              </a:rPr>
              <a:t>của</a:t>
            </a:r>
            <a:r>
              <a:rPr lang="en-US" sz="2400" dirty="0">
                <a:latin typeface="+mj-lt"/>
                <a:ea typeface="Cambria" panose="02040503050406030204" pitchFamily="18" charset="0"/>
              </a:rPr>
              <a:t> </a:t>
            </a:r>
            <a:r>
              <a:rPr lang="en-US" sz="2400" dirty="0" err="1">
                <a:latin typeface="+mj-lt"/>
                <a:ea typeface="Cambria" panose="02040503050406030204" pitchFamily="18" charset="0"/>
              </a:rPr>
              <a:t>Đặng</a:t>
            </a:r>
            <a:r>
              <a:rPr lang="en-US" sz="2400" dirty="0">
                <a:latin typeface="+mj-lt"/>
                <a:ea typeface="Cambria" panose="02040503050406030204" pitchFamily="18" charset="0"/>
              </a:rPr>
              <a:t> </a:t>
            </a:r>
            <a:r>
              <a:rPr lang="en-US" sz="2400" dirty="0" err="1">
                <a:latin typeface="+mj-lt"/>
                <a:ea typeface="Cambria" panose="02040503050406030204" pitchFamily="18" charset="0"/>
              </a:rPr>
              <a:t>Hấn</a:t>
            </a:r>
            <a:r>
              <a:rPr lang="en-US" sz="2400" dirty="0">
                <a:latin typeface="+mj-lt"/>
                <a:ea typeface="Cambria" panose="02040503050406030204" pitchFamily="18" charset="0"/>
              </a:rPr>
              <a:t>, </a:t>
            </a:r>
            <a:r>
              <a:rPr lang="en-US" sz="2400" b="1" i="1" dirty="0" err="1">
                <a:latin typeface="+mj-lt"/>
                <a:ea typeface="Cambria" panose="02040503050406030204" pitchFamily="18" charset="0"/>
              </a:rPr>
              <a:t>Về</a:t>
            </a:r>
            <a:r>
              <a:rPr lang="en-US" sz="2400" b="1" i="1" dirty="0">
                <a:latin typeface="+mj-lt"/>
                <a:ea typeface="Cambria" panose="02040503050406030204" pitchFamily="18" charset="0"/>
              </a:rPr>
              <a:t> </a:t>
            </a:r>
            <a:r>
              <a:rPr lang="en-US" sz="2400" b="1" i="1" dirty="0" err="1">
                <a:latin typeface="+mj-lt"/>
                <a:ea typeface="Cambria" panose="02040503050406030204" pitchFamily="18" charset="0"/>
              </a:rPr>
              <a:t>quê</a:t>
            </a:r>
            <a:r>
              <a:rPr lang="en-US" sz="2400" b="1" i="1" dirty="0">
                <a:latin typeface="+mj-lt"/>
                <a:ea typeface="Cambria" panose="02040503050406030204" pitchFamily="18" charset="0"/>
              </a:rPr>
              <a:t> </a:t>
            </a:r>
            <a:r>
              <a:rPr lang="en-US" sz="2400" dirty="0" err="1">
                <a:latin typeface="+mj-lt"/>
                <a:ea typeface="Cambria" panose="02040503050406030204" pitchFamily="18" charset="0"/>
              </a:rPr>
              <a:t>của</a:t>
            </a:r>
            <a:r>
              <a:rPr lang="en-US" sz="2400" dirty="0">
                <a:latin typeface="+mj-lt"/>
                <a:ea typeface="Cambria" panose="02040503050406030204" pitchFamily="18" charset="0"/>
              </a:rPr>
              <a:t> Nguyễn </a:t>
            </a:r>
            <a:r>
              <a:rPr lang="en-US" sz="2400" dirty="0" err="1">
                <a:latin typeface="+mj-lt"/>
                <a:ea typeface="Cambria" panose="02040503050406030204" pitchFamily="18" charset="0"/>
              </a:rPr>
              <a:t>Lãm</a:t>
            </a:r>
            <a:r>
              <a:rPr lang="en-US" sz="2400" dirty="0">
                <a:latin typeface="+mj-lt"/>
                <a:ea typeface="Cambria" panose="02040503050406030204" pitchFamily="18" charset="0"/>
              </a:rPr>
              <a:t> </a:t>
            </a:r>
            <a:r>
              <a:rPr lang="en-US" sz="2400" dirty="0" err="1">
                <a:latin typeface="+mj-lt"/>
                <a:ea typeface="Cambria" panose="02040503050406030204" pitchFamily="18" charset="0"/>
              </a:rPr>
              <a:t>Thắng</a:t>
            </a:r>
            <a:r>
              <a:rPr lang="en-US" sz="2400" dirty="0">
                <a:latin typeface="+mj-lt"/>
                <a:ea typeface="Cambria" panose="02040503050406030204" pitchFamily="18" charset="0"/>
              </a:rPr>
              <a:t>)</a:t>
            </a:r>
          </a:p>
        </p:txBody>
      </p:sp>
      <p:sp>
        <p:nvSpPr>
          <p:cNvPr id="30" name="Flowchart: Alternate Process 29"/>
          <p:cNvSpPr/>
          <p:nvPr/>
        </p:nvSpPr>
        <p:spPr>
          <a:xfrm>
            <a:off x="4878653" y="2843746"/>
            <a:ext cx="3926840" cy="2518231"/>
          </a:xfrm>
          <a:prstGeom prst="flowChartAlternateProcess">
            <a:avLst/>
          </a:prstGeom>
          <a:solidFill>
            <a:schemeClr val="accent4">
              <a:lumMod val="20000"/>
              <a:lumOff val="8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300" b="1" dirty="0" err="1">
                <a:latin typeface="+mj-lt"/>
                <a:ea typeface="Cambria" panose="02040503050406030204" pitchFamily="18" charset="0"/>
              </a:rPr>
              <a:t>Bài</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thơ</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bài</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văn</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viết</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về</a:t>
            </a:r>
            <a:r>
              <a:rPr lang="en-US" sz="2300" b="1" dirty="0">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trải</a:t>
            </a:r>
            <a:r>
              <a:rPr lang="en-US" sz="2300" b="1" dirty="0">
                <a:solidFill>
                  <a:srgbClr val="C00000"/>
                </a:solidFill>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nghiệm</a:t>
            </a:r>
            <a:r>
              <a:rPr lang="en-US" sz="2300" b="1" dirty="0">
                <a:solidFill>
                  <a:srgbClr val="C00000"/>
                </a:solidFill>
                <a:latin typeface="+mj-lt"/>
                <a:ea typeface="Cambria" panose="02040503050406030204" pitchFamily="18" charset="0"/>
              </a:rPr>
              <a:t> ở </a:t>
            </a:r>
            <a:r>
              <a:rPr lang="en-US" sz="2300" b="1" dirty="0" err="1">
                <a:solidFill>
                  <a:srgbClr val="C00000"/>
                </a:solidFill>
                <a:latin typeface="+mj-lt"/>
                <a:ea typeface="Cambria" panose="02040503050406030204" pitchFamily="18" charset="0"/>
              </a:rPr>
              <a:t>trường</a:t>
            </a:r>
            <a:r>
              <a:rPr lang="en-US" sz="2300" b="1" dirty="0">
                <a:solidFill>
                  <a:srgbClr val="C00000"/>
                </a:solidFill>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học</a:t>
            </a:r>
            <a:r>
              <a:rPr lang="en-US" sz="2300" b="1" dirty="0">
                <a:solidFill>
                  <a:srgbClr val="C00000"/>
                </a:solidFill>
                <a:latin typeface="+mj-lt"/>
                <a:ea typeface="Cambria" panose="02040503050406030204" pitchFamily="18" charset="0"/>
              </a:rPr>
              <a:t>:</a:t>
            </a:r>
            <a:r>
              <a:rPr lang="en-US" sz="2300" b="1" dirty="0">
                <a:latin typeface="+mj-lt"/>
                <a:ea typeface="Cambria" panose="02040503050406030204" pitchFamily="18" charset="0"/>
              </a:rPr>
              <a:t> </a:t>
            </a:r>
            <a:r>
              <a:rPr lang="en-US" sz="2300" dirty="0" err="1">
                <a:latin typeface="+mj-lt"/>
                <a:ea typeface="Cambria" panose="02040503050406030204" pitchFamily="18" charset="0"/>
              </a:rPr>
              <a:t>học</a:t>
            </a:r>
            <a:r>
              <a:rPr lang="en-US" sz="2300" dirty="0">
                <a:latin typeface="+mj-lt"/>
                <a:ea typeface="Cambria" panose="02040503050406030204" pitchFamily="18" charset="0"/>
              </a:rPr>
              <a:t> </a:t>
            </a:r>
            <a:r>
              <a:rPr lang="en-US" sz="2300" dirty="0" err="1">
                <a:latin typeface="+mj-lt"/>
                <a:ea typeface="Cambria" panose="02040503050406030204" pitchFamily="18" charset="0"/>
              </a:rPr>
              <a:t>tập</a:t>
            </a:r>
            <a:r>
              <a:rPr lang="en-US" sz="2300" dirty="0">
                <a:latin typeface="+mj-lt"/>
                <a:ea typeface="Cambria" panose="02040503050406030204" pitchFamily="18" charset="0"/>
              </a:rPr>
              <a:t>, </a:t>
            </a:r>
            <a:r>
              <a:rPr lang="en-US" sz="2300" dirty="0" err="1">
                <a:latin typeface="+mj-lt"/>
                <a:ea typeface="Cambria" panose="02040503050406030204" pitchFamily="18" charset="0"/>
              </a:rPr>
              <a:t>vui</a:t>
            </a:r>
            <a:r>
              <a:rPr lang="en-US" sz="2300" dirty="0">
                <a:latin typeface="+mj-lt"/>
                <a:ea typeface="Cambria" panose="02040503050406030204" pitchFamily="18" charset="0"/>
              </a:rPr>
              <a:t> </a:t>
            </a:r>
            <a:r>
              <a:rPr lang="en-US" sz="2300" dirty="0" err="1">
                <a:latin typeface="+mj-lt"/>
                <a:ea typeface="Cambria" panose="02040503050406030204" pitchFamily="18" charset="0"/>
              </a:rPr>
              <a:t>chơi</a:t>
            </a:r>
            <a:r>
              <a:rPr lang="en-US" sz="2300" dirty="0">
                <a:latin typeface="+mj-lt"/>
                <a:ea typeface="Cambria" panose="02040503050406030204" pitchFamily="18" charset="0"/>
              </a:rPr>
              <a:t>, </a:t>
            </a:r>
            <a:r>
              <a:rPr lang="en-US" sz="2300" dirty="0" err="1">
                <a:latin typeface="+mj-lt"/>
                <a:ea typeface="Cambria" panose="02040503050406030204" pitchFamily="18" charset="0"/>
              </a:rPr>
              <a:t>đi</a:t>
            </a:r>
            <a:r>
              <a:rPr lang="en-US" sz="2300" dirty="0">
                <a:latin typeface="+mj-lt"/>
                <a:ea typeface="Cambria" panose="02040503050406030204" pitchFamily="18" charset="0"/>
              </a:rPr>
              <a:t> </a:t>
            </a:r>
            <a:r>
              <a:rPr lang="en-US" sz="2300" dirty="0" err="1">
                <a:latin typeface="+mj-lt"/>
                <a:ea typeface="Cambria" panose="02040503050406030204" pitchFamily="18" charset="0"/>
              </a:rPr>
              <a:t>thư</a:t>
            </a:r>
            <a:r>
              <a:rPr lang="en-US" sz="2300" dirty="0">
                <a:latin typeface="+mj-lt"/>
                <a:ea typeface="Cambria" panose="02040503050406030204" pitchFamily="18" charset="0"/>
              </a:rPr>
              <a:t> </a:t>
            </a:r>
            <a:r>
              <a:rPr lang="en-US" sz="2300" dirty="0" err="1">
                <a:latin typeface="+mj-lt"/>
                <a:ea typeface="Cambria" panose="02040503050406030204" pitchFamily="18" charset="0"/>
              </a:rPr>
              <a:t>viện</a:t>
            </a:r>
            <a:r>
              <a:rPr lang="en-US" sz="2300" dirty="0">
                <a:latin typeface="+mj-lt"/>
                <a:ea typeface="Cambria" panose="02040503050406030204" pitchFamily="18" charset="0"/>
              </a:rPr>
              <a:t>, </a:t>
            </a:r>
            <a:r>
              <a:rPr lang="en-US" sz="2300" dirty="0" err="1">
                <a:latin typeface="+mj-lt"/>
                <a:ea typeface="Cambria" panose="02040503050406030204" pitchFamily="18" charset="0"/>
              </a:rPr>
              <a:t>làm</a:t>
            </a:r>
            <a:r>
              <a:rPr lang="en-US" sz="2300" dirty="0">
                <a:latin typeface="+mj-lt"/>
                <a:ea typeface="Cambria" panose="02040503050406030204" pitchFamily="18" charset="0"/>
              </a:rPr>
              <a:t> </a:t>
            </a:r>
            <a:r>
              <a:rPr lang="en-US" sz="2300" dirty="0" err="1">
                <a:latin typeface="+mj-lt"/>
                <a:ea typeface="Cambria" panose="02040503050406030204" pitchFamily="18" charset="0"/>
              </a:rPr>
              <a:t>kế</a:t>
            </a:r>
            <a:r>
              <a:rPr lang="en-US" sz="2300" dirty="0">
                <a:latin typeface="+mj-lt"/>
                <a:ea typeface="Cambria" panose="02040503050406030204" pitchFamily="18" charset="0"/>
              </a:rPr>
              <a:t> </a:t>
            </a:r>
            <a:r>
              <a:rPr lang="en-US" sz="2300" dirty="0" err="1">
                <a:latin typeface="+mj-lt"/>
                <a:ea typeface="Cambria" panose="02040503050406030204" pitchFamily="18" charset="0"/>
              </a:rPr>
              <a:t>hoạch</a:t>
            </a:r>
            <a:r>
              <a:rPr lang="en-US" sz="2300" dirty="0">
                <a:latin typeface="+mj-lt"/>
                <a:ea typeface="Cambria" panose="02040503050406030204" pitchFamily="18" charset="0"/>
              </a:rPr>
              <a:t> </a:t>
            </a:r>
            <a:r>
              <a:rPr lang="en-US" sz="2300" dirty="0" err="1">
                <a:latin typeface="+mj-lt"/>
                <a:ea typeface="Cambria" panose="02040503050406030204" pitchFamily="18" charset="0"/>
              </a:rPr>
              <a:t>nhỏ</a:t>
            </a:r>
            <a:r>
              <a:rPr lang="en-US" sz="2300" dirty="0">
                <a:latin typeface="+mj-lt"/>
                <a:ea typeface="Cambria" panose="02040503050406030204" pitchFamily="18" charset="0"/>
              </a:rPr>
              <a:t>, </a:t>
            </a:r>
            <a:r>
              <a:rPr lang="en-US" sz="2300" dirty="0" err="1">
                <a:latin typeface="+mj-lt"/>
                <a:ea typeface="Cambria" panose="02040503050406030204" pitchFamily="18" charset="0"/>
              </a:rPr>
              <a:t>trồng</a:t>
            </a:r>
            <a:r>
              <a:rPr lang="en-US" sz="2300" dirty="0">
                <a:latin typeface="+mj-lt"/>
                <a:ea typeface="Cambria" panose="02040503050406030204" pitchFamily="18" charset="0"/>
              </a:rPr>
              <a:t> </a:t>
            </a:r>
            <a:r>
              <a:rPr lang="en-US" sz="2300" dirty="0" err="1">
                <a:latin typeface="+mj-lt"/>
                <a:ea typeface="Cambria" panose="02040503050406030204" pitchFamily="18" charset="0"/>
              </a:rPr>
              <a:t>cây</a:t>
            </a:r>
            <a:r>
              <a:rPr lang="en-US" sz="2300" dirty="0">
                <a:latin typeface="+mj-lt"/>
                <a:ea typeface="Cambria" panose="02040503050406030204" pitchFamily="18" charset="0"/>
              </a:rPr>
              <a:t>,… (</a:t>
            </a:r>
            <a:r>
              <a:rPr lang="en-US" sz="2300" b="1" i="1" dirty="0" err="1">
                <a:latin typeface="+mj-lt"/>
                <a:ea typeface="Cambria" panose="02040503050406030204" pitchFamily="18" charset="0"/>
              </a:rPr>
              <a:t>Bài</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thơ</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về</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cây</a:t>
            </a:r>
            <a:r>
              <a:rPr lang="en-US" sz="2300" b="1" i="1" dirty="0">
                <a:latin typeface="+mj-lt"/>
                <a:ea typeface="Cambria" panose="02040503050406030204" pitchFamily="18" charset="0"/>
              </a:rPr>
              <a:t> </a:t>
            </a:r>
            <a:r>
              <a:rPr lang="en-US" sz="2300" dirty="0" err="1">
                <a:latin typeface="+mj-lt"/>
                <a:ea typeface="Cambria" panose="02040503050406030204" pitchFamily="18" charset="0"/>
              </a:rPr>
              <a:t>của</a:t>
            </a:r>
            <a:r>
              <a:rPr lang="en-US" sz="2300" dirty="0">
                <a:latin typeface="+mj-lt"/>
                <a:ea typeface="Cambria" panose="02040503050406030204" pitchFamily="18" charset="0"/>
              </a:rPr>
              <a:t> </a:t>
            </a:r>
            <a:r>
              <a:rPr lang="en-US" sz="2300" dirty="0" err="1">
                <a:latin typeface="+mj-lt"/>
                <a:ea typeface="Cambria" panose="02040503050406030204" pitchFamily="18" charset="0"/>
              </a:rPr>
              <a:t>Đinh</a:t>
            </a:r>
            <a:r>
              <a:rPr lang="en-US" sz="2300" dirty="0">
                <a:latin typeface="+mj-lt"/>
                <a:ea typeface="Cambria" panose="02040503050406030204" pitchFamily="18" charset="0"/>
              </a:rPr>
              <a:t> </a:t>
            </a:r>
            <a:r>
              <a:rPr lang="en-US" sz="2300" dirty="0" err="1">
                <a:latin typeface="+mj-lt"/>
                <a:ea typeface="Cambria" panose="02040503050406030204" pitchFamily="18" charset="0"/>
              </a:rPr>
              <a:t>Xuân</a:t>
            </a:r>
            <a:r>
              <a:rPr lang="en-US" sz="2300" dirty="0">
                <a:latin typeface="+mj-lt"/>
                <a:ea typeface="Cambria" panose="02040503050406030204" pitchFamily="18" charset="0"/>
              </a:rPr>
              <a:t> </a:t>
            </a:r>
            <a:r>
              <a:rPr lang="en-US" sz="2300" dirty="0" err="1">
                <a:latin typeface="+mj-lt"/>
                <a:ea typeface="Cambria" panose="02040503050406030204" pitchFamily="18" charset="0"/>
              </a:rPr>
              <a:t>Tửu</a:t>
            </a:r>
            <a:r>
              <a:rPr lang="en-US" sz="2300" dirty="0">
                <a:latin typeface="+mj-lt"/>
                <a:ea typeface="Cambria" panose="02040503050406030204" pitchFamily="18" charset="0"/>
              </a:rPr>
              <a:t>, </a:t>
            </a:r>
            <a:r>
              <a:rPr lang="en-US" sz="2300" b="1" i="1" dirty="0" err="1">
                <a:latin typeface="+mj-lt"/>
                <a:ea typeface="Cambria" panose="02040503050406030204" pitchFamily="18" charset="0"/>
              </a:rPr>
              <a:t>Ngôi</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trường</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mới</a:t>
            </a:r>
            <a:r>
              <a:rPr lang="en-US" sz="2300" b="1" i="1" dirty="0">
                <a:latin typeface="+mj-lt"/>
                <a:ea typeface="Cambria" panose="02040503050406030204" pitchFamily="18" charset="0"/>
              </a:rPr>
              <a:t> </a:t>
            </a:r>
            <a:r>
              <a:rPr lang="en-US" sz="2300" dirty="0" err="1">
                <a:latin typeface="+mj-lt"/>
                <a:ea typeface="Cambria" panose="02040503050406030204" pitchFamily="18" charset="0"/>
              </a:rPr>
              <a:t>của</a:t>
            </a:r>
            <a:r>
              <a:rPr lang="en-US" sz="2300" dirty="0">
                <a:latin typeface="+mj-lt"/>
                <a:ea typeface="Cambria" panose="02040503050406030204" pitchFamily="18" charset="0"/>
              </a:rPr>
              <a:t> </a:t>
            </a:r>
            <a:r>
              <a:rPr lang="en-US" sz="2300" dirty="0" err="1">
                <a:latin typeface="+mj-lt"/>
                <a:ea typeface="Cambria" panose="02040503050406030204" pitchFamily="18" charset="0"/>
              </a:rPr>
              <a:t>Ngô</a:t>
            </a:r>
            <a:r>
              <a:rPr lang="en-US" sz="2300" dirty="0">
                <a:latin typeface="+mj-lt"/>
                <a:ea typeface="Cambria" panose="02040503050406030204" pitchFamily="18" charset="0"/>
              </a:rPr>
              <a:t> </a:t>
            </a:r>
            <a:r>
              <a:rPr lang="en-US" sz="2300" dirty="0" err="1">
                <a:latin typeface="+mj-lt"/>
                <a:ea typeface="Cambria" panose="02040503050406030204" pitchFamily="18" charset="0"/>
              </a:rPr>
              <a:t>Quân</a:t>
            </a:r>
            <a:r>
              <a:rPr lang="en-US" sz="2300" dirty="0">
                <a:latin typeface="+mj-lt"/>
                <a:ea typeface="Cambria" panose="02040503050406030204" pitchFamily="18" charset="0"/>
              </a:rPr>
              <a:t> </a:t>
            </a:r>
            <a:r>
              <a:rPr lang="en-US" sz="2300" dirty="0" err="1">
                <a:latin typeface="+mj-lt"/>
                <a:ea typeface="Cambria" panose="02040503050406030204" pitchFamily="18" charset="0"/>
              </a:rPr>
              <a:t>Miện</a:t>
            </a:r>
            <a:r>
              <a:rPr lang="en-US" sz="2300" dirty="0">
                <a:latin typeface="+mj-lt"/>
                <a:ea typeface="Cambria" panose="02040503050406030204" pitchFamily="18" charset="0"/>
              </a:rPr>
              <a:t>)</a:t>
            </a:r>
          </a:p>
        </p:txBody>
      </p:sp>
      <p:sp>
        <p:nvSpPr>
          <p:cNvPr id="32" name="文本框 6">
            <a:extLst>
              <a:ext uri="{FF2B5EF4-FFF2-40B4-BE49-F238E27FC236}">
                <a16:creationId xmlns:a16="http://schemas.microsoft.com/office/drawing/2014/main" id="{AA7DDBE8-CB61-41FA-A51F-73B4778152A4}"/>
              </a:ext>
            </a:extLst>
          </p:cNvPr>
          <p:cNvSpPr txBox="1"/>
          <p:nvPr/>
        </p:nvSpPr>
        <p:spPr>
          <a:xfrm>
            <a:off x="7070673" y="1897927"/>
            <a:ext cx="2011680" cy="783193"/>
          </a:xfrm>
          <a:prstGeom prst="roundRect">
            <a:avLst/>
          </a:prstGeom>
          <a:solidFill>
            <a:schemeClr val="accent4">
              <a:lumMod val="60000"/>
              <a:lumOff val="40000"/>
            </a:scheme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ln>
                  <a:solidFill>
                    <a:schemeClr val="tx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Gợi</a:t>
            </a:r>
            <a:r>
              <a:rPr lang="en-US" altLang="zh-CN" sz="4000" dirty="0">
                <a:ln>
                  <a:solidFill>
                    <a:schemeClr val="tx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ý</a:t>
            </a:r>
            <a:endParaRPr kumimoji="0" lang="zh-CN" altLang="en-US" sz="4000" b="0" i="0" u="none" strike="noStrike" kern="1200" cap="none" spc="0" normalizeH="0" baseline="0" noProof="0" dirty="0">
              <a:ln>
                <a:solidFill>
                  <a:schemeClr val="tx1"/>
                </a:solidFill>
              </a:ln>
              <a:solidFill>
                <a:schemeClr val="bg1"/>
              </a:solidFill>
              <a:effectLst>
                <a:outerShdw blurRad="38100" dist="38100" dir="2700000" algn="tl">
                  <a:srgbClr val="000000">
                    <a:alpha val="43137"/>
                  </a:srgbClr>
                </a:outerShdw>
              </a:effectLst>
              <a:uLnTx/>
              <a:uFillTx/>
              <a:latin typeface="Cambria" panose="02040503050406030204" pitchFamily="18" charset="0"/>
              <a:ea typeface="字魂6号-日记插画体" panose="00000500000000000000" pitchFamily="2" charset="-122"/>
            </a:endParaRPr>
          </a:p>
        </p:txBody>
      </p:sp>
    </p:spTree>
    <p:custDataLst>
      <p:tags r:id="rId1"/>
    </p:custDataLst>
    <p:extLst>
      <p:ext uri="{BB962C8B-B14F-4D97-AF65-F5344CB8AC3E}">
        <p14:creationId xmlns:p14="http://schemas.microsoft.com/office/powerpoint/2010/main" val="3736018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subTnLst>
                                    <p:audio>
                                      <p:cMediaNode>
                                        <p:cTn display="0" masterRel="sameClick">
                                          <p:stCondLst>
                                            <p:cond evt="begin" delay="0">
                                              <p:tn val="24"/>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0"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1414748" y="378382"/>
            <a:ext cx="8734771" cy="5699117"/>
          </a:xfrm>
          <a:prstGeom prst="rect">
            <a:avLst/>
          </a:prstGeom>
          <a:solidFill>
            <a:schemeClr val="bg1"/>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851629" y="565892"/>
            <a:ext cx="7884160" cy="7571303"/>
          </a:xfrm>
          <a:prstGeom prst="rect">
            <a:avLst/>
          </a:prstGeom>
        </p:spPr>
        <p:txBody>
          <a:bodyPr wrap="square" numCol="2">
            <a:spAutoFit/>
          </a:bodyPr>
          <a:lstStyle/>
          <a:p>
            <a:r>
              <a:rPr lang="vi-VN" sz="2400" b="0" i="0" dirty="0">
                <a:solidFill>
                  <a:srgbClr val="00264D"/>
                </a:solidFill>
                <a:effectLst/>
                <a:latin typeface="Open Sans" panose="020B0606030504020204" pitchFamily="34" charset="0"/>
              </a:rPr>
              <a:t>Như chiếc chảo rất lớn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Ông trời định nấu canh</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Lỡ tay bỏ nhiều muối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Nên thôi, lại để dành!</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Uống bao nước vào lòng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vẫn gào vẫn thét</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Ăn mặn quá phải không?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Nước nào cho đã khát</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reo vui ào ạt</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Khi bãi có chúng em</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xô </a:t>
            </a:r>
            <a:r>
              <a:rPr lang="en-US" sz="2400" b="0" i="0" dirty="0" err="1">
                <a:solidFill>
                  <a:srgbClr val="00264D"/>
                </a:solidFill>
                <a:effectLst/>
                <a:latin typeface="Open Sans" panose="020B0606030504020204" pitchFamily="34" charset="0"/>
              </a:rPr>
              <a:t>vài</a:t>
            </a:r>
            <a:r>
              <a:rPr lang="vi-VN" sz="2400" b="0" i="0" dirty="0">
                <a:solidFill>
                  <a:srgbClr val="00264D"/>
                </a:solidFill>
                <a:effectLst/>
                <a:latin typeface="Open Sans" panose="020B0606030504020204" pitchFamily="34" charset="0"/>
              </a:rPr>
              <a:t> người lớn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Hắt sóng vào trẻ con</a:t>
            </a:r>
            <a:br>
              <a:rPr lang="vi-VN" sz="2400" b="0" i="0" dirty="0">
                <a:solidFill>
                  <a:srgbClr val="00264D"/>
                </a:solidFill>
                <a:effectLst/>
                <a:latin typeface="Open Sans" panose="020B0606030504020204" pitchFamily="34" charset="0"/>
              </a:rPr>
            </a:br>
            <a:endParaRPr lang="en-US" sz="2400" b="0" i="0" dirty="0">
              <a:solidFill>
                <a:srgbClr val="00264D"/>
              </a:solidFill>
              <a:effectLst/>
              <a:latin typeface="Open Sans" panose="020B0606030504020204" pitchFamily="34" charset="0"/>
            </a:endParaRPr>
          </a:p>
          <a:p>
            <a:endParaRPr lang="en-US" sz="2400" dirty="0">
              <a:solidFill>
                <a:srgbClr val="00264D"/>
              </a:solidFill>
              <a:latin typeface="Open Sans" panose="020B0606030504020204" pitchFamily="34" charset="0"/>
            </a:endParaRPr>
          </a:p>
          <a:p>
            <a:endParaRPr lang="en-US" sz="2400" b="0" i="0" dirty="0">
              <a:solidFill>
                <a:srgbClr val="00264D"/>
              </a:solidFill>
              <a:effectLst/>
              <a:latin typeface="Open Sans" panose="020B0606030504020204" pitchFamily="34" charset="0"/>
            </a:endParaRPr>
          </a:p>
          <a:p>
            <a:endParaRPr lang="en-US" sz="2400" dirty="0">
              <a:solidFill>
                <a:srgbClr val="00264D"/>
              </a:solidFill>
              <a:latin typeface="Open Sans" panose="020B0606030504020204" pitchFamily="34" charset="0"/>
            </a:endParaRPr>
          </a:p>
          <a:p>
            <a:endParaRPr lang="en-US" sz="2400" b="0" i="0" dirty="0">
              <a:solidFill>
                <a:srgbClr val="00264D"/>
              </a:solidFill>
              <a:effectLst/>
              <a:latin typeface="Open Sans" panose="020B0606030504020204" pitchFamily="34" charset="0"/>
            </a:endParaRPr>
          </a:p>
          <a:p>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Chiều, biển trở nên buồn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Khi chúng em rời bãi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Nước dâng tận bờ dương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Muốn cùng lên xe đấy!</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ơi, chờ chút nhé</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Hình như còn chỗ ngồi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Nhưng...biển to lớn thế</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Ta đành tạm biệt thôi!</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Bác tài xế nhìn biển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Nhấn vang một hồi còi...</a:t>
            </a:r>
            <a:endParaRPr lang="en-US" sz="2400" b="0" i="0" dirty="0">
              <a:solidFill>
                <a:srgbClr val="00264D"/>
              </a:solidFill>
              <a:effectLst/>
              <a:latin typeface="Open Sans" panose="020B0606030504020204" pitchFamily="34" charset="0"/>
            </a:endParaRPr>
          </a:p>
          <a:p>
            <a:pPr algn="just"/>
            <a:r>
              <a:rPr lang="en-US" sz="2400" dirty="0">
                <a:solidFill>
                  <a:srgbClr val="00264D"/>
                </a:solidFill>
                <a:latin typeface="Open Sans" panose="020B0606030504020204" pitchFamily="34" charset="0"/>
              </a:rPr>
              <a:t>              </a:t>
            </a:r>
          </a:p>
          <a:p>
            <a:pPr algn="just"/>
            <a:r>
              <a:rPr lang="en-US" sz="2400" dirty="0">
                <a:solidFill>
                  <a:srgbClr val="00264D"/>
                </a:solidFill>
                <a:latin typeface="Open Sans" panose="020B0606030504020204" pitchFamily="34" charset="0"/>
              </a:rPr>
              <a:t>              </a:t>
            </a:r>
            <a:r>
              <a:rPr lang="en-US" sz="2400" i="1" dirty="0" err="1">
                <a:solidFill>
                  <a:srgbClr val="C00000"/>
                </a:solidFill>
                <a:latin typeface="Open Sans" panose="020B0606030504020204" pitchFamily="34" charset="0"/>
              </a:rPr>
              <a:t>Đặng</a:t>
            </a:r>
            <a:r>
              <a:rPr lang="en-US" sz="2400" i="1" dirty="0">
                <a:solidFill>
                  <a:srgbClr val="C00000"/>
                </a:solidFill>
                <a:latin typeface="Open Sans" panose="020B0606030504020204" pitchFamily="34" charset="0"/>
              </a:rPr>
              <a:t> </a:t>
            </a:r>
            <a:r>
              <a:rPr lang="en-US" sz="2400" i="1" dirty="0" err="1">
                <a:solidFill>
                  <a:srgbClr val="C00000"/>
                </a:solidFill>
                <a:latin typeface="Open Sans" panose="020B0606030504020204" pitchFamily="34" charset="0"/>
              </a:rPr>
              <a:t>Hấn</a:t>
            </a:r>
            <a:endParaRPr lang="vi-VN" sz="2400" b="0" i="1" dirty="0">
              <a:solidFill>
                <a:srgbClr val="C00000"/>
              </a:solidFill>
              <a:effectLst/>
              <a:latin typeface="Open Sans" panose="020B0606030504020204" pitchFamily="34" charset="0"/>
            </a:endParaRPr>
          </a:p>
        </p:txBody>
      </p:sp>
      <p:pic>
        <p:nvPicPr>
          <p:cNvPr id="25"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flipH="1">
            <a:off x="8790207" y="5058137"/>
            <a:ext cx="3401793" cy="1799863"/>
          </a:xfrm>
          <a:prstGeom prst="rect">
            <a:avLst/>
          </a:prstGeom>
        </p:spPr>
      </p:pic>
      <p:sp>
        <p:nvSpPr>
          <p:cNvPr id="26" name="TextBox 25"/>
          <p:cNvSpPr txBox="1"/>
          <p:nvPr/>
        </p:nvSpPr>
        <p:spPr>
          <a:xfrm>
            <a:off x="268853" y="378382"/>
            <a:ext cx="1273216" cy="6001643"/>
          </a:xfrm>
          <a:prstGeom prst="rect">
            <a:avLst/>
          </a:prstGeom>
          <a:noFill/>
        </p:spPr>
        <p:txBody>
          <a:bodyPr wrap="square" rtlCol="0">
            <a:spAutoFit/>
          </a:bodyPr>
          <a:lstStyle/>
          <a:p>
            <a:r>
              <a:rPr lang="en-US" sz="9600" dirty="0">
                <a:ln>
                  <a:solidFill>
                    <a:schemeClr val="tx1"/>
                  </a:solidFill>
                </a:ln>
                <a:solidFill>
                  <a:schemeClr val="bg1"/>
                </a:solidFill>
                <a:latin typeface="#9Slide05 SVNVanilla Daisy Pro" panose="00000500000000000000" pitchFamily="2" charset="0"/>
              </a:rPr>
              <a:t>BIỂN</a:t>
            </a:r>
          </a:p>
        </p:txBody>
      </p:sp>
    </p:spTree>
    <p:custDataLst>
      <p:tags r:id="rId1"/>
    </p:custDataLst>
    <p:extLst>
      <p:ext uri="{BB962C8B-B14F-4D97-AF65-F5344CB8AC3E}">
        <p14:creationId xmlns:p14="http://schemas.microsoft.com/office/powerpoint/2010/main" val="366251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47241" y="381877"/>
            <a:ext cx="11434309" cy="6285141"/>
          </a:xfrm>
          <a:prstGeom prst="rect">
            <a:avLst/>
          </a:prstGeom>
          <a:solidFill>
            <a:schemeClr val="bg1">
              <a:alpha val="97000"/>
            </a:schemeClr>
          </a:solidFill>
          <a:ln w="38100"/>
          <a:effectLst>
            <a:outerShdw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759875" y="530217"/>
            <a:ext cx="7766934" cy="9479518"/>
          </a:xfrm>
          <a:prstGeom prst="rect">
            <a:avLst/>
          </a:prstGeom>
        </p:spPr>
        <p:txBody>
          <a:bodyPr wrap="square" numCol="2">
            <a:spAutoFit/>
          </a:bodyPr>
          <a:lstStyle/>
          <a:p>
            <a:r>
              <a:rPr lang="vi-VN" sz="2400" dirty="0">
                <a:latin typeface="Open Sans" panose="020B0606030504020204" pitchFamily="34" charset="0"/>
                <a:ea typeface="Open Sans" panose="020B0606030504020204" pitchFamily="34" charset="0"/>
                <a:cs typeface="Open Sans" panose="020B0606030504020204" pitchFamily="34" charset="0"/>
              </a:rPr>
              <a:t>Hôm nay học loài cây,</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Bài cô giảng thật hay:</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Rễ cây hút nhựa đất</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Như ta ăn hàng ngày.</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không hề biết đi,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Chưa bao giờ cây nói,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chỉ biết thầm thì</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trăng lên gió thổi.</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Lá cây làm lá phổi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Cũng hít vào, thở ra.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Cành cây thường vẫy gọi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Như tay người chúng ta.</a:t>
            </a:r>
            <a:br>
              <a:rPr lang="vi-VN" sz="3600" dirty="0">
                <a:latin typeface="Open Sans" panose="020B0606030504020204" pitchFamily="34" charset="0"/>
                <a:ea typeface="Open Sans" panose="020B0606030504020204" pitchFamily="34" charset="0"/>
                <a:cs typeface="Open Sans" panose="020B0606030504020204" pitchFamily="34" charset="0"/>
              </a:rPr>
            </a:br>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vui cây nở hoa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buồn cây héo lá.</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Ai bẻ cành vặt hoa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Nhựa tuôn như máu ứa.</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Xanh, cây làm bức tranh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Cho vườn ta thêm xinh,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Già, cây làm chiếc ghế</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Chúng ta ngồi học hành.</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Còn bao điều thú vị</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giúp đời chúng mình.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Loài cây cũng có nghĩa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Loài cây cũng có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Đinh</a:t>
            </a:r>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Xuân</a:t>
            </a:r>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Tửu</a:t>
            </a:r>
            <a:endParaRPr lang="vi-VN" sz="24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0" y="2080603"/>
            <a:ext cx="3759875" cy="2123658"/>
          </a:xfrm>
          <a:prstGeom prst="rect">
            <a:avLst/>
          </a:prstGeom>
          <a:noFill/>
        </p:spPr>
        <p:txBody>
          <a:bodyPr wrap="square" rtlCol="0">
            <a:spAutoFit/>
          </a:bodyPr>
          <a:lstStyle/>
          <a:p>
            <a:pPr algn="ctr"/>
            <a:r>
              <a:rPr lang="en-US" sz="6600" dirty="0" err="1">
                <a:solidFill>
                  <a:srgbClr val="00B050"/>
                </a:solidFill>
                <a:latin typeface="#9Slide05 SVNVanilla Daisy Pro" panose="00000500000000000000" pitchFamily="2" charset="0"/>
              </a:rPr>
              <a:t>Bài</a:t>
            </a:r>
            <a:r>
              <a:rPr lang="en-US" sz="6600" dirty="0">
                <a:solidFill>
                  <a:srgbClr val="00B050"/>
                </a:solidFill>
                <a:latin typeface="#9Slide05 SVNVanilla Daisy Pro" panose="00000500000000000000" pitchFamily="2" charset="0"/>
              </a:rPr>
              <a:t> </a:t>
            </a:r>
            <a:r>
              <a:rPr lang="en-US" sz="6600" dirty="0" err="1">
                <a:solidFill>
                  <a:srgbClr val="00B050"/>
                </a:solidFill>
                <a:latin typeface="#9Slide05 SVNVanilla Daisy Pro" panose="00000500000000000000" pitchFamily="2" charset="0"/>
              </a:rPr>
              <a:t>thơ</a:t>
            </a:r>
            <a:endParaRPr lang="en-US" sz="6600" dirty="0">
              <a:solidFill>
                <a:srgbClr val="00B050"/>
              </a:solidFill>
              <a:latin typeface="#9Slide05 SVNVanilla Daisy Pro" panose="00000500000000000000" pitchFamily="2" charset="0"/>
            </a:endParaRPr>
          </a:p>
          <a:p>
            <a:pPr algn="ctr"/>
            <a:r>
              <a:rPr lang="en-US" sz="6600" dirty="0" err="1">
                <a:solidFill>
                  <a:srgbClr val="00B050"/>
                </a:solidFill>
                <a:latin typeface="#9Slide05 SVNVanilla Daisy Pro" panose="00000500000000000000" pitchFamily="2" charset="0"/>
              </a:rPr>
              <a:t>trồng</a:t>
            </a:r>
            <a:r>
              <a:rPr lang="en-US" sz="6600" dirty="0">
                <a:solidFill>
                  <a:srgbClr val="00B050"/>
                </a:solidFill>
                <a:latin typeface="#9Slide05 SVNVanilla Daisy Pro" panose="00000500000000000000" pitchFamily="2" charset="0"/>
              </a:rPr>
              <a:t> </a:t>
            </a:r>
            <a:r>
              <a:rPr lang="en-US" sz="6600" dirty="0" err="1">
                <a:solidFill>
                  <a:srgbClr val="00B050"/>
                </a:solidFill>
                <a:latin typeface="#9Slide05 SVNVanilla Daisy Pro" panose="00000500000000000000" pitchFamily="2" charset="0"/>
              </a:rPr>
              <a:t>cây</a:t>
            </a:r>
            <a:endParaRPr lang="en-US" sz="6600" dirty="0">
              <a:solidFill>
                <a:srgbClr val="00B050"/>
              </a:solidFill>
              <a:latin typeface="#9Slide05 SVNVanilla Daisy Pro" panose="00000500000000000000" pitchFamily="2" charset="0"/>
            </a:endParaRPr>
          </a:p>
        </p:txBody>
      </p:sp>
    </p:spTree>
    <p:custDataLst>
      <p:tags r:id="rId1"/>
    </p:custDataLst>
    <p:extLst>
      <p:ext uri="{BB962C8B-B14F-4D97-AF65-F5344CB8AC3E}">
        <p14:creationId xmlns:p14="http://schemas.microsoft.com/office/powerpoint/2010/main" val="2986576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47241" y="381877"/>
            <a:ext cx="11434309" cy="6285141"/>
          </a:xfrm>
          <a:prstGeom prst="rect">
            <a:avLst/>
          </a:prstGeom>
          <a:solidFill>
            <a:schemeClr val="bg1">
              <a:alpha val="97000"/>
            </a:schemeClr>
          </a:solidFill>
          <a:ln w="38100"/>
          <a:effectLst>
            <a:outerShdw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77993" y="950489"/>
            <a:ext cx="10972801" cy="3785652"/>
          </a:xfrm>
          <a:prstGeom prst="rect">
            <a:avLst/>
          </a:prstGeom>
        </p:spPr>
        <p:txBody>
          <a:bodyPr wrap="square" numCol="1">
            <a:spAutoFit/>
          </a:bodyPr>
          <a:lstStyle/>
          <a:p>
            <a:pPr algn="just" fontAlgn="base"/>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Trường mới của em xây trên nền ngôi trường cũ lợp lá. Nhìn từ xa, những mảng tường vàng, mái đỏ như những cánh hoa lấp ló trong cây.</a:t>
            </a:r>
            <a:br>
              <a:rPr lang="vi-VN"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Em bước vào lớp, vừa bỡ ngỡ, vừa thấy quen thân. Tường vôi trắng, cánh cửa xanh, bàn ghế gỗ xoan đào nổi vân như lụa. Em thấy tất cả đều</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sáng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lên</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và</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thơm</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tho</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trong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nắng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mùa</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thu</a:t>
            </a:r>
            <a:r>
              <a:rPr lang="en-US" sz="2400" dirty="0">
                <a:latin typeface="Open Sans" panose="020B0606030504020204" pitchFamily="34" charset="0"/>
                <a:ea typeface="Open Sans" panose="020B0606030504020204" pitchFamily="34" charset="0"/>
                <a:cs typeface="Open Sans" panose="020B0606030504020204" pitchFamily="34" charset="0"/>
              </a:rPr>
              <a:t>.</a:t>
            </a:r>
          </a:p>
          <a:p>
            <a:pPr algn="just" fontAlgn="base"/>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Dưới mái trường mới, sao tiếng trống rung động kéo dài ! Tiếng cô giáo trang nghiêm mà ấm áp. Tiếng đọc bài của em cũng vang vang đến lạ! Em nhìn ai cũng thấy thân thương. Cả đến chiếc thước kẻ, chiếc bút chì sao cũng đáng yêu đến thế !</a:t>
            </a:r>
          </a:p>
          <a:p>
            <a:pPr algn="r" fontAlgn="base"/>
            <a:r>
              <a:rPr lang="vi-VN" sz="2400" b="1" i="1" dirty="0">
                <a:latin typeface="Open Sans" panose="020B0606030504020204" pitchFamily="34" charset="0"/>
                <a:ea typeface="Open Sans" panose="020B0606030504020204" pitchFamily="34" charset="0"/>
                <a:cs typeface="Open Sans" panose="020B0606030504020204" pitchFamily="34" charset="0"/>
              </a:rPr>
              <a:t>Ngô Quân Miện</a:t>
            </a:r>
            <a:endParaRPr lang="vi-V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518711" y="293737"/>
            <a:ext cx="7091367" cy="830997"/>
          </a:xfrm>
          <a:prstGeom prst="rect">
            <a:avLst/>
          </a:prstGeom>
          <a:noFill/>
        </p:spPr>
        <p:txBody>
          <a:bodyPr wrap="square" rtlCol="0">
            <a:spAutoFit/>
          </a:bodyPr>
          <a:lstStyle/>
          <a:p>
            <a:pPr algn="ctr"/>
            <a:r>
              <a:rPr lang="en-US" sz="4800" dirty="0" err="1">
                <a:solidFill>
                  <a:srgbClr val="00B050"/>
                </a:solidFill>
                <a:latin typeface="#9Slide05 SVNVanilla Daisy Pro" panose="00000500000000000000" pitchFamily="2" charset="0"/>
              </a:rPr>
              <a:t>Ngôi</a:t>
            </a:r>
            <a:r>
              <a:rPr lang="en-US" sz="4800" dirty="0">
                <a:solidFill>
                  <a:srgbClr val="00B050"/>
                </a:solidFill>
                <a:latin typeface="#9Slide05 SVNVanilla Daisy Pro" panose="00000500000000000000" pitchFamily="2" charset="0"/>
              </a:rPr>
              <a:t> </a:t>
            </a:r>
            <a:r>
              <a:rPr lang="en-US" sz="4800" dirty="0" err="1">
                <a:solidFill>
                  <a:srgbClr val="00B050"/>
                </a:solidFill>
                <a:latin typeface="#9Slide05 SVNVanilla Daisy Pro" panose="00000500000000000000" pitchFamily="2" charset="0"/>
              </a:rPr>
              <a:t>trường</a:t>
            </a:r>
            <a:r>
              <a:rPr lang="en-US" sz="4800" dirty="0">
                <a:solidFill>
                  <a:srgbClr val="00B050"/>
                </a:solidFill>
                <a:latin typeface="#9Slide05 SVNVanilla Daisy Pro" panose="00000500000000000000" pitchFamily="2" charset="0"/>
              </a:rPr>
              <a:t> </a:t>
            </a:r>
            <a:r>
              <a:rPr lang="en-US" sz="4800" dirty="0" err="1">
                <a:solidFill>
                  <a:srgbClr val="00B050"/>
                </a:solidFill>
                <a:latin typeface="#9Slide05 SVNVanilla Daisy Pro" panose="00000500000000000000" pitchFamily="2" charset="0"/>
              </a:rPr>
              <a:t>mới</a:t>
            </a:r>
            <a:endParaRPr lang="en-US" sz="4800" dirty="0">
              <a:solidFill>
                <a:srgbClr val="00B050"/>
              </a:solidFill>
              <a:latin typeface="#9Slide05 SVNVanilla Daisy Pro" panose="00000500000000000000" pitchFamily="2" charset="0"/>
            </a:endParaRPr>
          </a:p>
        </p:txBody>
      </p:sp>
      <p:sp>
        <p:nvSpPr>
          <p:cNvPr id="8" name="5-Point Star 7"/>
          <p:cNvSpPr/>
          <p:nvPr/>
        </p:nvSpPr>
        <p:spPr>
          <a:xfrm>
            <a:off x="7058878" y="4363655"/>
            <a:ext cx="287439" cy="20031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5544524" y="4363655"/>
            <a:ext cx="287439" cy="20031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884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970022" y="722975"/>
            <a:ext cx="7498080" cy="646331"/>
          </a:xfrm>
          <a:prstGeom prst="rect">
            <a:avLst/>
          </a:prstGeom>
          <a:solidFill>
            <a:schemeClr val="bg1"/>
          </a:solidFill>
          <a:ln w="57150">
            <a:solidFill>
              <a:schemeClr val="accent1">
                <a:lumMod val="20000"/>
                <a:lumOff val="80000"/>
              </a:schemeClr>
            </a:solidFill>
          </a:ln>
        </p:spPr>
        <p:txBody>
          <a:bodyPr wrap="square" rtlCol="0">
            <a:spAutoFit/>
          </a:bodyPr>
          <a:lstStyle/>
          <a:p>
            <a:pPr algn="ctr"/>
            <a:r>
              <a:rPr lang="en-US" sz="3600" b="1" i="1" dirty="0">
                <a:solidFill>
                  <a:srgbClr val="C00000"/>
                </a:solidFill>
                <a:latin typeface="Cambria" panose="02040503050406030204" pitchFamily="18" charset="0"/>
                <a:ea typeface="Cambria" panose="02040503050406030204" pitchFamily="18" charset="0"/>
              </a:rPr>
              <a:t>02.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Viết</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vào</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phiếu</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sách</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graphicFrame>
        <p:nvGraphicFramePr>
          <p:cNvPr id="12" name="Table 9"/>
          <p:cNvGraphicFramePr>
            <a:graphicFrameLocks noGrp="1"/>
          </p:cNvGraphicFramePr>
          <p:nvPr>
            <p:extLst>
              <p:ext uri="{D42A27DB-BD31-4B8C-83A1-F6EECF244321}">
                <p14:modId xmlns:p14="http://schemas.microsoft.com/office/powerpoint/2010/main" val="639131867"/>
              </p:ext>
            </p:extLst>
          </p:nvPr>
        </p:nvGraphicFramePr>
        <p:xfrm>
          <a:off x="753036" y="1627017"/>
          <a:ext cx="11000799" cy="4139946"/>
        </p:xfrm>
        <a:graphic>
          <a:graphicData uri="http://schemas.openxmlformats.org/drawingml/2006/table">
            <a:tbl>
              <a:tblPr/>
              <a:tblGrid>
                <a:gridCol w="4435157">
                  <a:extLst>
                    <a:ext uri="{9D8B030D-6E8A-4147-A177-3AD203B41FA5}">
                      <a16:colId xmlns:a16="http://schemas.microsoft.com/office/drawing/2014/main" val="20000"/>
                    </a:ext>
                  </a:extLst>
                </a:gridCol>
                <a:gridCol w="2898709">
                  <a:extLst>
                    <a:ext uri="{9D8B030D-6E8A-4147-A177-3AD203B41FA5}">
                      <a16:colId xmlns:a16="http://schemas.microsoft.com/office/drawing/2014/main" val="20001"/>
                    </a:ext>
                  </a:extLst>
                </a:gridCol>
                <a:gridCol w="3666933">
                  <a:extLst>
                    <a:ext uri="{9D8B030D-6E8A-4147-A177-3AD203B41FA5}">
                      <a16:colId xmlns:a16="http://schemas.microsoft.com/office/drawing/2014/main" val="20843704"/>
                    </a:ext>
                  </a:extLst>
                </a:gridCol>
              </a:tblGrid>
              <a:tr h="0">
                <a:tc gridSpan="3">
                  <a:txBody>
                    <a:bodyPr/>
                    <a:lstStyle/>
                    <a:p>
                      <a:pPr algn="ctr">
                        <a:lnSpc>
                          <a:spcPts val="5040"/>
                        </a:lnSpc>
                        <a:defRPr/>
                      </a:pPr>
                      <a:r>
                        <a:rPr lang="en-US" sz="28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PHIẾU</a:t>
                      </a:r>
                      <a:r>
                        <a:rPr lang="en-US" sz="2800" b="1" baseline="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ĐỌC SÁCH</a:t>
                      </a:r>
                      <a:endParaRPr lang="en-US" sz="28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ctr">
                        <a:lnSpc>
                          <a:spcPts val="5040"/>
                        </a:lnSpc>
                        <a:defRPr/>
                      </a:pP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32241135"/>
                  </a:ext>
                </a:extLst>
              </a:tr>
              <a:tr h="0">
                <a:tc>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Tên</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bài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thơ</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bài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văn</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Tác</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giả</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ts val="5040"/>
                        </a:lnSpc>
                        <a:defRPr/>
                      </a:pPr>
                      <a:r>
                        <a:rPr lang="en-US" sz="2800" dirty="0" err="1">
                          <a:latin typeface="Open Sans" panose="020B0606030504020204" pitchFamily="34" charset="0"/>
                          <a:ea typeface="Open Sans" panose="020B0606030504020204" pitchFamily="34" charset="0"/>
                          <a:cs typeface="Open Sans" panose="020B0606030504020204" pitchFamily="34" charset="0"/>
                        </a:rPr>
                        <a:t>Ngày</a:t>
                      </a:r>
                      <a:r>
                        <a:rPr lang="en-US" sz="2800" baseline="0" dirty="0">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latin typeface="Open Sans" panose="020B0606030504020204" pitchFamily="34" charset="0"/>
                          <a:ea typeface="Open Sans" panose="020B0606030504020204" pitchFamily="34" charset="0"/>
                          <a:cs typeface="Open Sans" panose="020B0606030504020204" pitchFamily="34" charset="0"/>
                        </a:rPr>
                        <a:t>đọc</a:t>
                      </a:r>
                      <a:r>
                        <a:rPr lang="en-US" sz="2800" baseline="0" dirty="0">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trong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cuộc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sống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được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nhắc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đến</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Suy</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nghĩ</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của</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em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về</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Em</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đã</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có</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này</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chưa</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Cùng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với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ai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1100"/>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F7"/>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Mức</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độ</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yêu</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thích</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1100"/>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F7"/>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bl>
          </a:graphicData>
        </a:graphic>
      </p:graphicFrame>
      <p:grpSp>
        <p:nvGrpSpPr>
          <p:cNvPr id="13" name="Group 12"/>
          <p:cNvGrpSpPr/>
          <p:nvPr/>
        </p:nvGrpSpPr>
        <p:grpSpPr>
          <a:xfrm>
            <a:off x="4099159" y="5470934"/>
            <a:ext cx="2937282" cy="614881"/>
            <a:chOff x="5823678" y="5037015"/>
            <a:chExt cx="2937282" cy="614881"/>
          </a:xfrm>
        </p:grpSpPr>
        <p:sp>
          <p:nvSpPr>
            <p:cNvPr id="14"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5"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6"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4"/>
              <a:stretch>
                <a:fillRect/>
              </a:stretch>
            </a:blipFill>
          </p:spPr>
          <p:txBody>
            <a:bodyPr/>
            <a:lstStyle/>
            <a:p>
              <a:endParaRPr lang="en-US"/>
            </a:p>
          </p:txBody>
        </p:sp>
        <p:sp>
          <p:nvSpPr>
            <p:cNvPr id="17"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sp>
          <p:nvSpPr>
            <p:cNvPr id="18"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gr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73216" y="2447241"/>
            <a:ext cx="766860" cy="546743"/>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4210364" y="2447241"/>
            <a:ext cx="766860" cy="546743"/>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253435" y="4034517"/>
            <a:ext cx="766860" cy="546743"/>
          </a:xfrm>
          <a:prstGeom prst="rect">
            <a:avLst/>
          </a:prstGeom>
        </p:spPr>
      </p:pic>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894108" y="2447240"/>
            <a:ext cx="766860" cy="546743"/>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8276891" y="3236194"/>
            <a:ext cx="766860" cy="546743"/>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8417252" y="4738308"/>
            <a:ext cx="766860" cy="546743"/>
          </a:xfrm>
          <a:prstGeom prst="rect">
            <a:avLst/>
          </a:prstGeom>
        </p:spPr>
      </p:pic>
    </p:spTree>
    <p:custDataLst>
      <p:tags r:id="rId1"/>
    </p:custDataLst>
    <p:extLst>
      <p:ext uri="{BB962C8B-B14F-4D97-AF65-F5344CB8AC3E}">
        <p14:creationId xmlns:p14="http://schemas.microsoft.com/office/powerpoint/2010/main" val="219208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3" name="type.wav"/>
                                        </p:tgtEl>
                                      </p:cMediaNode>
                                    </p:audio>
                                  </p:sub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type.wav"/>
                                        </p:tgtEl>
                                      </p:cMediaNode>
                                    </p:audio>
                                  </p:sub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subTnLst>
                                    <p:audio>
                                      <p:cMediaNode>
                                        <p:cTn display="0" masterRel="sameClick">
                                          <p:stCondLst>
                                            <p:cond evt="begin" delay="0">
                                              <p:tn val="3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167005" y="0"/>
            <a:ext cx="9400847" cy="5773412"/>
          </a:xfrm>
          <a:prstGeom prst="rect">
            <a:avLst/>
          </a:prstGeom>
        </p:spPr>
      </p:pic>
    </p:spTree>
    <p:custDataLst>
      <p:tags r:id="rId1"/>
    </p:custDataLst>
    <p:extLst>
      <p:ext uri="{BB962C8B-B14F-4D97-AF65-F5344CB8AC3E}">
        <p14:creationId xmlns:p14="http://schemas.microsoft.com/office/powerpoint/2010/main" val="3855159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5|0.3|0.4|0.7|0.3"/>
</p:tagLst>
</file>

<file path=ppt/tags/tag12.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3.xml><?xml version="1.0" encoding="utf-8"?>
<p:tagLst xmlns:a="http://schemas.openxmlformats.org/drawingml/2006/main" xmlns:r="http://schemas.openxmlformats.org/officeDocument/2006/relationships" xmlns:p="http://schemas.openxmlformats.org/presentationml/2006/main">
  <p:tag name="TIMING" val="|0.2|0.2|0.2"/>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0.4|0.3|0.4|0.4|0.3|0.4"/>
</p:tagLst>
</file>

<file path=ppt/tags/tag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6.xml><?xml version="1.0" encoding="utf-8"?>
<p:tagLst xmlns:a="http://schemas.openxmlformats.org/drawingml/2006/main" xmlns:r="http://schemas.openxmlformats.org/officeDocument/2006/relationships" xmlns:p="http://schemas.openxmlformats.org/presentationml/2006/main">
  <p:tag name="TIMING" val="|0.5|0.4|0.4|0.5|0.4|0.5|0.5|0.4"/>
</p:tagLst>
</file>

<file path=ppt/tags/tag7.xml><?xml version="1.0" encoding="utf-8"?>
<p:tagLst xmlns:a="http://schemas.openxmlformats.org/drawingml/2006/main" xmlns:r="http://schemas.openxmlformats.org/officeDocument/2006/relationships" xmlns:p="http://schemas.openxmlformats.org/presentationml/2006/main">
  <p:tag name="TIMING" val="|0.5|0.4|0.4|0.5|0.4|0.5|0.5|0.4"/>
</p:tagLst>
</file>

<file path=ppt/tags/tag8.xml><?xml version="1.0" encoding="utf-8"?>
<p:tagLst xmlns:a="http://schemas.openxmlformats.org/drawingml/2006/main" xmlns:r="http://schemas.openxmlformats.org/officeDocument/2006/relationships" xmlns:p="http://schemas.openxmlformats.org/presentationml/2006/main">
  <p:tag name="TIMING" val="|0.4|0.4|0.3|0.4|0.4|0.3|0.4"/>
</p:tagLst>
</file>

<file path=ppt/tags/tag9.xml><?xml version="1.0" encoding="utf-8"?>
<p:tagLst xmlns:a="http://schemas.openxmlformats.org/drawingml/2006/main" xmlns:r="http://schemas.openxmlformats.org/officeDocument/2006/relationships" xmlns:p="http://schemas.openxmlformats.org/presentationml/2006/main">
  <p:tag name="TIMING" val="|0.3|0.4|0.4|0.4|0.5|0.4|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715</Words>
  <Application>Microsoft Office PowerPoint</Application>
  <PresentationFormat>Widescreen</PresentationFormat>
  <Paragraphs>39</Paragraphs>
  <Slides>13</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#9Slide05 SVNVanilla Daisy Pro</vt:lpstr>
      <vt:lpstr>#9Slide07 HoneyCream</vt:lpstr>
      <vt:lpstr>Arial</vt:lpstr>
      <vt:lpstr>Calibri</vt:lpstr>
      <vt:lpstr>Calibri Light</vt:lpstr>
      <vt:lpstr>Cambria</vt:lpstr>
      <vt:lpstr>Open Sans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Administrator</cp:lastModifiedBy>
  <cp:revision>17</cp:revision>
  <dcterms:created xsi:type="dcterms:W3CDTF">2023-07-30T13:34:39Z</dcterms:created>
  <dcterms:modified xsi:type="dcterms:W3CDTF">2025-10-16T10:15:59Z</dcterms:modified>
</cp:coreProperties>
</file>