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2" autoAdjust="0"/>
    <p:restoredTop sz="94660"/>
  </p:normalViewPr>
  <p:slideViewPr>
    <p:cSldViewPr snapToGrid="0">
      <p:cViewPr>
        <p:scale>
          <a:sx n="33" d="100"/>
          <a:sy n="33" d="100"/>
        </p:scale>
        <p:origin x="1092" y="9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D337A-420B-41BC-801C-1A9027792D8F}"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5EBF17-7B51-4381-92A6-16E63CCD39CE}" type="slidenum">
              <a:rPr lang="en-US" smtClean="0"/>
              <a:t>‹#›</a:t>
            </a:fld>
            <a:endParaRPr lang="en-US"/>
          </a:p>
        </p:txBody>
      </p:sp>
    </p:spTree>
    <p:extLst>
      <p:ext uri="{BB962C8B-B14F-4D97-AF65-F5344CB8AC3E}">
        <p14:creationId xmlns:p14="http://schemas.microsoft.com/office/powerpoint/2010/main" val="82458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A493E-E171-4878-A61C-C6DB72222FCD}"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1878512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BB490-566C-467F-B399-51AB5A3EAEFC}"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37967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vừa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quan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Chỗ</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sinh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sống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xấu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hãy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cùng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nhau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ở </a:t>
            </a:r>
            <a:r>
              <a:rPr lang="en-US" sz="1800" dirty="0" err="1">
                <a:effectLst/>
                <a:latin typeface="Times New Roman" panose="02020603050405020304" pitchFamily="18" charset="0"/>
                <a:ea typeface="Times New Roman" panose="02020603050405020304" pitchFamily="18" charset="0"/>
              </a:rPr>
              <a:t>quê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thế</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nhé</a:t>
            </a:r>
            <a:r>
              <a:rPr lang="en-US" sz="1800" dirty="0">
                <a:effectLst/>
                <a:latin typeface="Times New Roman" panose="02020603050405020304" pitchFamily="18" charset="0"/>
                <a:ea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C5DBB490-566C-467F-B399-51AB5A3EAEFC}" type="slidenum">
              <a:rPr lang="zh-CN" altLang="en-US" smtClean="0"/>
              <a:pPr/>
              <a:t>3</a:t>
            </a:fld>
            <a:endParaRPr lang="zh-CN" altLang="en-US" dirty="0"/>
          </a:p>
        </p:txBody>
      </p:sp>
    </p:spTree>
    <p:extLst>
      <p:ext uri="{BB962C8B-B14F-4D97-AF65-F5344CB8AC3E}">
        <p14:creationId xmlns:p14="http://schemas.microsoft.com/office/powerpoint/2010/main" val="2188109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A493E-E171-4878-A61C-C6DB72222FCD}"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324325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A493E-E171-4878-A61C-C6DB72222FCD}"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77160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BB490-566C-467F-B399-51AB5A3EAEFC}"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053366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BB490-566C-467F-B399-51AB5A3EAEFC}"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169272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BB490-566C-467F-B399-51AB5A3EAEFC}"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376195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BB490-566C-467F-B399-51AB5A3EAEFC}"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1083780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DA493E-E171-4878-A61C-C6DB72222FCD}" type="slidenum">
              <a:rPr kumimoji="0" lang="zh-CN" altLang="en-US" sz="1200" b="0" i="0" u="none" strike="noStrike" kern="1200" cap="none" spc="0" normalizeH="0" baseline="0" noProof="0" smtClean="0">
                <a:ln>
                  <a:noFill/>
                </a:ln>
                <a:solidFill>
                  <a:prstClr val="black"/>
                </a:solidFill>
                <a:effectLst/>
                <a:uLnTx/>
                <a:uFillTx/>
                <a:latin typeface="字魂59号-创粗黑" panose="00000500000000000000" pitchFamily="2" charset="-122"/>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字魂59号-创粗黑" panose="00000500000000000000" pitchFamily="2" charset="-122"/>
              <a:cs typeface="+mn-cs"/>
            </a:endParaRPr>
          </a:p>
        </p:txBody>
      </p:sp>
    </p:spTree>
    <p:extLst>
      <p:ext uri="{BB962C8B-B14F-4D97-AF65-F5344CB8AC3E}">
        <p14:creationId xmlns:p14="http://schemas.microsoft.com/office/powerpoint/2010/main" val="3586614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4CD14C-6025-4E1E-8729-71CEFBAEC7C6}"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159844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CD14C-6025-4E1E-8729-71CEFBAEC7C6}"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3507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CD14C-6025-4E1E-8729-71CEFBAEC7C6}"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481813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0660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4CD14C-6025-4E1E-8729-71CEFBAEC7C6}"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409374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CD14C-6025-4E1E-8729-71CEFBAEC7C6}"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170429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4CD14C-6025-4E1E-8729-71CEFBAEC7C6}"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222716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4CD14C-6025-4E1E-8729-71CEFBAEC7C6}"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290155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4CD14C-6025-4E1E-8729-71CEFBAEC7C6}"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110070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D14C-6025-4E1E-8729-71CEFBAEC7C6}"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255991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CD14C-6025-4E1E-8729-71CEFBAEC7C6}"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174933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4CD14C-6025-4E1E-8729-71CEFBAEC7C6}"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A1CB4C-EFA0-4D22-A863-A6707150D898}" type="slidenum">
              <a:rPr lang="en-US" smtClean="0"/>
              <a:t>‹#›</a:t>
            </a:fld>
            <a:endParaRPr lang="en-US"/>
          </a:p>
        </p:txBody>
      </p:sp>
    </p:spTree>
    <p:extLst>
      <p:ext uri="{BB962C8B-B14F-4D97-AF65-F5344CB8AC3E}">
        <p14:creationId xmlns:p14="http://schemas.microsoft.com/office/powerpoint/2010/main" val="262031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4CD14C-6025-4E1E-8729-71CEFBAEC7C6}"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1CB4C-EFA0-4D22-A863-A6707150D898}" type="slidenum">
              <a:rPr lang="en-US" smtClean="0"/>
              <a:t>‹#›</a:t>
            </a:fld>
            <a:endParaRPr lang="en-US"/>
          </a:p>
        </p:txBody>
      </p:sp>
    </p:spTree>
    <p:extLst>
      <p:ext uri="{BB962C8B-B14F-4D97-AF65-F5344CB8AC3E}">
        <p14:creationId xmlns:p14="http://schemas.microsoft.com/office/powerpoint/2010/main" val="317020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30.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2.wdp"/><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microsoft.com/office/2007/relationships/hdphoto" Target="../media/hdphoto2.wdp"/><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2.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jp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0.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0.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29.svg"/><Relationship Id="rId5"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图片 24">
            <a:extLst>
              <a:ext uri="{FF2B5EF4-FFF2-40B4-BE49-F238E27FC236}">
                <a16:creationId xmlns:a16="http://schemas.microsoft.com/office/drawing/2014/main" xmlns="" id="{8154F5D8-584B-9FCA-4746-CD47F2B5D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9" y="4533584"/>
            <a:ext cx="5168980" cy="2324416"/>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20132" t="60351" r="66908" b="7602"/>
          <a:stretch/>
        </p:blipFill>
        <p:spPr>
          <a:xfrm>
            <a:off x="1279071" y="3050944"/>
            <a:ext cx="1580149" cy="2197769"/>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67106" t="8011" r="23025" b="50001"/>
          <a:stretch/>
        </p:blipFill>
        <p:spPr>
          <a:xfrm>
            <a:off x="9306225" y="932723"/>
            <a:ext cx="1203159" cy="2879565"/>
          </a:xfrm>
          <a:prstGeom prst="rect">
            <a:avLst/>
          </a:prstGeom>
        </p:spPr>
      </p:pic>
      <p:pic>
        <p:nvPicPr>
          <p:cNvPr id="18" name="图片 24">
            <a:extLst>
              <a:ext uri="{FF2B5EF4-FFF2-40B4-BE49-F238E27FC236}">
                <a16:creationId xmlns:a16="http://schemas.microsoft.com/office/drawing/2014/main" xmlns="" id="{B883E0E1-618A-5268-965D-AAEE0EBFD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207" y="1604797"/>
            <a:ext cx="5168980" cy="2324416"/>
          </a:xfrm>
          <a:prstGeom prst="rect">
            <a:avLst/>
          </a:prstGeom>
        </p:spPr>
      </p:pic>
      <p:pic>
        <p:nvPicPr>
          <p:cNvPr id="5" name="Picture 4" descr="Pin on Education">
            <a:extLst>
              <a:ext uri="{FF2B5EF4-FFF2-40B4-BE49-F238E27FC236}">
                <a16:creationId xmlns:a16="http://schemas.microsoft.com/office/drawing/2014/main" xmlns="" id="{706028BD-F8D4-2B5E-C7D9-CDDC11DA02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89776" l="9744" r="93131">
                        <a14:foregroundMark x1="43930" y1="32109" x2="53035" y2="52875"/>
                        <a14:foregroundMark x1="50479" y1="35942" x2="60703" y2="50479"/>
                        <a14:foregroundMark x1="53994" y1="39776" x2="60064" y2="44728"/>
                        <a14:foregroundMark x1="53674" y1="34185" x2="60064" y2="44089"/>
                        <a14:foregroundMark x1="56230" y1="53834" x2="56869" y2="65815"/>
                        <a14:foregroundMark x1="50479" y1="59904" x2="54473" y2="70128"/>
                        <a14:backgroundMark x1="36901" y1="13419" x2="35463" y2="17412"/>
                        <a14:backgroundMark x1="40575" y1="14696" x2="34345" y2="19169"/>
                        <a14:backgroundMark x1="41054" y1="19649" x2="42971" y2="19489"/>
                        <a14:backgroundMark x1="42332" y1="19489" x2="42332" y2="19169"/>
                        <a14:backgroundMark x1="40096" y1="16613" x2="40735" y2="20128"/>
                        <a14:backgroundMark x1="28594" y1="23962" x2="14058" y2="20767"/>
                        <a14:backgroundMark x1="14058" y1="20767" x2="14696" y2="23323"/>
                        <a14:backgroundMark x1="18530" y1="42652" x2="20128" y2="36741"/>
                        <a14:backgroundMark x1="25879" y1="30032" x2="23642" y2="35942"/>
                        <a14:backgroundMark x1="10224" y1="49201" x2="8946" y2="47923"/>
                        <a14:backgroundMark x1="9105" y1="50160" x2="11502" y2="52236"/>
                        <a14:backgroundMark x1="68530" y1="23962" x2="84026" y2="34345"/>
                        <a14:backgroundMark x1="91214" y1="25240" x2="90256" y2="34026"/>
                        <a14:backgroundMark x1="88339" y1="23482" x2="93930" y2="30990"/>
                        <a14:backgroundMark x1="93770" y1="42173" x2="94569" y2="58307"/>
                        <a14:backgroundMark x1="92652" y1="41693" x2="94888" y2="47604"/>
                        <a14:backgroundMark x1="68371" y1="21406" x2="79233" y2="30511"/>
                      </a14:backgroundRemoval>
                    </a14:imgEffect>
                  </a14:imgLayer>
                </a14:imgProps>
              </a:ext>
              <a:ext uri="{28A0092B-C50C-407E-A947-70E740481C1C}">
                <a14:useLocalDpi xmlns:a14="http://schemas.microsoft.com/office/drawing/2010/main" val="0"/>
              </a:ext>
            </a:extLst>
          </a:blip>
          <a:srcRect/>
          <a:stretch>
            <a:fillRect/>
          </a:stretch>
        </p:blipFill>
        <p:spPr bwMode="auto">
          <a:xfrm>
            <a:off x="8009933" y="2910112"/>
            <a:ext cx="4389115" cy="43891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xmlns="" id="{41C138F2-70DE-4EBE-B816-29D24041F3F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37705" flipH="1">
            <a:off x="2678637" y="791327"/>
            <a:ext cx="6215140" cy="4871116"/>
          </a:xfrm>
          <a:prstGeom prst="rect">
            <a:avLst/>
          </a:prstGeom>
        </p:spPr>
      </p:pic>
      <p:pic>
        <p:nvPicPr>
          <p:cNvPr id="2" name="Picture 1">
            <a:extLst>
              <a:ext uri="{FF2B5EF4-FFF2-40B4-BE49-F238E27FC236}">
                <a16:creationId xmlns:a16="http://schemas.microsoft.com/office/drawing/2014/main" xmlns="" id="{379CEF34-5484-7E32-1E9E-20CE93A983F4}"/>
              </a:ext>
            </a:extLst>
          </p:cNvPr>
          <p:cNvPicPr>
            <a:picLocks noChangeAspect="1"/>
          </p:cNvPicPr>
          <p:nvPr/>
        </p:nvPicPr>
        <p:blipFill>
          <a:blip r:embed="rId11"/>
          <a:stretch>
            <a:fillRect/>
          </a:stretch>
        </p:blipFill>
        <p:spPr>
          <a:xfrm>
            <a:off x="3695733" y="1508787"/>
            <a:ext cx="4064352" cy="3414056"/>
          </a:xfrm>
          <a:prstGeom prst="rect">
            <a:avLst/>
          </a:prstGeom>
        </p:spPr>
      </p:pic>
    </p:spTree>
    <p:extLst>
      <p:ext uri="{BB962C8B-B14F-4D97-AF65-F5344CB8AC3E}">
        <p14:creationId xmlns:p14="http://schemas.microsoft.com/office/powerpoint/2010/main" val="215532786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7"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900" decel="100000" fill="hold"/>
                                        <p:tgtEl>
                                          <p:spTgt spid="1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89098"/>
            <a:ext cx="12192000" cy="6858003"/>
          </a:xfrm>
          <a:prstGeom prst="rect">
            <a:avLst/>
          </a:prstGeom>
        </p:spPr>
      </p:pic>
      <p:sp>
        <p:nvSpPr>
          <p:cNvPr id="2" name="Rectangle: Rounded Corners 1">
            <a:extLst>
              <a:ext uri="{FF2B5EF4-FFF2-40B4-BE49-F238E27FC236}">
                <a16:creationId xmlns:a16="http://schemas.microsoft.com/office/drawing/2014/main" xmlns="" id="{413F889D-E527-4489-842C-14879D4FB377}"/>
              </a:ext>
            </a:extLst>
          </p:cNvPr>
          <p:cNvSpPr/>
          <p:nvPr/>
        </p:nvSpPr>
        <p:spPr>
          <a:xfrm>
            <a:off x="431371" y="191589"/>
            <a:ext cx="11425269" cy="630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pic>
        <p:nvPicPr>
          <p:cNvPr id="21" name="Picture 25">
            <a:extLst>
              <a:ext uri="{FF2B5EF4-FFF2-40B4-BE49-F238E27FC236}">
                <a16:creationId xmlns:a16="http://schemas.microsoft.com/office/drawing/2014/main" xmlns="" id="{352653CC-1A4A-7BBD-09B9-33420BAC17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0630" y="2033"/>
            <a:ext cx="1886495" cy="2664071"/>
          </a:xfrm>
          <a:prstGeom prst="rect">
            <a:avLst/>
          </a:prstGeom>
        </p:spPr>
      </p:pic>
      <p:sp>
        <p:nvSpPr>
          <p:cNvPr id="14" name="TextBox 13">
            <a:extLst>
              <a:ext uri="{FF2B5EF4-FFF2-40B4-BE49-F238E27FC236}">
                <a16:creationId xmlns:a16="http://schemas.microsoft.com/office/drawing/2014/main" xmlns="" id="{87488DF9-5D70-41FA-9A8A-E61198F77BBD}"/>
              </a:ext>
            </a:extLst>
          </p:cNvPr>
          <p:cNvSpPr txBox="1"/>
          <p:nvPr/>
        </p:nvSpPr>
        <p:spPr>
          <a:xfrm>
            <a:off x="1583499" y="294539"/>
            <a:ext cx="9986675" cy="1077218"/>
          </a:xfrm>
          <a:prstGeom prst="rect">
            <a:avLst/>
          </a:prstGeom>
          <a:noFill/>
        </p:spPr>
        <p:txBody>
          <a:bodyPr wrap="square">
            <a:spAutoFit/>
          </a:bodyPr>
          <a:lstStyle/>
          <a:p>
            <a:pPr lvl="0" algn="ctr"/>
            <a:r>
              <a:rPr lang="vi-VN" sz="3200" b="1" dirty="0">
                <a:solidFill>
                  <a:srgbClr val="002060"/>
                </a:solidFill>
              </a:rPr>
              <a:t>- Thảo luận để lựa chọn nội dung, địa điểm, phương pháp, phương tiện khảo sát:</a:t>
            </a:r>
            <a:endParaRPr lang="en-US" sz="3200" b="1" dirty="0">
              <a:solidFill>
                <a:srgbClr val="002060"/>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xmlns="" id="{A9412389-B8AA-3BEA-134A-9FC7AB3D466B}"/>
              </a:ext>
            </a:extLst>
          </p:cNvPr>
          <p:cNvGrpSpPr/>
          <p:nvPr/>
        </p:nvGrpSpPr>
        <p:grpSpPr>
          <a:xfrm>
            <a:off x="1199456" y="1796819"/>
            <a:ext cx="10177131" cy="3632063"/>
            <a:chOff x="2293047" y="1353519"/>
            <a:chExt cx="6755657" cy="3483584"/>
          </a:xfrm>
          <a:solidFill>
            <a:schemeClr val="accent4">
              <a:lumMod val="20000"/>
              <a:lumOff val="80000"/>
            </a:schemeClr>
          </a:solidFill>
        </p:grpSpPr>
        <p:sp>
          <p:nvSpPr>
            <p:cNvPr id="4" name="TextBox 3">
              <a:extLst>
                <a:ext uri="{FF2B5EF4-FFF2-40B4-BE49-F238E27FC236}">
                  <a16:creationId xmlns:a16="http://schemas.microsoft.com/office/drawing/2014/main" xmlns="" id="{9BD5FAB4-343D-E6EF-C4F6-D8D7D4452C87}"/>
                </a:ext>
              </a:extLst>
            </p:cNvPr>
            <p:cNvSpPr txBox="1"/>
            <p:nvPr/>
          </p:nvSpPr>
          <p:spPr>
            <a:xfrm>
              <a:off x="2293047" y="1353519"/>
              <a:ext cx="6755657" cy="1056070"/>
            </a:xfrm>
            <a:prstGeom prst="roundRect">
              <a:avLst/>
            </a:prstGeom>
            <a:grp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defTabSz="1219170">
                <a:defRPr/>
              </a:pPr>
              <a:endParaRPr lang="en-US" sz="5867" dirty="0">
                <a:solidFill>
                  <a:srgbClr val="E7E6E6">
                    <a:lumMod val="50000"/>
                  </a:srgbClr>
                </a:solidFill>
                <a:latin typeface="UTM Cookies" panose="02040603050506020204" pitchFamily="18" charset="0"/>
              </a:endParaRPr>
            </a:p>
          </p:txBody>
        </p:sp>
        <p:sp>
          <p:nvSpPr>
            <p:cNvPr id="5" name="TextBox 4">
              <a:extLst>
                <a:ext uri="{FF2B5EF4-FFF2-40B4-BE49-F238E27FC236}">
                  <a16:creationId xmlns:a16="http://schemas.microsoft.com/office/drawing/2014/main" xmlns="" id="{CBD8EAC5-BFB7-9492-4A19-3713732DE3CA}"/>
                </a:ext>
              </a:extLst>
            </p:cNvPr>
            <p:cNvSpPr txBox="1"/>
            <p:nvPr/>
          </p:nvSpPr>
          <p:spPr>
            <a:xfrm>
              <a:off x="2420512" y="1422377"/>
              <a:ext cx="6564459" cy="3414726"/>
            </a:xfrm>
            <a:prstGeom prst="rect">
              <a:avLst/>
            </a:prstGeom>
            <a:noFill/>
          </p:spPr>
          <p:txBody>
            <a:bodyPr wrap="square" rtlCol="0">
              <a:spAutoFit/>
            </a:bodyPr>
            <a:lstStyle/>
            <a:p>
              <a:pPr algn="just">
                <a:lnSpc>
                  <a:spcPct val="130000"/>
                </a:lnSpc>
              </a:pPr>
              <a:r>
                <a:rPr lang="vi-VN" sz="3467" b="1" i="1" dirty="0">
                  <a:latin typeface="Calibri" panose="020F0502020204030204" pitchFamily="34" charset="0"/>
                  <a:ea typeface="Calibri" panose="020F0502020204030204" pitchFamily="34" charset="0"/>
                  <a:cs typeface="Calibri" panose="020F0502020204030204" pitchFamily="34" charset="0"/>
                </a:rPr>
                <a:t>+ Nội dung: </a:t>
              </a:r>
              <a:r>
                <a:rPr lang="vi-VN" sz="3467" i="1" dirty="0">
                  <a:latin typeface="Calibri" panose="020F0502020204030204" pitchFamily="34" charset="0"/>
                  <a:ea typeface="Calibri" panose="020F0502020204030204" pitchFamily="34" charset="0"/>
                  <a:cs typeface="Calibri" panose="020F0502020204030204" pitchFamily="34" charset="0"/>
                </a:rPr>
                <a:t>tìm hiểu dấu hiệu ô nhiễm môi trường;</a:t>
              </a:r>
            </a:p>
            <a:p>
              <a:pPr algn="just">
                <a:lnSpc>
                  <a:spcPct val="130000"/>
                </a:lnSpc>
              </a:pPr>
              <a:r>
                <a:rPr lang="vi-VN" sz="3467" b="1" i="1" dirty="0">
                  <a:latin typeface="Calibri" panose="020F0502020204030204" pitchFamily="34" charset="0"/>
                  <a:ea typeface="Calibri" panose="020F0502020204030204" pitchFamily="34" charset="0"/>
                  <a:cs typeface="Calibri" panose="020F0502020204030204" pitchFamily="34" charset="0"/>
                </a:rPr>
                <a:t>+ Địa điểm: </a:t>
              </a:r>
              <a:r>
                <a:rPr lang="vi-VN" sz="3467" i="1" dirty="0">
                  <a:latin typeface="Calibri" panose="020F0502020204030204" pitchFamily="34" charset="0"/>
                  <a:ea typeface="Calibri" panose="020F0502020204030204" pitchFamily="34" charset="0"/>
                  <a:cs typeface="Calibri" panose="020F0502020204030204" pitchFamily="34" charset="0"/>
                </a:rPr>
                <a:t>khu vực gần trường học, gần nơi ở, …</a:t>
              </a:r>
            </a:p>
            <a:p>
              <a:pPr algn="just">
                <a:lnSpc>
                  <a:spcPct val="130000"/>
                </a:lnSpc>
              </a:pPr>
              <a:r>
                <a:rPr lang="vi-VN" sz="3467" b="1" i="1" dirty="0">
                  <a:latin typeface="Calibri" panose="020F0502020204030204" pitchFamily="34" charset="0"/>
                  <a:ea typeface="Calibri" panose="020F0502020204030204" pitchFamily="34" charset="0"/>
                  <a:cs typeface="Calibri" panose="020F0502020204030204" pitchFamily="34" charset="0"/>
                </a:rPr>
                <a:t>+ Phương pháp: </a:t>
              </a:r>
              <a:r>
                <a:rPr lang="vi-VN" sz="3467" i="1" dirty="0">
                  <a:latin typeface="Calibri" panose="020F0502020204030204" pitchFamily="34" charset="0"/>
                  <a:ea typeface="Calibri" panose="020F0502020204030204" pitchFamily="34" charset="0"/>
                  <a:cs typeface="Calibri" panose="020F0502020204030204" pitchFamily="34" charset="0"/>
                </a:rPr>
                <a:t>Quan sát hiện tượng, phỏng vấn người dân, …</a:t>
              </a:r>
            </a:p>
            <a:p>
              <a:pPr algn="just">
                <a:lnSpc>
                  <a:spcPct val="130000"/>
                </a:lnSpc>
              </a:pPr>
              <a:r>
                <a:rPr lang="vi-VN" sz="3467" b="1" i="1" dirty="0">
                  <a:latin typeface="Calibri" panose="020F0502020204030204" pitchFamily="34" charset="0"/>
                  <a:ea typeface="Calibri" panose="020F0502020204030204" pitchFamily="34" charset="0"/>
                  <a:cs typeface="Calibri" panose="020F0502020204030204" pitchFamily="34" charset="0"/>
                </a:rPr>
                <a:t>+ Phương tiện: </a:t>
              </a:r>
              <a:r>
                <a:rPr lang="vi-VN" sz="3467" i="1" dirty="0">
                  <a:latin typeface="Calibri" panose="020F0502020204030204" pitchFamily="34" charset="0"/>
                  <a:ea typeface="Calibri" panose="020F0502020204030204" pitchFamily="34" charset="0"/>
                  <a:cs typeface="Calibri" panose="020F0502020204030204" pitchFamily="34" charset="0"/>
                </a:rPr>
                <a:t>sổ ghi chép, máy ảnh, điện thoại, …</a:t>
              </a:r>
            </a:p>
          </p:txBody>
        </p:sp>
      </p:grpSp>
    </p:spTree>
    <p:extLst>
      <p:ext uri="{BB962C8B-B14F-4D97-AF65-F5344CB8AC3E}">
        <p14:creationId xmlns:p14="http://schemas.microsoft.com/office/powerpoint/2010/main" val="16563849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89098"/>
            <a:ext cx="12192000" cy="6858003"/>
          </a:xfrm>
          <a:prstGeom prst="rect">
            <a:avLst/>
          </a:prstGeom>
        </p:spPr>
      </p:pic>
      <p:sp>
        <p:nvSpPr>
          <p:cNvPr id="2" name="Rectangle: Rounded Corners 1">
            <a:extLst>
              <a:ext uri="{FF2B5EF4-FFF2-40B4-BE49-F238E27FC236}">
                <a16:creationId xmlns:a16="http://schemas.microsoft.com/office/drawing/2014/main" xmlns="" id="{413F889D-E527-4489-842C-14879D4FB377}"/>
              </a:ext>
            </a:extLst>
          </p:cNvPr>
          <p:cNvSpPr/>
          <p:nvPr/>
        </p:nvSpPr>
        <p:spPr>
          <a:xfrm>
            <a:off x="431371" y="191589"/>
            <a:ext cx="11425269" cy="630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pic>
        <p:nvPicPr>
          <p:cNvPr id="21" name="Picture 25">
            <a:extLst>
              <a:ext uri="{FF2B5EF4-FFF2-40B4-BE49-F238E27FC236}">
                <a16:creationId xmlns:a16="http://schemas.microsoft.com/office/drawing/2014/main" xmlns="" id="{352653CC-1A4A-7BBD-09B9-33420BAC17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0630" y="2033"/>
            <a:ext cx="1886495" cy="2664071"/>
          </a:xfrm>
          <a:prstGeom prst="rect">
            <a:avLst/>
          </a:prstGeom>
        </p:spPr>
      </p:pic>
      <p:sp>
        <p:nvSpPr>
          <p:cNvPr id="14" name="TextBox 13">
            <a:extLst>
              <a:ext uri="{FF2B5EF4-FFF2-40B4-BE49-F238E27FC236}">
                <a16:creationId xmlns:a16="http://schemas.microsoft.com/office/drawing/2014/main" xmlns="" id="{87488DF9-5D70-41FA-9A8A-E61198F77BBD}"/>
              </a:ext>
            </a:extLst>
          </p:cNvPr>
          <p:cNvSpPr txBox="1"/>
          <p:nvPr/>
        </p:nvSpPr>
        <p:spPr>
          <a:xfrm>
            <a:off x="1583499" y="294539"/>
            <a:ext cx="9986675" cy="1405641"/>
          </a:xfrm>
          <a:prstGeom prst="rect">
            <a:avLst/>
          </a:prstGeom>
          <a:noFill/>
        </p:spPr>
        <p:txBody>
          <a:bodyPr wrap="square">
            <a:spAutoFit/>
          </a:bodyPr>
          <a:lstStyle/>
          <a:p>
            <a:pPr lvl="0" algn="ctr"/>
            <a:r>
              <a:rPr lang="vi-VN" sz="4267" b="1" dirty="0">
                <a:solidFill>
                  <a:srgbClr val="002060"/>
                </a:solidFill>
              </a:rPr>
              <a:t>- Lập phiếu khảo sát và phân công nhiệm vụ thực hiện</a:t>
            </a:r>
            <a:endParaRPr lang="en-US" sz="4267" b="1" dirty="0">
              <a:solidFill>
                <a:srgbClr val="00206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67BAD82A-9908-E1AA-267A-C8E3F6371575}"/>
              </a:ext>
            </a:extLst>
          </p:cNvPr>
          <p:cNvPicPr>
            <a:picLocks noChangeAspect="1"/>
          </p:cNvPicPr>
          <p:nvPr/>
        </p:nvPicPr>
        <p:blipFill>
          <a:blip r:embed="rId7"/>
          <a:stretch>
            <a:fillRect/>
          </a:stretch>
        </p:blipFill>
        <p:spPr>
          <a:xfrm>
            <a:off x="1679509" y="1700809"/>
            <a:ext cx="9648395" cy="4536799"/>
          </a:xfrm>
          <a:prstGeom prst="rect">
            <a:avLst/>
          </a:prstGeom>
        </p:spPr>
      </p:pic>
    </p:spTree>
    <p:extLst>
      <p:ext uri="{BB962C8B-B14F-4D97-AF65-F5344CB8AC3E}">
        <p14:creationId xmlns:p14="http://schemas.microsoft.com/office/powerpoint/2010/main" val="5761782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Hình chữ nhật: Góc Tròn 48">
            <a:extLst>
              <a:ext uri="{FF2B5EF4-FFF2-40B4-BE49-F238E27FC236}">
                <a16:creationId xmlns:a16="http://schemas.microsoft.com/office/drawing/2014/main" xmlns="" id="{BB6B28D0-BC49-4BC9-7293-C93EA584163A}"/>
              </a:ext>
            </a:extLst>
          </p:cNvPr>
          <p:cNvSpPr/>
          <p:nvPr/>
        </p:nvSpPr>
        <p:spPr>
          <a:xfrm>
            <a:off x="2735627" y="2468894"/>
            <a:ext cx="7250853" cy="3774655"/>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914377"/>
            <a:endParaRPr lang="en-US">
              <a:solidFill>
                <a:prstClr val="black"/>
              </a:solidFill>
              <a:latin typeface="Calibri" panose="020F0502020204030204"/>
            </a:endParaRPr>
          </a:p>
        </p:txBody>
      </p:sp>
      <p:sp>
        <p:nvSpPr>
          <p:cNvPr id="50" name="Hộp Văn bản 49">
            <a:extLst>
              <a:ext uri="{FF2B5EF4-FFF2-40B4-BE49-F238E27FC236}">
                <a16:creationId xmlns:a16="http://schemas.microsoft.com/office/drawing/2014/main" xmlns="" id="{BC980F4A-949C-31D2-F36C-E63CF03966D8}"/>
              </a:ext>
            </a:extLst>
          </p:cNvPr>
          <p:cNvSpPr txBox="1"/>
          <p:nvPr/>
        </p:nvSpPr>
        <p:spPr>
          <a:xfrm>
            <a:off x="2735627" y="3429001"/>
            <a:ext cx="7303980" cy="2062103"/>
          </a:xfrm>
          <a:prstGeom prst="rect">
            <a:avLst/>
          </a:prstGeom>
          <a:noFill/>
        </p:spPr>
        <p:txBody>
          <a:bodyPr wrap="square" rtlCol="0">
            <a:spAutoFit/>
          </a:bodyPr>
          <a:lstStyle/>
          <a:p>
            <a:pPr algn="ctr" defTabSz="914377">
              <a:defRPr/>
            </a:pPr>
            <a:r>
              <a:rPr lang="en-US" sz="6400" b="1" dirty="0">
                <a:ln w="0"/>
                <a:solidFill>
                  <a:prstClr val="black"/>
                </a:solidFill>
                <a:latin typeface="Calibri" panose="020F0502020204030204"/>
              </a:rPr>
              <a:t>Hoàn </a:t>
            </a:r>
            <a:r>
              <a:rPr lang="en-US" sz="6400" b="1" dirty="0" err="1">
                <a:ln w="0"/>
                <a:solidFill>
                  <a:prstClr val="black"/>
                </a:solidFill>
                <a:latin typeface="Calibri" panose="020F0502020204030204"/>
              </a:rPr>
              <a:t>thành</a:t>
            </a:r>
            <a:r>
              <a:rPr lang="en-US" sz="6400" b="1" dirty="0">
                <a:ln w="0"/>
                <a:solidFill>
                  <a:prstClr val="black"/>
                </a:solidFill>
                <a:latin typeface="Calibri" panose="020F0502020204030204"/>
              </a:rPr>
              <a:t> </a:t>
            </a:r>
            <a:r>
              <a:rPr lang="en-US" sz="6400" b="1" dirty="0" err="1">
                <a:ln w="0"/>
                <a:solidFill>
                  <a:prstClr val="black"/>
                </a:solidFill>
                <a:latin typeface="Calibri" panose="020F0502020204030204"/>
              </a:rPr>
              <a:t>kế</a:t>
            </a:r>
            <a:r>
              <a:rPr lang="en-US" sz="6400" b="1" dirty="0">
                <a:ln w="0"/>
                <a:solidFill>
                  <a:prstClr val="black"/>
                </a:solidFill>
                <a:latin typeface="Calibri" panose="020F0502020204030204"/>
              </a:rPr>
              <a:t> </a:t>
            </a:r>
            <a:r>
              <a:rPr lang="en-US" sz="6400" b="1" dirty="0" err="1">
                <a:ln w="0"/>
                <a:solidFill>
                  <a:prstClr val="black"/>
                </a:solidFill>
                <a:latin typeface="Calibri" panose="020F0502020204030204"/>
              </a:rPr>
              <a:t>hoạch</a:t>
            </a:r>
            <a:r>
              <a:rPr lang="en-US" sz="6400" b="1" dirty="0">
                <a:ln w="0"/>
                <a:solidFill>
                  <a:prstClr val="black"/>
                </a:solidFill>
                <a:latin typeface="Calibri" panose="020F0502020204030204"/>
              </a:rPr>
              <a:t> </a:t>
            </a:r>
            <a:r>
              <a:rPr lang="en-US" sz="6400" b="1" dirty="0" err="1">
                <a:ln w="0"/>
                <a:solidFill>
                  <a:prstClr val="black"/>
                </a:solidFill>
                <a:latin typeface="Calibri" panose="020F0502020204030204"/>
              </a:rPr>
              <a:t>khảo</a:t>
            </a:r>
            <a:r>
              <a:rPr lang="en-US" sz="6400" b="1" dirty="0">
                <a:ln w="0"/>
                <a:solidFill>
                  <a:prstClr val="black"/>
                </a:solidFill>
                <a:latin typeface="Calibri" panose="020F0502020204030204"/>
              </a:rPr>
              <a:t> </a:t>
            </a:r>
            <a:r>
              <a:rPr lang="en-US" sz="6400" b="1" dirty="0" err="1">
                <a:ln w="0"/>
                <a:solidFill>
                  <a:prstClr val="black"/>
                </a:solidFill>
                <a:latin typeface="Calibri" panose="020F0502020204030204"/>
              </a:rPr>
              <a:t>sát</a:t>
            </a:r>
            <a:endParaRPr lang="en-US" sz="6400" b="1" dirty="0">
              <a:ln w="0"/>
              <a:solidFill>
                <a:prstClr val="black"/>
              </a:solidFill>
              <a:latin typeface="Calibri" panose="020F0502020204030204"/>
            </a:endParaRPr>
          </a:p>
        </p:txBody>
      </p:sp>
      <p:pic>
        <p:nvPicPr>
          <p:cNvPr id="59" name="Hình ảnh 58" descr="Ảnh có chứa đồ chơi, đồ họa véc-tơ&#10;&#10;Mô tả được tạo tự động">
            <a:extLst>
              <a:ext uri="{FF2B5EF4-FFF2-40B4-BE49-F238E27FC236}">
                <a16:creationId xmlns:a16="http://schemas.microsoft.com/office/drawing/2014/main" xmlns="" id="{30087DD8-D5D5-5756-0432-356A0C581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9776" y="548680"/>
            <a:ext cx="4575827" cy="2755115"/>
          </a:xfrm>
          <a:prstGeom prst="rect">
            <a:avLst/>
          </a:prstGeom>
        </p:spPr>
      </p:pic>
    </p:spTree>
    <p:extLst>
      <p:ext uri="{BB962C8B-B14F-4D97-AF65-F5344CB8AC3E}">
        <p14:creationId xmlns:p14="http://schemas.microsoft.com/office/powerpoint/2010/main" val="1594012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ppt_x"/>
                                              </p:val>
                                            </p:tav>
                                            <p:tav tm="100000">
                                              <p:val>
                                                <p:strVal val="#ppt_x"/>
                                              </p:val>
                                            </p:tav>
                                          </p:tavLst>
                                        </p:anim>
                                        <p:anim calcmode="lin" valueType="num">
                                          <p:cBhvr additive="base">
                                            <p:cTn id="22" dur="1000" fill="hold"/>
                                            <p:tgtEl>
                                              <p:spTgt spid="5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75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1000" fill="hold"/>
                                            <p:tgtEl>
                                              <p:spTgt spid="53"/>
                                            </p:tgtEl>
                                            <p:attrNameLst>
                                              <p:attrName>ppt_x</p:attrName>
                                            </p:attrNameLst>
                                          </p:cBhvr>
                                          <p:tavLst>
                                            <p:tav tm="0">
                                              <p:val>
                                                <p:strVal val="#ppt_x"/>
                                              </p:val>
                                            </p:tav>
                                            <p:tav tm="100000">
                                              <p:val>
                                                <p:strVal val="#ppt_x"/>
                                              </p:val>
                                            </p:tav>
                                          </p:tavLst>
                                        </p:anim>
                                        <p:anim calcmode="lin" valueType="num">
                                          <p:cBhvr additive="base">
                                            <p:cTn id="26" dur="1000" fill="hold"/>
                                            <p:tgtEl>
                                              <p:spTgt spid="53"/>
                                            </p:tgtEl>
                                            <p:attrNameLst>
                                              <p:attrName>ppt_y</p:attrName>
                                            </p:attrNameLst>
                                          </p:cBhvr>
                                          <p:tavLst>
                                            <p:tav tm="0">
                                              <p:val>
                                                <p:strVal val="1+#ppt_h/2"/>
                                              </p:val>
                                            </p:tav>
                                            <p:tav tm="100000">
                                              <p:val>
                                                <p:strVal val="#ppt_y"/>
                                              </p:val>
                                            </p:tav>
                                          </p:tavLst>
                                        </p:anim>
                                      </p:childTnLst>
                                    </p:cTn>
                                  </p:par>
                                  <p:par>
                                    <p:cTn id="27" presetID="32" presetClass="emph" presetSubtype="0" repeatCount="3000" fill="hold" nodeType="withEffect">
                                      <p:stCondLst>
                                        <p:cond delay="750"/>
                                      </p:stCondLst>
                                      <p:childTnLst>
                                        <p:animRot by="120000">
                                          <p:cBhvr>
                                            <p:cTn id="28" dur="100" fill="hold">
                                              <p:stCondLst>
                                                <p:cond delay="0"/>
                                              </p:stCondLst>
                                            </p:cTn>
                                            <p:tgtEl>
                                              <p:spTgt spid="53"/>
                                            </p:tgtEl>
                                            <p:attrNameLst>
                                              <p:attrName>r</p:attrName>
                                            </p:attrNameLst>
                                          </p:cBhvr>
                                        </p:animRot>
                                        <p:animRot by="-240000">
                                          <p:cBhvr>
                                            <p:cTn id="29" dur="200" fill="hold">
                                              <p:stCondLst>
                                                <p:cond delay="200"/>
                                              </p:stCondLst>
                                            </p:cTn>
                                            <p:tgtEl>
                                              <p:spTgt spid="53"/>
                                            </p:tgtEl>
                                            <p:attrNameLst>
                                              <p:attrName>r</p:attrName>
                                            </p:attrNameLst>
                                          </p:cBhvr>
                                        </p:animRot>
                                        <p:animRot by="240000">
                                          <p:cBhvr>
                                            <p:cTn id="30" dur="200" fill="hold">
                                              <p:stCondLst>
                                                <p:cond delay="400"/>
                                              </p:stCondLst>
                                            </p:cTn>
                                            <p:tgtEl>
                                              <p:spTgt spid="53"/>
                                            </p:tgtEl>
                                            <p:attrNameLst>
                                              <p:attrName>r</p:attrName>
                                            </p:attrNameLst>
                                          </p:cBhvr>
                                        </p:animRot>
                                        <p:animRot by="-240000">
                                          <p:cBhvr>
                                            <p:cTn id="31" dur="200" fill="hold">
                                              <p:stCondLst>
                                                <p:cond delay="600"/>
                                              </p:stCondLst>
                                            </p:cTn>
                                            <p:tgtEl>
                                              <p:spTgt spid="53"/>
                                            </p:tgtEl>
                                            <p:attrNameLst>
                                              <p:attrName>r</p:attrName>
                                            </p:attrNameLst>
                                          </p:cBhvr>
                                        </p:animRot>
                                        <p:animRot by="120000">
                                          <p:cBhvr>
                                            <p:cTn id="32" dur="200" fill="hold">
                                              <p:stCondLst>
                                                <p:cond delay="800"/>
                                              </p:stCondLst>
                                            </p:cTn>
                                            <p:tgtEl>
                                              <p:spTgt spid="53"/>
                                            </p:tgtEl>
                                            <p:attrNameLst>
                                              <p:attrName>r</p:attrName>
                                            </p:attrNameLst>
                                          </p:cBhvr>
                                        </p:animRot>
                                      </p:childTnLst>
                                    </p:cTn>
                                  </p:par>
                                  <p:par>
                                    <p:cTn id="33" presetID="32" presetClass="emph" presetSubtype="0" repeatCount="3000" fill="hold" nodeType="withEffect">
                                      <p:stCondLst>
                                        <p:cond delay="750"/>
                                      </p:stCondLst>
                                      <p:childTnLst>
                                        <p:animRot by="120000">
                                          <p:cBhvr>
                                            <p:cTn id="34" dur="100" fill="hold">
                                              <p:stCondLst>
                                                <p:cond delay="0"/>
                                              </p:stCondLst>
                                            </p:cTn>
                                            <p:tgtEl>
                                              <p:spTgt spid="52"/>
                                            </p:tgtEl>
                                            <p:attrNameLst>
                                              <p:attrName>r</p:attrName>
                                            </p:attrNameLst>
                                          </p:cBhvr>
                                        </p:animRot>
                                        <p:animRot by="-240000">
                                          <p:cBhvr>
                                            <p:cTn id="35" dur="200" fill="hold">
                                              <p:stCondLst>
                                                <p:cond delay="200"/>
                                              </p:stCondLst>
                                            </p:cTn>
                                            <p:tgtEl>
                                              <p:spTgt spid="52"/>
                                            </p:tgtEl>
                                            <p:attrNameLst>
                                              <p:attrName>r</p:attrName>
                                            </p:attrNameLst>
                                          </p:cBhvr>
                                        </p:animRot>
                                        <p:animRot by="240000">
                                          <p:cBhvr>
                                            <p:cTn id="36" dur="200" fill="hold">
                                              <p:stCondLst>
                                                <p:cond delay="400"/>
                                              </p:stCondLst>
                                            </p:cTn>
                                            <p:tgtEl>
                                              <p:spTgt spid="52"/>
                                            </p:tgtEl>
                                            <p:attrNameLst>
                                              <p:attrName>r</p:attrName>
                                            </p:attrNameLst>
                                          </p:cBhvr>
                                        </p:animRot>
                                        <p:animRot by="-240000">
                                          <p:cBhvr>
                                            <p:cTn id="37" dur="200" fill="hold">
                                              <p:stCondLst>
                                                <p:cond delay="600"/>
                                              </p:stCondLst>
                                            </p:cTn>
                                            <p:tgtEl>
                                              <p:spTgt spid="52"/>
                                            </p:tgtEl>
                                            <p:attrNameLst>
                                              <p:attrName>r</p:attrName>
                                            </p:attrNameLst>
                                          </p:cBhvr>
                                        </p:animRot>
                                        <p:animRot by="120000">
                                          <p:cBhvr>
                                            <p:cTn id="38" dur="200" fill="hold">
                                              <p:stCondLst>
                                                <p:cond delay="800"/>
                                              </p:stCondLst>
                                            </p:cTn>
                                            <p:tgtEl>
                                              <p:spTgt spid="52"/>
                                            </p:tgtEl>
                                            <p:attrNameLst>
                                              <p:attrName>r</p:attrName>
                                            </p:attrNameLst>
                                          </p:cBhvr>
                                        </p:animRot>
                                      </p:childTnLst>
                                    </p:cTn>
                                  </p:par>
                                  <p:par>
                                    <p:cTn id="39" presetID="16" presetClass="entr" presetSubtype="21" fill="hold" grpId="0" nodeType="withEffect">
                                      <p:stCondLst>
                                        <p:cond delay="750"/>
                                      </p:stCondLst>
                                      <p:childTnLst>
                                        <p:set>
                                          <p:cBhvr>
                                            <p:cTn id="40" dur="1" fill="hold">
                                              <p:stCondLst>
                                                <p:cond delay="0"/>
                                              </p:stCondLst>
                                            </p:cTn>
                                            <p:tgtEl>
                                              <p:spTgt spid="57"/>
                                            </p:tgtEl>
                                            <p:attrNameLst>
                                              <p:attrName>style.visibility</p:attrName>
                                            </p:attrNameLst>
                                          </p:cBhvr>
                                          <p:to>
                                            <p:strVal val="visible"/>
                                          </p:to>
                                        </p:set>
                                        <p:animEffect transition="in" filter="barn(inVertical)">
                                          <p:cBhvr>
                                            <p:cTn id="41" dur="500"/>
                                            <p:tgtEl>
                                              <p:spTgt spid="57"/>
                                            </p:tgtEl>
                                          </p:cBhvr>
                                        </p:animEffect>
                                      </p:childTnLst>
                                    </p:cTn>
                                  </p:par>
                                  <p:par>
                                    <p:cTn id="42" presetID="16" presetClass="entr" presetSubtype="21" fill="hold" grpId="0" nodeType="withEffect">
                                      <p:stCondLst>
                                        <p:cond delay="750"/>
                                      </p:stCondLst>
                                      <p:childTnLst>
                                        <p:set>
                                          <p:cBhvr>
                                            <p:cTn id="43" dur="1" fill="hold">
                                              <p:stCondLst>
                                                <p:cond delay="0"/>
                                              </p:stCondLst>
                                            </p:cTn>
                                            <p:tgtEl>
                                              <p:spTgt spid="56"/>
                                            </p:tgtEl>
                                            <p:attrNameLst>
                                              <p:attrName>style.visibility</p:attrName>
                                            </p:attrNameLst>
                                          </p:cBhvr>
                                          <p:to>
                                            <p:strVal val="visible"/>
                                          </p:to>
                                        </p:set>
                                        <p:animEffect transition="in" filter="barn(inVertical)">
                                          <p:cBhvr>
                                            <p:cTn id="4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7" grpId="0" animBg="1"/>
          <p:bldP spid="5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xmlns="" id="{A8549C7F-FBD8-D86C-6256-3F020E907243}"/>
              </a:ext>
            </a:extLst>
          </p:cNvPr>
          <p:cNvSpPr txBox="1"/>
          <p:nvPr/>
        </p:nvSpPr>
        <p:spPr>
          <a:xfrm>
            <a:off x="2049015" y="1708797"/>
            <a:ext cx="8150243" cy="3539046"/>
          </a:xfrm>
          <a:prstGeom prst="rect">
            <a:avLst/>
          </a:prstGeom>
          <a:noFill/>
        </p:spPr>
        <p:txBody>
          <a:bodyPr wrap="square" rtlCol="0">
            <a:spAutoFit/>
          </a:bodyPr>
          <a:lstStyle/>
          <a:p>
            <a:pPr algn="ctr" defTabSz="914377"/>
            <a:r>
              <a:rPr lang="vi-VN" sz="3733" dirty="0">
                <a:solidFill>
                  <a:prstClr val="black"/>
                </a:solidFill>
                <a:latin typeface="Calibri" panose="020F0502020204030204"/>
              </a:rPr>
              <a:t>Để khảo sát đạt kết quả chúng ta cần lập kế hoạch chi tiết và phân công nhiệm vụ  rõ ràng cho các thành viên. Các nhóm hãy xem xét lại bảng kế hoạch của nhóm mình để điều chỉnh sao cho có thể thực hiện khảo sát được thuận lợi.</a:t>
            </a:r>
            <a:endParaRPr lang="en-US" sz="3733" dirty="0">
              <a:solidFill>
                <a:prstClr val="black"/>
              </a:solidFill>
              <a:latin typeface="Calibri" panose="020F0502020204030204"/>
            </a:endParaRPr>
          </a:p>
        </p:txBody>
      </p:sp>
      <p:pic>
        <p:nvPicPr>
          <p:cNvPr id="2" name="Picture 1">
            <a:extLst>
              <a:ext uri="{FF2B5EF4-FFF2-40B4-BE49-F238E27FC236}">
                <a16:creationId xmlns:a16="http://schemas.microsoft.com/office/drawing/2014/main" xmlns="" id="{0ADD51F0-27C7-AA71-5A4E-A2AF28136407}"/>
              </a:ext>
            </a:extLst>
          </p:cNvPr>
          <p:cNvPicPr>
            <a:picLocks noChangeAspect="1"/>
          </p:cNvPicPr>
          <p:nvPr/>
        </p:nvPicPr>
        <p:blipFill>
          <a:blip r:embed="rId2"/>
          <a:stretch>
            <a:fillRect/>
          </a:stretch>
        </p:blipFill>
        <p:spPr>
          <a:xfrm>
            <a:off x="4079777" y="836712"/>
            <a:ext cx="4259441" cy="951059"/>
          </a:xfrm>
          <a:prstGeom prst="rect">
            <a:avLst/>
          </a:prstGeom>
        </p:spPr>
      </p:pic>
    </p:spTree>
    <p:extLst>
      <p:ext uri="{BB962C8B-B14F-4D97-AF65-F5344CB8AC3E}">
        <p14:creationId xmlns:p14="http://schemas.microsoft.com/office/powerpoint/2010/main" val="22710723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图片 24">
            <a:extLst>
              <a:ext uri="{FF2B5EF4-FFF2-40B4-BE49-F238E27FC236}">
                <a16:creationId xmlns:a16="http://schemas.microsoft.com/office/drawing/2014/main" xmlns="" id="{8154F5D8-584B-9FCA-4746-CD47F2B5D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9" y="4533584"/>
            <a:ext cx="5168980" cy="2324416"/>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20132" t="60351" r="66908" b="7602"/>
          <a:stretch/>
        </p:blipFill>
        <p:spPr>
          <a:xfrm>
            <a:off x="1279071" y="3050944"/>
            <a:ext cx="1580149" cy="2197769"/>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67106" t="8011" r="23025" b="50001"/>
          <a:stretch/>
        </p:blipFill>
        <p:spPr>
          <a:xfrm>
            <a:off x="9306225" y="932723"/>
            <a:ext cx="1203159" cy="2879565"/>
          </a:xfrm>
          <a:prstGeom prst="rect">
            <a:avLst/>
          </a:prstGeom>
        </p:spPr>
      </p:pic>
      <p:pic>
        <p:nvPicPr>
          <p:cNvPr id="18" name="图片 24">
            <a:extLst>
              <a:ext uri="{FF2B5EF4-FFF2-40B4-BE49-F238E27FC236}">
                <a16:creationId xmlns:a16="http://schemas.microsoft.com/office/drawing/2014/main" xmlns="" id="{B883E0E1-618A-5268-965D-AAEE0EBFD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207" y="1604797"/>
            <a:ext cx="5168980" cy="2324416"/>
          </a:xfrm>
          <a:prstGeom prst="rect">
            <a:avLst/>
          </a:prstGeom>
        </p:spPr>
      </p:pic>
      <p:pic>
        <p:nvPicPr>
          <p:cNvPr id="5" name="Picture 4" descr="Pin on Education">
            <a:extLst>
              <a:ext uri="{FF2B5EF4-FFF2-40B4-BE49-F238E27FC236}">
                <a16:creationId xmlns:a16="http://schemas.microsoft.com/office/drawing/2014/main" xmlns="" id="{706028BD-F8D4-2B5E-C7D9-CDDC11DA02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89776" l="9744" r="93131">
                        <a14:foregroundMark x1="43930" y1="32109" x2="53035" y2="52875"/>
                        <a14:foregroundMark x1="50479" y1="35942" x2="60703" y2="50479"/>
                        <a14:foregroundMark x1="53994" y1="39776" x2="60064" y2="44728"/>
                        <a14:foregroundMark x1="53674" y1="34185" x2="60064" y2="44089"/>
                        <a14:foregroundMark x1="56230" y1="53834" x2="56869" y2="65815"/>
                        <a14:foregroundMark x1="50479" y1="59904" x2="54473" y2="70128"/>
                        <a14:backgroundMark x1="36901" y1="13419" x2="35463" y2="17412"/>
                        <a14:backgroundMark x1="40575" y1="14696" x2="34345" y2="19169"/>
                        <a14:backgroundMark x1="41054" y1="19649" x2="42971" y2="19489"/>
                        <a14:backgroundMark x1="42332" y1="19489" x2="42332" y2="19169"/>
                        <a14:backgroundMark x1="40096" y1="16613" x2="40735" y2="20128"/>
                        <a14:backgroundMark x1="28594" y1="23962" x2="14058" y2="20767"/>
                        <a14:backgroundMark x1="14058" y1="20767" x2="14696" y2="23323"/>
                        <a14:backgroundMark x1="18530" y1="42652" x2="20128" y2="36741"/>
                        <a14:backgroundMark x1="25879" y1="30032" x2="23642" y2="35942"/>
                        <a14:backgroundMark x1="10224" y1="49201" x2="8946" y2="47923"/>
                        <a14:backgroundMark x1="9105" y1="50160" x2="11502" y2="52236"/>
                        <a14:backgroundMark x1="68530" y1="23962" x2="84026" y2="34345"/>
                        <a14:backgroundMark x1="91214" y1="25240" x2="90256" y2="34026"/>
                        <a14:backgroundMark x1="88339" y1="23482" x2="93930" y2="30990"/>
                        <a14:backgroundMark x1="93770" y1="42173" x2="94569" y2="58307"/>
                        <a14:backgroundMark x1="92652" y1="41693" x2="94888" y2="47604"/>
                        <a14:backgroundMark x1="68371" y1="21406" x2="79233" y2="30511"/>
                      </a14:backgroundRemoval>
                    </a14:imgEffect>
                  </a14:imgLayer>
                </a14:imgProps>
              </a:ext>
              <a:ext uri="{28A0092B-C50C-407E-A947-70E740481C1C}">
                <a14:useLocalDpi xmlns:a14="http://schemas.microsoft.com/office/drawing/2010/main" val="0"/>
              </a:ext>
            </a:extLst>
          </a:blip>
          <a:srcRect/>
          <a:stretch>
            <a:fillRect/>
          </a:stretch>
        </p:blipFill>
        <p:spPr bwMode="auto">
          <a:xfrm>
            <a:off x="8009933" y="2910112"/>
            <a:ext cx="4389115" cy="43891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xmlns="" id="{41C138F2-70DE-4EBE-B816-29D24041F3F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37705" flipH="1">
            <a:off x="2678637" y="791327"/>
            <a:ext cx="6215140" cy="4871116"/>
          </a:xfrm>
          <a:prstGeom prst="rect">
            <a:avLst/>
          </a:prstGeom>
        </p:spPr>
      </p:pic>
      <p:pic>
        <p:nvPicPr>
          <p:cNvPr id="6" name="Picture 5">
            <a:extLst>
              <a:ext uri="{FF2B5EF4-FFF2-40B4-BE49-F238E27FC236}">
                <a16:creationId xmlns:a16="http://schemas.microsoft.com/office/drawing/2014/main" xmlns="" id="{111A44F6-2E63-65ED-0DEE-E02569F1F5B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958704"/>
            <a:ext cx="12192000" cy="2940592"/>
          </a:xfrm>
          <a:prstGeom prst="rect">
            <a:avLst/>
          </a:prstGeom>
        </p:spPr>
      </p:pic>
    </p:spTree>
    <p:extLst>
      <p:ext uri="{BB962C8B-B14F-4D97-AF65-F5344CB8AC3E}">
        <p14:creationId xmlns:p14="http://schemas.microsoft.com/office/powerpoint/2010/main" val="5890889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7"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900" decel="100000" fill="hold"/>
                                        <p:tgtEl>
                                          <p:spTgt spid="1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xmlns="" id="{3A46295F-27A4-3EF8-A7DE-AB63E2D57EBF}"/>
              </a:ext>
            </a:extLst>
          </p:cNvPr>
          <p:cNvSpPr/>
          <p:nvPr/>
        </p:nvSpPr>
        <p:spPr>
          <a:xfrm>
            <a:off x="279717" y="1117811"/>
            <a:ext cx="6955971" cy="5216728"/>
          </a:xfrm>
          <a:prstGeom prst="roundRect">
            <a:avLst/>
          </a:prstGeom>
          <a:solidFill>
            <a:srgbClr val="FFFFCC"/>
          </a:solidFill>
          <a:ln w="28575">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4" name="Hộp Văn bản 13">
            <a:extLst>
              <a:ext uri="{FF2B5EF4-FFF2-40B4-BE49-F238E27FC236}">
                <a16:creationId xmlns:a16="http://schemas.microsoft.com/office/drawing/2014/main" xmlns="" id="{B92712DF-FA7D-8FEA-99D5-539D97AD9537}"/>
              </a:ext>
            </a:extLst>
          </p:cNvPr>
          <p:cNvSpPr txBox="1"/>
          <p:nvPr/>
        </p:nvSpPr>
        <p:spPr>
          <a:xfrm>
            <a:off x="2018652" y="1220274"/>
            <a:ext cx="3714313" cy="1015663"/>
          </a:xfrm>
          <a:prstGeom prst="rect">
            <a:avLst/>
          </a:prstGeom>
          <a:noFill/>
        </p:spPr>
        <p:txBody>
          <a:bodyPr wrap="square" rtlCol="0">
            <a:spAutoFit/>
          </a:bodyPr>
          <a:lstStyle/>
          <a:p>
            <a:pPr algn="ctr" defTabSz="914377"/>
            <a:r>
              <a:rPr lang="en-US" sz="6000" b="1" dirty="0" err="1">
                <a:solidFill>
                  <a:srgbClr val="ED7D31">
                    <a:lumMod val="75000"/>
                  </a:srgbClr>
                </a:solidFill>
                <a:latin typeface="UVN Banh Mi" pitchFamily="2" charset="0"/>
              </a:rPr>
              <a:t>Về</a:t>
            </a:r>
            <a:r>
              <a:rPr lang="en-US" sz="6000" b="1" dirty="0">
                <a:solidFill>
                  <a:srgbClr val="ED7D31">
                    <a:lumMod val="75000"/>
                  </a:srgbClr>
                </a:solidFill>
                <a:latin typeface="UVN Banh Mi" pitchFamily="2" charset="0"/>
              </a:rPr>
              <a:t> </a:t>
            </a:r>
            <a:r>
              <a:rPr lang="en-US" sz="6000" b="1" dirty="0" err="1">
                <a:solidFill>
                  <a:srgbClr val="ED7D31">
                    <a:lumMod val="75000"/>
                  </a:srgbClr>
                </a:solidFill>
                <a:latin typeface="UVN Banh Mi" pitchFamily="2" charset="0"/>
              </a:rPr>
              <a:t>nhà</a:t>
            </a:r>
            <a:endParaRPr lang="en-US" sz="6000" b="1" dirty="0">
              <a:solidFill>
                <a:srgbClr val="ED7D31">
                  <a:lumMod val="75000"/>
                </a:srgbClr>
              </a:solidFill>
              <a:latin typeface="UVN Banh Mi" pitchFamily="2" charset="0"/>
            </a:endParaRPr>
          </a:p>
        </p:txBody>
      </p:sp>
      <p:sp>
        <p:nvSpPr>
          <p:cNvPr id="27" name="Hộp Văn bản 26">
            <a:extLst>
              <a:ext uri="{FF2B5EF4-FFF2-40B4-BE49-F238E27FC236}">
                <a16:creationId xmlns:a16="http://schemas.microsoft.com/office/drawing/2014/main" xmlns="" id="{800F79B7-CF0C-8D15-20B3-AF7E6E89CD52}"/>
              </a:ext>
            </a:extLst>
          </p:cNvPr>
          <p:cNvSpPr txBox="1"/>
          <p:nvPr/>
        </p:nvSpPr>
        <p:spPr>
          <a:xfrm>
            <a:off x="527381" y="2564904"/>
            <a:ext cx="6631320" cy="2800960"/>
          </a:xfrm>
          <a:prstGeom prst="rect">
            <a:avLst/>
          </a:prstGeom>
          <a:noFill/>
        </p:spPr>
        <p:txBody>
          <a:bodyPr wrap="square" rtlCol="0">
            <a:spAutoFit/>
          </a:bodyPr>
          <a:lstStyle/>
          <a:p>
            <a:pPr algn="ctr" defTabSz="914377"/>
            <a:r>
              <a:rPr lang="en-US" sz="5867" dirty="0" err="1">
                <a:solidFill>
                  <a:prstClr val="black"/>
                </a:solidFill>
                <a:latin typeface="Calibri" panose="020F0502020204030204"/>
              </a:rPr>
              <a:t>Thực</a:t>
            </a:r>
            <a:r>
              <a:rPr lang="en-US" sz="5867" dirty="0">
                <a:solidFill>
                  <a:prstClr val="black"/>
                </a:solidFill>
                <a:latin typeface="Calibri" panose="020F0502020204030204"/>
              </a:rPr>
              <a:t> </a:t>
            </a:r>
            <a:r>
              <a:rPr lang="en-US" sz="5867" dirty="0" err="1">
                <a:solidFill>
                  <a:prstClr val="black"/>
                </a:solidFill>
                <a:latin typeface="Calibri" panose="020F0502020204030204"/>
              </a:rPr>
              <a:t>hiện</a:t>
            </a:r>
            <a:r>
              <a:rPr lang="en-US" sz="5867" dirty="0">
                <a:solidFill>
                  <a:prstClr val="black"/>
                </a:solidFill>
                <a:latin typeface="Calibri" panose="020F0502020204030204"/>
              </a:rPr>
              <a:t> </a:t>
            </a:r>
            <a:r>
              <a:rPr lang="en-US" sz="5867" dirty="0" err="1">
                <a:solidFill>
                  <a:prstClr val="black"/>
                </a:solidFill>
                <a:latin typeface="Calibri" panose="020F0502020204030204"/>
              </a:rPr>
              <a:t>khảo</a:t>
            </a:r>
            <a:r>
              <a:rPr lang="en-US" sz="5867" dirty="0">
                <a:solidFill>
                  <a:prstClr val="black"/>
                </a:solidFill>
                <a:latin typeface="Calibri" panose="020F0502020204030204"/>
              </a:rPr>
              <a:t> </a:t>
            </a:r>
            <a:r>
              <a:rPr lang="en-US" sz="5867" dirty="0" err="1">
                <a:solidFill>
                  <a:prstClr val="black"/>
                </a:solidFill>
                <a:latin typeface="Calibri" panose="020F0502020204030204"/>
              </a:rPr>
              <a:t>sát</a:t>
            </a:r>
            <a:r>
              <a:rPr lang="en-US" sz="5867" dirty="0">
                <a:solidFill>
                  <a:prstClr val="black"/>
                </a:solidFill>
                <a:latin typeface="Calibri" panose="020F0502020204030204"/>
              </a:rPr>
              <a:t> </a:t>
            </a:r>
            <a:r>
              <a:rPr lang="en-US" sz="5867" dirty="0" err="1">
                <a:solidFill>
                  <a:prstClr val="black"/>
                </a:solidFill>
                <a:latin typeface="Calibri" panose="020F0502020204030204"/>
              </a:rPr>
              <a:t>theo</a:t>
            </a:r>
            <a:r>
              <a:rPr lang="en-US" sz="5867" dirty="0">
                <a:solidFill>
                  <a:prstClr val="black"/>
                </a:solidFill>
                <a:latin typeface="Calibri" panose="020F0502020204030204"/>
              </a:rPr>
              <a:t> </a:t>
            </a:r>
            <a:r>
              <a:rPr lang="en-US" sz="5867" dirty="0" err="1">
                <a:solidFill>
                  <a:prstClr val="black"/>
                </a:solidFill>
                <a:latin typeface="Calibri" panose="020F0502020204030204"/>
              </a:rPr>
              <a:t>nhiệm</a:t>
            </a:r>
            <a:r>
              <a:rPr lang="en-US" sz="5867" dirty="0">
                <a:solidFill>
                  <a:prstClr val="black"/>
                </a:solidFill>
                <a:latin typeface="Calibri" panose="020F0502020204030204"/>
              </a:rPr>
              <a:t> </a:t>
            </a:r>
            <a:r>
              <a:rPr lang="en-US" sz="5867" dirty="0" err="1">
                <a:solidFill>
                  <a:prstClr val="black"/>
                </a:solidFill>
                <a:latin typeface="Calibri" panose="020F0502020204030204"/>
              </a:rPr>
              <a:t>vụ</a:t>
            </a:r>
            <a:r>
              <a:rPr lang="en-US" sz="5867" dirty="0">
                <a:solidFill>
                  <a:prstClr val="black"/>
                </a:solidFill>
                <a:latin typeface="Calibri" panose="020F0502020204030204"/>
              </a:rPr>
              <a:t> </a:t>
            </a:r>
            <a:r>
              <a:rPr lang="en-US" sz="5867" dirty="0" err="1">
                <a:solidFill>
                  <a:prstClr val="black"/>
                </a:solidFill>
                <a:latin typeface="Calibri" panose="020F0502020204030204"/>
              </a:rPr>
              <a:t>được</a:t>
            </a:r>
            <a:r>
              <a:rPr lang="en-US" sz="5867" dirty="0">
                <a:solidFill>
                  <a:prstClr val="black"/>
                </a:solidFill>
                <a:latin typeface="Calibri" panose="020F0502020204030204"/>
              </a:rPr>
              <a:t> </a:t>
            </a:r>
            <a:r>
              <a:rPr lang="en-US" sz="5867" dirty="0" err="1">
                <a:solidFill>
                  <a:prstClr val="black"/>
                </a:solidFill>
                <a:latin typeface="Calibri" panose="020F0502020204030204"/>
              </a:rPr>
              <a:t>phân</a:t>
            </a:r>
            <a:r>
              <a:rPr lang="en-US" sz="5867" dirty="0">
                <a:solidFill>
                  <a:prstClr val="black"/>
                </a:solidFill>
                <a:latin typeface="Calibri" panose="020F0502020204030204"/>
              </a:rPr>
              <a:t> </a:t>
            </a:r>
            <a:r>
              <a:rPr lang="en-US" sz="5867" dirty="0" err="1">
                <a:solidFill>
                  <a:prstClr val="black"/>
                </a:solidFill>
                <a:latin typeface="Calibri" panose="020F0502020204030204"/>
              </a:rPr>
              <a:t>công</a:t>
            </a:r>
            <a:endParaRPr lang="en-US" sz="5867" b="1" dirty="0">
              <a:solidFill>
                <a:srgbClr val="7030A0"/>
              </a:solidFill>
              <a:latin typeface="Calibri" panose="020F0502020204030204"/>
            </a:endParaRPr>
          </a:p>
        </p:txBody>
      </p:sp>
      <p:pic>
        <p:nvPicPr>
          <p:cNvPr id="3" name="Picture 7">
            <a:extLst>
              <a:ext uri="{FF2B5EF4-FFF2-40B4-BE49-F238E27FC236}">
                <a16:creationId xmlns:a16="http://schemas.microsoft.com/office/drawing/2014/main" xmlns="" id="{2DB97F55-D6F0-D010-1750-4D19E8BF2162}"/>
              </a:ext>
            </a:extLst>
          </p:cNvPr>
          <p:cNvPicPr>
            <a:picLocks noChangeAspect="1"/>
          </p:cNvPicPr>
          <p:nvPr/>
        </p:nvPicPr>
        <p:blipFill>
          <a:blip r:embed="rId2"/>
          <a:stretch>
            <a:fillRect/>
          </a:stretch>
        </p:blipFill>
        <p:spPr>
          <a:xfrm>
            <a:off x="7923569" y="1790767"/>
            <a:ext cx="3988715" cy="5099728"/>
          </a:xfrm>
          <a:prstGeom prst="rect">
            <a:avLst/>
          </a:prstGeom>
        </p:spPr>
      </p:pic>
    </p:spTree>
    <p:extLst>
      <p:ext uri="{BB962C8B-B14F-4D97-AF65-F5344CB8AC3E}">
        <p14:creationId xmlns:p14="http://schemas.microsoft.com/office/powerpoint/2010/main" val="296507311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3"/>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0231" y="5048920"/>
            <a:ext cx="3145276" cy="1649848"/>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021" y="4164735"/>
            <a:ext cx="5182464" cy="2829791"/>
          </a:xfrm>
          <a:prstGeom prst="rect">
            <a:avLst/>
          </a:prstGeom>
        </p:spPr>
      </p:pic>
      <p:pic>
        <p:nvPicPr>
          <p:cNvPr id="25" name="图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0"/>
            <a:ext cx="5168980" cy="2324416"/>
          </a:xfrm>
          <a:prstGeom prst="rect">
            <a:avLst/>
          </a:prstGeom>
        </p:spPr>
      </p:pic>
      <p:pic>
        <p:nvPicPr>
          <p:cNvPr id="26" name="图片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6151" y="55837"/>
            <a:ext cx="2033919" cy="1562196"/>
          </a:xfrm>
          <a:prstGeom prst="rect">
            <a:avLst/>
          </a:prstGeom>
        </p:spPr>
      </p:pic>
      <p:pic>
        <p:nvPicPr>
          <p:cNvPr id="2" name="Picture 1">
            <a:extLst>
              <a:ext uri="{FF2B5EF4-FFF2-40B4-BE49-F238E27FC236}">
                <a16:creationId xmlns:a16="http://schemas.microsoft.com/office/drawing/2014/main" xmlns="" id="{95172044-1A2D-B8BC-6EC2-3F4889498007}"/>
              </a:ext>
            </a:extLst>
          </p:cNvPr>
          <p:cNvPicPr>
            <a:picLocks noChangeAspect="1"/>
          </p:cNvPicPr>
          <p:nvPr/>
        </p:nvPicPr>
        <p:blipFill>
          <a:blip r:embed="rId9"/>
          <a:stretch>
            <a:fillRect/>
          </a:stretch>
        </p:blipFill>
        <p:spPr>
          <a:xfrm>
            <a:off x="1775521" y="260649"/>
            <a:ext cx="8193735" cy="3885521"/>
          </a:xfrm>
          <a:prstGeom prst="rect">
            <a:avLst/>
          </a:prstGeom>
        </p:spPr>
      </p:pic>
    </p:spTree>
    <p:extLst>
      <p:ext uri="{BB962C8B-B14F-4D97-AF65-F5344CB8AC3E}">
        <p14:creationId xmlns:p14="http://schemas.microsoft.com/office/powerpoint/2010/main" val="15279004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3"/>
            <a:ext cx="12192000" cy="6858003"/>
          </a:xfrm>
          <a:prstGeom prst="rect">
            <a:avLst/>
          </a:prstGeom>
        </p:spPr>
      </p:pic>
      <p:pic>
        <p:nvPicPr>
          <p:cNvPr id="248" name="Picture 7">
            <a:extLst>
              <a:ext uri="{FF2B5EF4-FFF2-40B4-BE49-F238E27FC236}">
                <a16:creationId xmlns:a16="http://schemas.microsoft.com/office/drawing/2014/main" xmlns="" id="{711C566E-E66F-7659-28E0-07CFAD92014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264327" y="836713"/>
            <a:ext cx="4624684" cy="1577180"/>
          </a:xfrm>
          <a:prstGeom prst="rect">
            <a:avLst/>
          </a:prstGeom>
        </p:spPr>
      </p:pic>
      <p:sp>
        <p:nvSpPr>
          <p:cNvPr id="249" name="TextBox 248">
            <a:extLst>
              <a:ext uri="{FF2B5EF4-FFF2-40B4-BE49-F238E27FC236}">
                <a16:creationId xmlns:a16="http://schemas.microsoft.com/office/drawing/2014/main" xmlns="" id="{C8D13904-D71A-0288-BDE8-B93ECB69CC4F}"/>
              </a:ext>
            </a:extLst>
          </p:cNvPr>
          <p:cNvSpPr txBox="1"/>
          <p:nvPr/>
        </p:nvSpPr>
        <p:spPr>
          <a:xfrm>
            <a:off x="6827063" y="1047795"/>
            <a:ext cx="5321800" cy="913007"/>
          </a:xfrm>
          <a:prstGeom prst="rect">
            <a:avLst/>
          </a:prstGeom>
          <a:noFill/>
        </p:spPr>
        <p:txBody>
          <a:bodyPr wrap="square" rtlCol="0">
            <a:spAutoFit/>
          </a:bodyPr>
          <a:lstStyle/>
          <a:p>
            <a:pPr algn="ctr" defTabSz="1219170">
              <a:defRPr/>
            </a:pPr>
            <a:r>
              <a:rPr lang="en-US" sz="5333" dirty="0" err="1">
                <a:ln>
                  <a:solidFill>
                    <a:prstClr val="black"/>
                  </a:solidFill>
                </a:ln>
                <a:solidFill>
                  <a:srgbClr val="00CCC5"/>
                </a:solidFill>
              </a:rPr>
              <a:t>Cùng</a:t>
            </a:r>
            <a:r>
              <a:rPr lang="en-US" sz="5333" dirty="0">
                <a:ln>
                  <a:solidFill>
                    <a:prstClr val="black"/>
                  </a:solidFill>
                </a:ln>
                <a:solidFill>
                  <a:srgbClr val="00CCC5"/>
                </a:solidFill>
              </a:rPr>
              <a:t> Trao </a:t>
            </a:r>
            <a:r>
              <a:rPr lang="en-US" sz="5333" dirty="0" err="1">
                <a:ln>
                  <a:solidFill>
                    <a:prstClr val="black"/>
                  </a:solidFill>
                </a:ln>
                <a:solidFill>
                  <a:srgbClr val="00CCC5"/>
                </a:solidFill>
              </a:rPr>
              <a:t>Đổi</a:t>
            </a:r>
            <a:endParaRPr lang="en-US" sz="5333" dirty="0">
              <a:ln>
                <a:solidFill>
                  <a:prstClr val="black"/>
                </a:solidFill>
              </a:ln>
              <a:solidFill>
                <a:srgbClr val="00CCC5"/>
              </a:solidFill>
            </a:endParaRPr>
          </a:p>
        </p:txBody>
      </p:sp>
      <p:pic>
        <p:nvPicPr>
          <p:cNvPr id="252" name="Picture 251" descr="A picture containing diagram&#10;&#10;Description automatically generated">
            <a:extLst>
              <a:ext uri="{FF2B5EF4-FFF2-40B4-BE49-F238E27FC236}">
                <a16:creationId xmlns:a16="http://schemas.microsoft.com/office/drawing/2014/main" xmlns="" id="{CEC60D49-2559-A217-9227-F716E54C0A5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3840" b="93048" l="8665" r="89913">
                        <a14:foregroundMark x1="46039" y1="30598" x2="50501" y2="44503"/>
                        <a14:foregroundMark x1="59166" y1="23201" x2="59877" y2="33872"/>
                        <a14:foregroundMark x1="43938" y1="5578" x2="53702" y2="10065"/>
                        <a14:foregroundMark x1="49628" y1="3880" x2="29195" y2="9539"/>
                        <a14:foregroundMark x1="29195" y1="9539" x2="27255" y2="12813"/>
                        <a14:foregroundMark x1="8697" y1="54123" x2="10443" y2="55942"/>
                        <a14:foregroundMark x1="77077" y1="20089" x2="78565" y2="34640"/>
                        <a14:foregroundMark x1="82283" y1="16087" x2="73489" y2="32619"/>
                        <a14:foregroundMark x1="79049" y1="17623" x2="70643" y2="26839"/>
                        <a14:foregroundMark x1="70643" y1="26839" x2="70514" y2="27365"/>
                        <a14:foregroundMark x1="74491" y1="19806" x2="70902" y2="25505"/>
                        <a14:foregroundMark x1="82412" y1="20412" x2="89686" y2="36176"/>
                        <a14:foregroundMark x1="59263" y1="33872" x2="53088" y2="40178"/>
                        <a14:foregroundMark x1="53346" y1="32781" x2="56191" y2="37874"/>
                        <a14:foregroundMark x1="54219" y1="44220" x2="50404" y2="61318"/>
                        <a14:foregroundMark x1="50404" y1="61318" x2="51859" y2="64753"/>
                        <a14:foregroundMark x1="54704" y1="48545" x2="55318" y2="55497"/>
                        <a14:foregroundMark x1="47042" y1="56103" x2="48885" y2="63703"/>
                        <a14:foregroundMark x1="48141" y1="83791" x2="50857" y2="93048"/>
                        <a14:foregroundMark x1="50857" y1="93048" x2="50986" y2="92926"/>
                        <a14:foregroundMark x1="46169" y1="66613" x2="51730" y2="84883"/>
                        <a14:foregroundMark x1="35661" y1="80073" x2="49014" y2="82377"/>
                        <a14:foregroundMark x1="26738" y1="14390" x2="25154" y2="21504"/>
                        <a14:foregroundMark x1="27126" y1="11762" x2="23537" y2="19806"/>
                        <a14:foregroundMark x1="25283" y1="14673" x2="21791" y2="21342"/>
                        <a14:foregroundMark x1="19075" y1="19321" x2="20951" y2="26880"/>
                        <a14:foregroundMark x1="13514" y1="27688" x2="20336" y2="28456"/>
                        <a14:backgroundMark x1="65814" y1="9157" x2="66047" y2="15552"/>
                        <a14:backgroundMark x1="85349" y1="61773" x2="80233" y2="71512"/>
                        <a14:backgroundMark x1="79884" y1="72384" x2="70698" y2="96512"/>
                        <a14:backgroundMark x1="79651" y1="70930" x2="79651" y2="72093"/>
                        <a14:backgroundMark x1="78256" y1="70930" x2="78256" y2="70930"/>
                        <a14:backgroundMark x1="78953" y1="69767" x2="78023" y2="72529"/>
                        <a14:backgroundMark x1="75814" y1="80378" x2="73140" y2="84302"/>
                        <a14:backgroundMark x1="73140" y1="75436" x2="73140" y2="75436"/>
                        <a14:backgroundMark x1="38023" y1="91715" x2="28256" y2="84302"/>
                        <a14:backgroundMark x1="28953" y1="66134" x2="26047" y2="75872"/>
                        <a14:backgroundMark x1="37558" y1="62355" x2="30233" y2="68750"/>
                      </a14:backgroundRemoval>
                    </a14:imgEffect>
                  </a14:imgLayer>
                </a14:imgProps>
              </a:ext>
              <a:ext uri="{28A0092B-C50C-407E-A947-70E740481C1C}">
                <a14:useLocalDpi xmlns:a14="http://schemas.microsoft.com/office/drawing/2010/main" val="0"/>
              </a:ext>
            </a:extLst>
          </a:blip>
          <a:stretch>
            <a:fillRect/>
          </a:stretch>
        </p:blipFill>
        <p:spPr>
          <a:xfrm flipH="1">
            <a:off x="6833836" y="2496281"/>
            <a:ext cx="4766529" cy="3813041"/>
          </a:xfrm>
          <a:prstGeom prst="rect">
            <a:avLst/>
          </a:prstGeom>
        </p:spPr>
      </p:pic>
      <p:pic>
        <p:nvPicPr>
          <p:cNvPr id="6" name="Picture 4">
            <a:extLst>
              <a:ext uri="{FF2B5EF4-FFF2-40B4-BE49-F238E27FC236}">
                <a16:creationId xmlns:a16="http://schemas.microsoft.com/office/drawing/2014/main" xmlns="" id="{E742538E-0FC9-F8D9-F38A-3838BFA0A46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237705" flipH="1">
            <a:off x="85419" y="709529"/>
            <a:ext cx="7187176" cy="5996532"/>
          </a:xfrm>
          <a:prstGeom prst="rect">
            <a:avLst/>
          </a:prstGeom>
        </p:spPr>
      </p:pic>
      <p:sp>
        <p:nvSpPr>
          <p:cNvPr id="8" name="TextBox 7">
            <a:extLst>
              <a:ext uri="{FF2B5EF4-FFF2-40B4-BE49-F238E27FC236}">
                <a16:creationId xmlns:a16="http://schemas.microsoft.com/office/drawing/2014/main" xmlns="" id="{71A9D41D-6707-422D-9903-CA6C4F0F55E4}"/>
              </a:ext>
            </a:extLst>
          </p:cNvPr>
          <p:cNvSpPr txBox="1"/>
          <p:nvPr/>
        </p:nvSpPr>
        <p:spPr>
          <a:xfrm>
            <a:off x="719403" y="1700808"/>
            <a:ext cx="5856651" cy="1077218"/>
          </a:xfrm>
          <a:prstGeom prst="rect">
            <a:avLst/>
          </a:prstGeom>
          <a:noFill/>
        </p:spPr>
        <p:txBody>
          <a:bodyPr wrap="square" rtlCol="0">
            <a:spAutoFit/>
          </a:bodyPr>
          <a:lstStyle/>
          <a:p>
            <a:pPr marL="609585" indent="-609585" algn="just">
              <a:buFont typeface="Arial" panose="020B0604020202020204" pitchFamily="34" charset="0"/>
              <a:buChar char="•"/>
            </a:pPr>
            <a:r>
              <a:rPr lang="vi-VN" sz="3200" b="1" dirty="0">
                <a:solidFill>
                  <a:srgbClr val="002060"/>
                </a:solidFill>
              </a:rPr>
              <a:t>Các em thấy môi trường trong ảnh thế nào?</a:t>
            </a:r>
            <a:endParaRPr lang="en-US" sz="3200" b="1" dirty="0">
              <a:solidFill>
                <a:srgbClr val="002060"/>
              </a:solidFill>
            </a:endParaRPr>
          </a:p>
        </p:txBody>
      </p:sp>
      <p:sp>
        <p:nvSpPr>
          <p:cNvPr id="2" name="TextBox 1">
            <a:extLst>
              <a:ext uri="{FF2B5EF4-FFF2-40B4-BE49-F238E27FC236}">
                <a16:creationId xmlns:a16="http://schemas.microsoft.com/office/drawing/2014/main" xmlns="" id="{CFE5B8BC-0BBF-B7C6-AA52-7667915EECB3}"/>
              </a:ext>
            </a:extLst>
          </p:cNvPr>
          <p:cNvSpPr txBox="1"/>
          <p:nvPr/>
        </p:nvSpPr>
        <p:spPr>
          <a:xfrm>
            <a:off x="623392" y="2948947"/>
            <a:ext cx="6240693" cy="1077218"/>
          </a:xfrm>
          <a:prstGeom prst="rect">
            <a:avLst/>
          </a:prstGeom>
          <a:noFill/>
        </p:spPr>
        <p:txBody>
          <a:bodyPr wrap="square" rtlCol="0">
            <a:spAutoFit/>
          </a:bodyPr>
          <a:lstStyle/>
          <a:p>
            <a:pPr marL="609585" indent="-609585" algn="just">
              <a:buFont typeface="Arial" panose="020B0604020202020204" pitchFamily="34" charset="0"/>
              <a:buChar char="•"/>
            </a:pPr>
            <a:r>
              <a:rPr lang="vi-VN" sz="3200" b="1" dirty="0">
                <a:solidFill>
                  <a:srgbClr val="002060"/>
                </a:solidFill>
              </a:rPr>
              <a:t>Dấu hiệu nào cho biết môi trường đang bị ô nhiễm?</a:t>
            </a:r>
            <a:endParaRPr lang="en-US" sz="3200" b="1" dirty="0">
              <a:solidFill>
                <a:srgbClr val="002060"/>
              </a:solidFill>
            </a:endParaRPr>
          </a:p>
        </p:txBody>
      </p:sp>
      <p:sp>
        <p:nvSpPr>
          <p:cNvPr id="3" name="TextBox 2">
            <a:extLst>
              <a:ext uri="{FF2B5EF4-FFF2-40B4-BE49-F238E27FC236}">
                <a16:creationId xmlns:a16="http://schemas.microsoft.com/office/drawing/2014/main" xmlns="" id="{DFB275AE-540E-7952-526B-85CE34E6720F}"/>
              </a:ext>
            </a:extLst>
          </p:cNvPr>
          <p:cNvSpPr txBox="1"/>
          <p:nvPr/>
        </p:nvSpPr>
        <p:spPr>
          <a:xfrm>
            <a:off x="623392" y="4293097"/>
            <a:ext cx="6144683" cy="1569660"/>
          </a:xfrm>
          <a:prstGeom prst="rect">
            <a:avLst/>
          </a:prstGeom>
          <a:noFill/>
        </p:spPr>
        <p:txBody>
          <a:bodyPr wrap="square" rtlCol="0">
            <a:spAutoFit/>
          </a:bodyPr>
          <a:lstStyle/>
          <a:p>
            <a:pPr marL="609585" indent="-609585" algn="just">
              <a:buFont typeface="Arial" panose="020B0604020202020204" pitchFamily="34" charset="0"/>
              <a:buChar char="•"/>
            </a:pPr>
            <a:r>
              <a:rPr lang="vi-V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Em đã từng thấy dấu hiệu ô nhiễm môi trường nào ở nơi mình sinh sống?</a:t>
            </a:r>
            <a:endParaRPr lang="en-US" sz="32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5866854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 calcmode="lin" valueType="num">
                                      <p:cBhvr additive="base">
                                        <p:cTn id="7" dur="500"/>
                                        <p:tgtEl>
                                          <p:spTgt spid="248"/>
                                        </p:tgtEl>
                                        <p:attrNameLst>
                                          <p:attrName>ppt_y</p:attrName>
                                        </p:attrNameLst>
                                      </p:cBhvr>
                                      <p:tavLst>
                                        <p:tav tm="0">
                                          <p:val>
                                            <p:strVal val="#ppt_y+#ppt_h*1.125000"/>
                                          </p:val>
                                        </p:tav>
                                        <p:tav tm="100000">
                                          <p:val>
                                            <p:strVal val="#ppt_y"/>
                                          </p:val>
                                        </p:tav>
                                      </p:tavLst>
                                    </p:anim>
                                    <p:animEffect transition="in" filter="wipe(up)">
                                      <p:cBhvr>
                                        <p:cTn id="8" dur="500"/>
                                        <p:tgtEl>
                                          <p:spTgt spid="24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49"/>
                                        </p:tgtEl>
                                        <p:attrNameLst>
                                          <p:attrName>style.visibility</p:attrName>
                                        </p:attrNameLst>
                                      </p:cBhvr>
                                      <p:to>
                                        <p:strVal val="visible"/>
                                      </p:to>
                                    </p:set>
                                    <p:anim calcmode="lin" valueType="num">
                                      <p:cBhvr additive="base">
                                        <p:cTn id="11" dur="500"/>
                                        <p:tgtEl>
                                          <p:spTgt spid="249"/>
                                        </p:tgtEl>
                                        <p:attrNameLst>
                                          <p:attrName>ppt_y</p:attrName>
                                        </p:attrNameLst>
                                      </p:cBhvr>
                                      <p:tavLst>
                                        <p:tav tm="0">
                                          <p:val>
                                            <p:strVal val="#ppt_y+#ppt_h*1.125000"/>
                                          </p:val>
                                        </p:tav>
                                        <p:tav tm="100000">
                                          <p:val>
                                            <p:strVal val="#ppt_y"/>
                                          </p:val>
                                        </p:tav>
                                      </p:tavLst>
                                    </p:anim>
                                    <p:animEffect transition="in" filter="wipe(up)">
                                      <p:cBhvr>
                                        <p:cTn id="12" dur="500"/>
                                        <p:tgtEl>
                                          <p:spTgt spid="249"/>
                                        </p:tgtEl>
                                      </p:cBhvr>
                                    </p:animEffect>
                                  </p:childTnLst>
                                </p:cTn>
                              </p:par>
                              <p:par>
                                <p:cTn id="13" presetID="37" presetClass="entr" presetSubtype="0" fill="hold" nodeType="withEffect">
                                  <p:stCondLst>
                                    <p:cond delay="0"/>
                                  </p:stCondLst>
                                  <p:childTnLst>
                                    <p:set>
                                      <p:cBhvr>
                                        <p:cTn id="14" dur="1" fill="hold">
                                          <p:stCondLst>
                                            <p:cond delay="0"/>
                                          </p:stCondLst>
                                        </p:cTn>
                                        <p:tgtEl>
                                          <p:spTgt spid="252"/>
                                        </p:tgtEl>
                                        <p:attrNameLst>
                                          <p:attrName>style.visibility</p:attrName>
                                        </p:attrNameLst>
                                      </p:cBhvr>
                                      <p:to>
                                        <p:strVal val="visible"/>
                                      </p:to>
                                    </p:set>
                                    <p:animEffect transition="in" filter="fade">
                                      <p:cBhvr>
                                        <p:cTn id="15" dur="1000"/>
                                        <p:tgtEl>
                                          <p:spTgt spid="252"/>
                                        </p:tgtEl>
                                      </p:cBhvr>
                                    </p:animEffect>
                                    <p:anim calcmode="lin" valueType="num">
                                      <p:cBhvr>
                                        <p:cTn id="16" dur="1000" fill="hold"/>
                                        <p:tgtEl>
                                          <p:spTgt spid="252"/>
                                        </p:tgtEl>
                                        <p:attrNameLst>
                                          <p:attrName>ppt_x</p:attrName>
                                        </p:attrNameLst>
                                      </p:cBhvr>
                                      <p:tavLst>
                                        <p:tav tm="0">
                                          <p:val>
                                            <p:strVal val="#ppt_x"/>
                                          </p:val>
                                        </p:tav>
                                        <p:tav tm="100000">
                                          <p:val>
                                            <p:strVal val="#ppt_x"/>
                                          </p:val>
                                        </p:tav>
                                      </p:tavLst>
                                    </p:anim>
                                    <p:anim calcmode="lin" valueType="num">
                                      <p:cBhvr>
                                        <p:cTn id="17" dur="900" decel="100000" fill="hold"/>
                                        <p:tgtEl>
                                          <p:spTgt spid="25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5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900" decel="100000" fill="hold"/>
                                        <p:tgtEl>
                                          <p:spTgt spid="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900" decel="100000" fill="hold"/>
                                        <p:tgtEl>
                                          <p:spTgt spid="3"/>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p:bldP spid="8"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10191"/>
            <a:ext cx="12192000" cy="6858003"/>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5065487"/>
            <a:ext cx="12192001" cy="1913107"/>
          </a:xfrm>
          <a:prstGeom prst="rect">
            <a:avLst/>
          </a:prstGeom>
        </p:spPr>
      </p:pic>
      <p:pic>
        <p:nvPicPr>
          <p:cNvPr id="40" name="Picture 26">
            <a:extLst>
              <a:ext uri="{FF2B5EF4-FFF2-40B4-BE49-F238E27FC236}">
                <a16:creationId xmlns:a16="http://schemas.microsoft.com/office/drawing/2014/main" xmlns="" id="{DEF4C3CB-80F2-23C9-F475-76901665A200}"/>
              </a:ext>
            </a:extLst>
          </p:cNvPr>
          <p:cNvPicPr>
            <a:picLocks noChangeAspect="1"/>
          </p:cNvPicPr>
          <p:nvPr/>
        </p:nvPicPr>
        <p:blipFill>
          <a:blip r:embed="rId6"/>
          <a:srcRect/>
          <a:stretch>
            <a:fillRect/>
          </a:stretch>
        </p:blipFill>
        <p:spPr>
          <a:xfrm>
            <a:off x="322490" y="1433252"/>
            <a:ext cx="1561911" cy="2714400"/>
          </a:xfrm>
          <a:prstGeom prst="rect">
            <a:avLst/>
          </a:prstGeom>
        </p:spPr>
      </p:pic>
      <p:pic>
        <p:nvPicPr>
          <p:cNvPr id="42" name="Picture 7">
            <a:extLst>
              <a:ext uri="{FF2B5EF4-FFF2-40B4-BE49-F238E27FC236}">
                <a16:creationId xmlns:a16="http://schemas.microsoft.com/office/drawing/2014/main" xmlns="" id="{16D79061-1782-7C44-D350-F0AA113323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27381" y="4006994"/>
            <a:ext cx="6894851" cy="2835508"/>
          </a:xfrm>
          <a:prstGeom prst="rect">
            <a:avLst/>
          </a:prstGeom>
        </p:spPr>
      </p:pic>
      <p:pic>
        <p:nvPicPr>
          <p:cNvPr id="52" name="图片 25">
            <a:extLst>
              <a:ext uri="{FF2B5EF4-FFF2-40B4-BE49-F238E27FC236}">
                <a16:creationId xmlns:a16="http://schemas.microsoft.com/office/drawing/2014/main" xmlns="" id="{04E0A717-762F-B775-86CB-CCA601B13F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6151" y="55837"/>
            <a:ext cx="2033919" cy="1562196"/>
          </a:xfrm>
          <a:prstGeom prst="rect">
            <a:avLst/>
          </a:prstGeom>
        </p:spPr>
      </p:pic>
      <p:pic>
        <p:nvPicPr>
          <p:cNvPr id="3" name="Picture 2">
            <a:extLst>
              <a:ext uri="{FF2B5EF4-FFF2-40B4-BE49-F238E27FC236}">
                <a16:creationId xmlns:a16="http://schemas.microsoft.com/office/drawing/2014/main" xmlns="" id="{7071C3CA-EF48-144D-84AE-A43BB7F36A17}"/>
              </a:ext>
            </a:extLst>
          </p:cNvPr>
          <p:cNvPicPr>
            <a:picLocks noChangeAspect="1"/>
          </p:cNvPicPr>
          <p:nvPr/>
        </p:nvPicPr>
        <p:blipFill>
          <a:blip r:embed="rId10"/>
          <a:stretch>
            <a:fillRect/>
          </a:stretch>
        </p:blipFill>
        <p:spPr>
          <a:xfrm>
            <a:off x="2351585" y="836713"/>
            <a:ext cx="7177647" cy="1243692"/>
          </a:xfrm>
          <a:prstGeom prst="rect">
            <a:avLst/>
          </a:prstGeom>
        </p:spPr>
      </p:pic>
      <p:pic>
        <p:nvPicPr>
          <p:cNvPr id="10" name="Picture 9">
            <a:extLst>
              <a:ext uri="{FF2B5EF4-FFF2-40B4-BE49-F238E27FC236}">
                <a16:creationId xmlns:a16="http://schemas.microsoft.com/office/drawing/2014/main" xmlns="" id="{81CD0F09-71AF-D7CC-26BB-33BB6E4C292F}"/>
              </a:ext>
            </a:extLst>
          </p:cNvPr>
          <p:cNvPicPr>
            <a:picLocks noChangeAspect="1"/>
          </p:cNvPicPr>
          <p:nvPr/>
        </p:nvPicPr>
        <p:blipFill>
          <a:blip r:embed="rId11"/>
          <a:stretch>
            <a:fillRect/>
          </a:stretch>
        </p:blipFill>
        <p:spPr>
          <a:xfrm>
            <a:off x="1391477" y="2372883"/>
            <a:ext cx="10559187" cy="2024048"/>
          </a:xfrm>
          <a:prstGeom prst="rect">
            <a:avLst/>
          </a:prstGeom>
        </p:spPr>
      </p:pic>
      <p:sp>
        <p:nvSpPr>
          <p:cNvPr id="2" name="Rectangle 1"/>
          <p:cNvSpPr/>
          <p:nvPr/>
        </p:nvSpPr>
        <p:spPr>
          <a:xfrm>
            <a:off x="3299561" y="228809"/>
            <a:ext cx="2216568" cy="784830"/>
          </a:xfrm>
          <a:prstGeom prst="rect">
            <a:avLst/>
          </a:prstGeom>
          <a:noFill/>
        </p:spPr>
        <p:txBody>
          <a:bodyPr wrap="none" lIns="91440" tIns="45720" rIns="91440" bIns="45720">
            <a:spAutoFit/>
          </a:bodyPr>
          <a:lstStyle/>
          <a:p>
            <a:pPr algn="ctr"/>
            <a:r>
              <a:rPr lang="en-US" sz="4500" b="1" u="sng" cap="none" spc="0" dirty="0" err="1" smtClean="0">
                <a:ln w="9525">
                  <a:solidFill>
                    <a:schemeClr val="bg1"/>
                  </a:solidFill>
                  <a:prstDash val="solid"/>
                </a:ln>
                <a:solidFill>
                  <a:schemeClr val="accent4">
                    <a:lumMod val="40000"/>
                    <a:lumOff val="60000"/>
                  </a:schemeClr>
                </a:solidFill>
                <a:effectLst>
                  <a:outerShdw blurRad="12700" dist="38100" dir="2700000" algn="tl" rotWithShape="0">
                    <a:schemeClr val="accent5">
                      <a:lumMod val="60000"/>
                      <a:lumOff val="40000"/>
                    </a:schemeClr>
                  </a:outerShdw>
                </a:effectLst>
              </a:rPr>
              <a:t>Tuần</a:t>
            </a:r>
            <a:r>
              <a:rPr lang="en-US" sz="4500" b="1" u="sng" cap="none" spc="0" dirty="0" smtClean="0">
                <a:ln w="9525">
                  <a:solidFill>
                    <a:schemeClr val="bg1"/>
                  </a:solidFill>
                  <a:prstDash val="solid"/>
                </a:ln>
                <a:solidFill>
                  <a:schemeClr val="accent4">
                    <a:lumMod val="40000"/>
                    <a:lumOff val="60000"/>
                  </a:schemeClr>
                </a:solidFill>
                <a:effectLst>
                  <a:outerShdw blurRad="12700" dist="38100" dir="2700000" algn="tl" rotWithShape="0">
                    <a:schemeClr val="accent5">
                      <a:lumMod val="60000"/>
                      <a:lumOff val="40000"/>
                    </a:schemeClr>
                  </a:outerShdw>
                </a:effectLst>
              </a:rPr>
              <a:t> 30:</a:t>
            </a:r>
            <a:endParaRPr lang="en-US" sz="4500" b="1" u="sng" cap="none" spc="0" dirty="0">
              <a:ln w="9525">
                <a:solidFill>
                  <a:schemeClr val="bg1"/>
                </a:solidFill>
                <a:prstDash val="solid"/>
              </a:ln>
              <a:solidFill>
                <a:schemeClr val="accent4">
                  <a:lumMod val="40000"/>
                  <a:lumOff val="60000"/>
                </a:schemeClr>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8748457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图片 24">
            <a:extLst>
              <a:ext uri="{FF2B5EF4-FFF2-40B4-BE49-F238E27FC236}">
                <a16:creationId xmlns:a16="http://schemas.microsoft.com/office/drawing/2014/main" xmlns="" id="{8154F5D8-584B-9FCA-4746-CD47F2B5D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9" y="4533584"/>
            <a:ext cx="5168980" cy="2324416"/>
          </a:xfrm>
          <a:prstGeom prst="rect">
            <a:avLst/>
          </a:prstGeom>
        </p:spPr>
      </p:pic>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20132" t="60351" r="66908" b="7602"/>
          <a:stretch/>
        </p:blipFill>
        <p:spPr>
          <a:xfrm>
            <a:off x="1279071" y="3050944"/>
            <a:ext cx="1580149" cy="2197769"/>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67106" t="8011" r="23025" b="50001"/>
          <a:stretch/>
        </p:blipFill>
        <p:spPr>
          <a:xfrm>
            <a:off x="9306225" y="932723"/>
            <a:ext cx="1203159" cy="2879565"/>
          </a:xfrm>
          <a:prstGeom prst="rect">
            <a:avLst/>
          </a:prstGeom>
        </p:spPr>
      </p:pic>
      <p:pic>
        <p:nvPicPr>
          <p:cNvPr id="18" name="图片 24">
            <a:extLst>
              <a:ext uri="{FF2B5EF4-FFF2-40B4-BE49-F238E27FC236}">
                <a16:creationId xmlns:a16="http://schemas.microsoft.com/office/drawing/2014/main" xmlns="" id="{B883E0E1-618A-5268-965D-AAEE0EBFD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207" y="1604797"/>
            <a:ext cx="5168980" cy="2324416"/>
          </a:xfrm>
          <a:prstGeom prst="rect">
            <a:avLst/>
          </a:prstGeom>
        </p:spPr>
      </p:pic>
      <p:pic>
        <p:nvPicPr>
          <p:cNvPr id="5" name="Picture 4" descr="Pin on Education">
            <a:extLst>
              <a:ext uri="{FF2B5EF4-FFF2-40B4-BE49-F238E27FC236}">
                <a16:creationId xmlns:a16="http://schemas.microsoft.com/office/drawing/2014/main" xmlns="" id="{706028BD-F8D4-2B5E-C7D9-CDDC11DA02B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89776" l="9744" r="93131">
                        <a14:foregroundMark x1="43930" y1="32109" x2="53035" y2="52875"/>
                        <a14:foregroundMark x1="50479" y1="35942" x2="60703" y2="50479"/>
                        <a14:foregroundMark x1="53994" y1="39776" x2="60064" y2="44728"/>
                        <a14:foregroundMark x1="53674" y1="34185" x2="60064" y2="44089"/>
                        <a14:foregroundMark x1="56230" y1="53834" x2="56869" y2="65815"/>
                        <a14:foregroundMark x1="50479" y1="59904" x2="54473" y2="70128"/>
                        <a14:backgroundMark x1="36901" y1="13419" x2="35463" y2="17412"/>
                        <a14:backgroundMark x1="40575" y1="14696" x2="34345" y2="19169"/>
                        <a14:backgroundMark x1="41054" y1="19649" x2="42971" y2="19489"/>
                        <a14:backgroundMark x1="42332" y1="19489" x2="42332" y2="19169"/>
                        <a14:backgroundMark x1="40096" y1="16613" x2="40735" y2="20128"/>
                        <a14:backgroundMark x1="28594" y1="23962" x2="14058" y2="20767"/>
                        <a14:backgroundMark x1="14058" y1="20767" x2="14696" y2="23323"/>
                        <a14:backgroundMark x1="18530" y1="42652" x2="20128" y2="36741"/>
                        <a14:backgroundMark x1="25879" y1="30032" x2="23642" y2="35942"/>
                        <a14:backgroundMark x1="10224" y1="49201" x2="8946" y2="47923"/>
                        <a14:backgroundMark x1="9105" y1="50160" x2="11502" y2="52236"/>
                        <a14:backgroundMark x1="68530" y1="23962" x2="84026" y2="34345"/>
                        <a14:backgroundMark x1="91214" y1="25240" x2="90256" y2="34026"/>
                        <a14:backgroundMark x1="88339" y1="23482" x2="93930" y2="30990"/>
                        <a14:backgroundMark x1="93770" y1="42173" x2="94569" y2="58307"/>
                        <a14:backgroundMark x1="92652" y1="41693" x2="94888" y2="47604"/>
                        <a14:backgroundMark x1="68371" y1="21406" x2="79233" y2="30511"/>
                      </a14:backgroundRemoval>
                    </a14:imgEffect>
                  </a14:imgLayer>
                </a14:imgProps>
              </a:ext>
              <a:ext uri="{28A0092B-C50C-407E-A947-70E740481C1C}">
                <a14:useLocalDpi xmlns:a14="http://schemas.microsoft.com/office/drawing/2010/main" val="0"/>
              </a:ext>
            </a:extLst>
          </a:blip>
          <a:srcRect/>
          <a:stretch>
            <a:fillRect/>
          </a:stretch>
        </p:blipFill>
        <p:spPr bwMode="auto">
          <a:xfrm>
            <a:off x="8009933" y="2910112"/>
            <a:ext cx="4389115" cy="43891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xmlns="" id="{41C138F2-70DE-4EBE-B816-29D24041F3F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0237705" flipH="1">
            <a:off x="2678637" y="791327"/>
            <a:ext cx="6215140" cy="4871116"/>
          </a:xfrm>
          <a:prstGeom prst="rect">
            <a:avLst/>
          </a:prstGeom>
        </p:spPr>
      </p:pic>
      <p:pic>
        <p:nvPicPr>
          <p:cNvPr id="6" name="Picture 5">
            <a:extLst>
              <a:ext uri="{FF2B5EF4-FFF2-40B4-BE49-F238E27FC236}">
                <a16:creationId xmlns:a16="http://schemas.microsoft.com/office/drawing/2014/main" xmlns="" id="{323DB72E-A258-7C16-1C11-A42562C44C7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23659" y="2180862"/>
            <a:ext cx="5531116" cy="1880193"/>
          </a:xfrm>
          <a:prstGeom prst="rect">
            <a:avLst/>
          </a:prstGeom>
        </p:spPr>
      </p:pic>
    </p:spTree>
    <p:extLst>
      <p:ext uri="{BB962C8B-B14F-4D97-AF65-F5344CB8AC3E}">
        <p14:creationId xmlns:p14="http://schemas.microsoft.com/office/powerpoint/2010/main" val="216545328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7"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anim calcmode="lin" valueType="num">
                                      <p:cBhvr>
                                        <p:cTn id="11" dur="1000" fill="hold"/>
                                        <p:tgtEl>
                                          <p:spTgt spid="15"/>
                                        </p:tgtEl>
                                        <p:attrNameLst>
                                          <p:attrName>ppt_x</p:attrName>
                                        </p:attrNameLst>
                                      </p:cBhvr>
                                      <p:tavLst>
                                        <p:tav tm="0">
                                          <p:val>
                                            <p:strVal val="#ppt_x"/>
                                          </p:val>
                                        </p:tav>
                                        <p:tav tm="100000">
                                          <p:val>
                                            <p:strVal val="#ppt_x"/>
                                          </p:val>
                                        </p:tav>
                                      </p:tavLst>
                                    </p:anim>
                                    <p:anim calcmode="lin" valueType="num">
                                      <p:cBhvr>
                                        <p:cTn id="12" dur="900" decel="100000" fill="hold"/>
                                        <p:tgtEl>
                                          <p:spTgt spid="1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图片 24">
            <a:extLst>
              <a:ext uri="{FF2B5EF4-FFF2-40B4-BE49-F238E27FC236}">
                <a16:creationId xmlns:a16="http://schemas.microsoft.com/office/drawing/2014/main" xmlns="" id="{8154F5D8-584B-9FCA-4746-CD47F2B5D0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45229" y="-38771"/>
            <a:ext cx="5168980" cy="2324416"/>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1052" t="7719" r="19474" b="7602"/>
          <a:stretch/>
        </p:blipFill>
        <p:spPr>
          <a:xfrm>
            <a:off x="2069863" y="259341"/>
            <a:ext cx="8080103" cy="6471236"/>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67106" t="8011" r="23025" b="50001"/>
          <a:stretch/>
        </p:blipFill>
        <p:spPr>
          <a:xfrm>
            <a:off x="10188444" y="2285646"/>
            <a:ext cx="1898587" cy="4543959"/>
          </a:xfrm>
          <a:prstGeom prst="rect">
            <a:avLst/>
          </a:prstGeom>
        </p:spPr>
      </p:pic>
      <p:pic>
        <p:nvPicPr>
          <p:cNvPr id="18" name="图片 24">
            <a:extLst>
              <a:ext uri="{FF2B5EF4-FFF2-40B4-BE49-F238E27FC236}">
                <a16:creationId xmlns:a16="http://schemas.microsoft.com/office/drawing/2014/main" xmlns="" id="{B883E0E1-618A-5268-965D-AAEE0EBFD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528464"/>
            <a:ext cx="5168980" cy="2324416"/>
          </a:xfrm>
          <a:prstGeom prst="rect">
            <a:avLst/>
          </a:prstGeom>
        </p:spPr>
      </p:pic>
      <p:sp>
        <p:nvSpPr>
          <p:cNvPr id="10" name="TextBox 9">
            <a:extLst>
              <a:ext uri="{FF2B5EF4-FFF2-40B4-BE49-F238E27FC236}">
                <a16:creationId xmlns:a16="http://schemas.microsoft.com/office/drawing/2014/main" xmlns="" id="{6B5AA21F-DF9E-2386-D312-D267A7EA6E10}"/>
              </a:ext>
            </a:extLst>
          </p:cNvPr>
          <p:cNvSpPr txBox="1"/>
          <p:nvPr/>
        </p:nvSpPr>
        <p:spPr>
          <a:xfrm rot="21535412">
            <a:off x="3034706" y="1003065"/>
            <a:ext cx="5861649" cy="1200329"/>
          </a:xfrm>
          <a:prstGeom prst="rect">
            <a:avLst/>
          </a:prstGeom>
          <a:noFill/>
        </p:spPr>
        <p:txBody>
          <a:bodyPr wrap="square" rtlCol="0">
            <a:spAutoFit/>
          </a:bodyPr>
          <a:lstStyle/>
          <a:p>
            <a:pPr algn="ctr"/>
            <a:r>
              <a:rPr lang="en-US" sz="7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rPr>
              <a:t>Hoạt</a:t>
            </a:r>
            <a:r>
              <a:rPr lang="en-US" sz="7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rPr>
              <a:t>  </a:t>
            </a:r>
            <a:r>
              <a:rPr lang="en-US" sz="7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rPr>
              <a:t>Động</a:t>
            </a:r>
            <a:r>
              <a:rPr lang="en-US" sz="7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rPr>
              <a:t> 1</a:t>
            </a:r>
          </a:p>
        </p:txBody>
      </p:sp>
      <p:sp>
        <p:nvSpPr>
          <p:cNvPr id="14" name="TextBox 13">
            <a:extLst>
              <a:ext uri="{FF2B5EF4-FFF2-40B4-BE49-F238E27FC236}">
                <a16:creationId xmlns:a16="http://schemas.microsoft.com/office/drawing/2014/main" xmlns="" id="{8A7C9822-D0A1-3D39-97ED-EE6A9E56C630}"/>
              </a:ext>
            </a:extLst>
          </p:cNvPr>
          <p:cNvSpPr txBox="1"/>
          <p:nvPr/>
        </p:nvSpPr>
        <p:spPr>
          <a:xfrm>
            <a:off x="2735627" y="2372883"/>
            <a:ext cx="6912768" cy="2800960"/>
          </a:xfrm>
          <a:prstGeom prst="rect">
            <a:avLst/>
          </a:prstGeom>
          <a:noFill/>
        </p:spPr>
        <p:txBody>
          <a:bodyPr wrap="square">
            <a:spAutoFit/>
          </a:bodyPr>
          <a:lstStyle/>
          <a:p>
            <a:pPr algn="ctr"/>
            <a:r>
              <a:rPr lang="vi-VN" sz="5867" b="1" dirty="0">
                <a:ln w="12700">
                  <a:solidFill>
                    <a:srgbClr val="002060"/>
                  </a:solidFill>
                  <a:prstDash val="solid"/>
                </a:ln>
                <a:solidFill>
                  <a:srgbClr val="99FF99"/>
                </a:solidFill>
                <a:effectLst>
                  <a:outerShdw blurRad="12700" dist="38100" dir="2700000" algn="tl" rotWithShape="0">
                    <a:srgbClr val="5B9BD5">
                      <a:lumMod val="60000"/>
                      <a:lumOff val="40000"/>
                    </a:srgbClr>
                  </a:outerShdw>
                </a:effectLst>
              </a:rPr>
              <a:t>Xác </a:t>
            </a:r>
            <a:r>
              <a:rPr lang="en-US" sz="5867" b="1" dirty="0">
                <a:ln w="12700">
                  <a:solidFill>
                    <a:srgbClr val="002060"/>
                  </a:solidFill>
                  <a:prstDash val="solid"/>
                </a:ln>
                <a:solidFill>
                  <a:srgbClr val="99FF99"/>
                </a:solidFill>
                <a:effectLst>
                  <a:outerShdw blurRad="12700" dist="38100" dir="2700000" algn="tl" rotWithShape="0">
                    <a:srgbClr val="5B9BD5">
                      <a:lumMod val="60000"/>
                      <a:lumOff val="40000"/>
                    </a:srgbClr>
                  </a:outerShdw>
                </a:effectLst>
              </a:rPr>
              <a:t>đ</a:t>
            </a:r>
            <a:r>
              <a:rPr lang="vi-VN" sz="5867" b="1" dirty="0">
                <a:ln w="12700">
                  <a:solidFill>
                    <a:srgbClr val="002060"/>
                  </a:solidFill>
                  <a:prstDash val="solid"/>
                </a:ln>
                <a:solidFill>
                  <a:srgbClr val="99FF99"/>
                </a:solidFill>
                <a:effectLst>
                  <a:outerShdw blurRad="12700" dist="38100" dir="2700000" algn="tl" rotWithShape="0">
                    <a:srgbClr val="5B9BD5">
                      <a:lumMod val="60000"/>
                      <a:lumOff val="40000"/>
                    </a:srgbClr>
                  </a:outerShdw>
                </a:effectLst>
              </a:rPr>
              <a:t>ịnh dấu hiệu của ô nhiễm môi trường</a:t>
            </a:r>
            <a:endParaRPr lang="en-US" sz="5867" b="1" dirty="0">
              <a:ln w="12700">
                <a:solidFill>
                  <a:srgbClr val="002060"/>
                </a:solidFill>
                <a:prstDash val="solid"/>
              </a:ln>
              <a:solidFill>
                <a:srgbClr val="FFCC66"/>
              </a:solidFill>
              <a:effectLst>
                <a:outerShdw blurRad="12700" dist="38100" dir="2700000" algn="tl" rotWithShape="0">
                  <a:srgbClr val="5B9BD5">
                    <a:lumMod val="60000"/>
                    <a:lumOff val="40000"/>
                  </a:srgbClr>
                </a:outerShdw>
              </a:effectLst>
            </a:endParaRPr>
          </a:p>
        </p:txBody>
      </p:sp>
      <p:pic>
        <p:nvPicPr>
          <p:cNvPr id="1028" name="Picture 4" descr="Hình ảnh Trái đất Bị ô Nhiễm Nhân Vật Hoạt Hình Buồn PNG , Trái đất, Thế  Giới ô Nhiễm, Hoạt Hình PNG trong suốt và Vector để tải xuống miễn phí">
            <a:extLst>
              <a:ext uri="{FF2B5EF4-FFF2-40B4-BE49-F238E27FC236}">
                <a16:creationId xmlns:a16="http://schemas.microsoft.com/office/drawing/2014/main" xmlns="" id="{A9764CEE-2A00-15FE-1614-0B9E400322D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foregroundMark x1="29844" y1="31406" x2="47500" y2="37344"/>
                        <a14:foregroundMark x1="73125" y1="15625" x2="78438" y2="20938"/>
                        <a14:foregroundMark x1="24844" y1="14844" x2="26719" y2="18750"/>
                        <a14:foregroundMark x1="75938" y1="13750" x2="81250" y2="20000"/>
                        <a14:foregroundMark x1="75625" y1="82031" x2="86719" y2="84375"/>
                        <a14:foregroundMark x1="59844" y1="83594" x2="63125" y2="81250"/>
                        <a14:foregroundMark x1="33281" y1="76875" x2="42188" y2="83438"/>
                        <a14:foregroundMark x1="27969" y1="35156" x2="41094" y2="27813"/>
                        <a14:foregroundMark x1="16406" y1="81563" x2="26250" y2="84063"/>
                      </a14:backgroundRemoval>
                    </a14:imgEffect>
                  </a14:imgLayer>
                </a14:imgProps>
              </a:ext>
              <a:ext uri="{28A0092B-C50C-407E-A947-70E740481C1C}">
                <a14:useLocalDpi xmlns:a14="http://schemas.microsoft.com/office/drawing/2010/main" val="0"/>
              </a:ext>
            </a:extLst>
          </a:blip>
          <a:srcRect/>
          <a:stretch>
            <a:fillRect/>
          </a:stretch>
        </p:blipFill>
        <p:spPr bwMode="auto">
          <a:xfrm>
            <a:off x="8378957" y="3332989"/>
            <a:ext cx="3813043" cy="3813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05174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2.5E-6 8.64198E-7 L -2.5E-6 -0.07222 " pathEditMode="relative" rAng="0" ptsTypes="AA">
                                      <p:cBhvr>
                                        <p:cTn id="6" dur="250" accel="50000" decel="50000" autoRev="1" fill="hold">
                                          <p:stCondLst>
                                            <p:cond delay="0"/>
                                          </p:stCondLst>
                                        </p:cTn>
                                        <p:tgtEl>
                                          <p:spTgt spid="14"/>
                                        </p:tgtEl>
                                        <p:attrNameLst>
                                          <p:attrName>ppt_x</p:attrName>
                                          <p:attrName>ppt_y</p:attrName>
                                        </p:attrNameLst>
                                      </p:cBhvr>
                                      <p:rCtr x="0" y="-3611"/>
                                    </p:animMotion>
                                    <p:animRot by="1500000">
                                      <p:cBhvr>
                                        <p:cTn id="7" dur="125" fill="hold">
                                          <p:stCondLst>
                                            <p:cond delay="0"/>
                                          </p:stCondLst>
                                        </p:cTn>
                                        <p:tgtEl>
                                          <p:spTgt spid="14"/>
                                        </p:tgtEl>
                                        <p:attrNameLst>
                                          <p:attrName>r</p:attrName>
                                        </p:attrNameLst>
                                      </p:cBhvr>
                                    </p:animRot>
                                    <p:animRot by="-1500000">
                                      <p:cBhvr>
                                        <p:cTn id="8" dur="125" fill="hold">
                                          <p:stCondLst>
                                            <p:cond delay="125"/>
                                          </p:stCondLst>
                                        </p:cTn>
                                        <p:tgtEl>
                                          <p:spTgt spid="14"/>
                                        </p:tgtEl>
                                        <p:attrNameLst>
                                          <p:attrName>r</p:attrName>
                                        </p:attrNameLst>
                                      </p:cBhvr>
                                    </p:animRot>
                                    <p:animRot by="-1500000">
                                      <p:cBhvr>
                                        <p:cTn id="9" dur="125" fill="hold">
                                          <p:stCondLst>
                                            <p:cond delay="250"/>
                                          </p:stCondLst>
                                        </p:cTn>
                                        <p:tgtEl>
                                          <p:spTgt spid="14"/>
                                        </p:tgtEl>
                                        <p:attrNameLst>
                                          <p:attrName>r</p:attrName>
                                        </p:attrNameLst>
                                      </p:cBhvr>
                                    </p:animRot>
                                    <p:animRot by="1500000">
                                      <p:cBhvr>
                                        <p:cTn id="10" dur="125" fill="hold">
                                          <p:stCondLst>
                                            <p:cond delay="375"/>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89098"/>
            <a:ext cx="12192000" cy="6858003"/>
          </a:xfrm>
          <a:prstGeom prst="rect">
            <a:avLst/>
          </a:prstGeom>
        </p:spPr>
      </p:pic>
      <p:sp>
        <p:nvSpPr>
          <p:cNvPr id="2" name="Rectangle: Rounded Corners 1">
            <a:extLst>
              <a:ext uri="{FF2B5EF4-FFF2-40B4-BE49-F238E27FC236}">
                <a16:creationId xmlns:a16="http://schemas.microsoft.com/office/drawing/2014/main" xmlns="" id="{413F889D-E527-4489-842C-14879D4FB377}"/>
              </a:ext>
            </a:extLst>
          </p:cNvPr>
          <p:cNvSpPr/>
          <p:nvPr/>
        </p:nvSpPr>
        <p:spPr>
          <a:xfrm>
            <a:off x="431371" y="191589"/>
            <a:ext cx="11425269" cy="630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5">
            <a:extLst>
              <a:ext uri="{FF2B5EF4-FFF2-40B4-BE49-F238E27FC236}">
                <a16:creationId xmlns:a16="http://schemas.microsoft.com/office/drawing/2014/main" xmlns="" id="{352653CC-1A4A-7BBD-09B9-33420BAC17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0630" y="2033"/>
            <a:ext cx="1886495" cy="2664071"/>
          </a:xfrm>
          <a:prstGeom prst="rect">
            <a:avLst/>
          </a:prstGeom>
        </p:spPr>
      </p:pic>
      <p:sp>
        <p:nvSpPr>
          <p:cNvPr id="14" name="TextBox 13">
            <a:extLst>
              <a:ext uri="{FF2B5EF4-FFF2-40B4-BE49-F238E27FC236}">
                <a16:creationId xmlns:a16="http://schemas.microsoft.com/office/drawing/2014/main" xmlns="" id="{87488DF9-5D70-41FA-9A8A-E61198F77BBD}"/>
              </a:ext>
            </a:extLst>
          </p:cNvPr>
          <p:cNvSpPr txBox="1"/>
          <p:nvPr/>
        </p:nvSpPr>
        <p:spPr>
          <a:xfrm>
            <a:off x="1583499" y="294539"/>
            <a:ext cx="9986675" cy="1241237"/>
          </a:xfrm>
          <a:prstGeom prst="rect">
            <a:avLst/>
          </a:prstGeom>
          <a:noFill/>
        </p:spPr>
        <p:txBody>
          <a:bodyPr wrap="square">
            <a:spAutoFit/>
          </a:bodyPr>
          <a:lstStyle/>
          <a:p>
            <a:pPr algn="ctr"/>
            <a:r>
              <a:rPr lang="vi-VN" sz="3733" b="1" dirty="0">
                <a:solidFill>
                  <a:srgbClr val="002060"/>
                </a:solidFill>
              </a:rPr>
              <a:t>- Chia sẻ về dấu hiệu ô nhiễm môi trường ở những nơi mà em quan sát được.</a:t>
            </a:r>
            <a:endParaRPr lang="en-US" sz="3733" b="1" dirty="0">
              <a:solidFill>
                <a:srgbClr val="00206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xmlns="" id="{51CF20FF-B4D9-D231-F79D-5BC764ABD0A2}"/>
              </a:ext>
            </a:extLst>
          </p:cNvPr>
          <p:cNvPicPr>
            <a:picLocks noChangeAspect="1"/>
          </p:cNvPicPr>
          <p:nvPr/>
        </p:nvPicPr>
        <p:blipFill>
          <a:blip r:embed="rId7"/>
          <a:stretch>
            <a:fillRect/>
          </a:stretch>
        </p:blipFill>
        <p:spPr>
          <a:xfrm>
            <a:off x="1199456" y="1700809"/>
            <a:ext cx="10075168" cy="3852271"/>
          </a:xfrm>
          <a:prstGeom prst="rect">
            <a:avLst/>
          </a:prstGeom>
        </p:spPr>
      </p:pic>
      <p:sp>
        <p:nvSpPr>
          <p:cNvPr id="9" name="Rectangle: Rounded Corners 8">
            <a:extLst>
              <a:ext uri="{FF2B5EF4-FFF2-40B4-BE49-F238E27FC236}">
                <a16:creationId xmlns:a16="http://schemas.microsoft.com/office/drawing/2014/main" xmlns="" id="{259745B4-146A-68FD-3DD7-21F9AA254E91}"/>
              </a:ext>
            </a:extLst>
          </p:cNvPr>
          <p:cNvSpPr/>
          <p:nvPr/>
        </p:nvSpPr>
        <p:spPr>
          <a:xfrm>
            <a:off x="1295467" y="5061181"/>
            <a:ext cx="4704523" cy="115212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7030A0"/>
                </a:solidFill>
              </a:rPr>
              <a:t>Khói, bụi của các phương tiện tham gia giao thông.</a:t>
            </a:r>
            <a:endParaRPr lang="en-US" sz="2400" b="1" dirty="0">
              <a:solidFill>
                <a:srgbClr val="7030A0"/>
              </a:solidFill>
            </a:endParaRPr>
          </a:p>
        </p:txBody>
      </p:sp>
      <p:sp>
        <p:nvSpPr>
          <p:cNvPr id="10" name="Rectangle: Rounded Corners 9">
            <a:extLst>
              <a:ext uri="{FF2B5EF4-FFF2-40B4-BE49-F238E27FC236}">
                <a16:creationId xmlns:a16="http://schemas.microsoft.com/office/drawing/2014/main" xmlns="" id="{29E19385-D8AE-AF23-D93C-48B929E171FF}"/>
              </a:ext>
            </a:extLst>
          </p:cNvPr>
          <p:cNvSpPr/>
          <p:nvPr/>
        </p:nvSpPr>
        <p:spPr>
          <a:xfrm>
            <a:off x="6576053" y="5253203"/>
            <a:ext cx="4704523" cy="86409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733" b="1" dirty="0">
                <a:solidFill>
                  <a:srgbClr val="7030A0"/>
                </a:solidFill>
              </a:rPr>
              <a:t>Rác vứt lung tung.</a:t>
            </a:r>
            <a:endParaRPr lang="en-US" sz="3733" b="1" dirty="0">
              <a:solidFill>
                <a:srgbClr val="7030A0"/>
              </a:solidFill>
            </a:endParaRPr>
          </a:p>
        </p:txBody>
      </p:sp>
    </p:spTree>
    <p:extLst>
      <p:ext uri="{BB962C8B-B14F-4D97-AF65-F5344CB8AC3E}">
        <p14:creationId xmlns:p14="http://schemas.microsoft.com/office/powerpoint/2010/main" val="276650221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0" y="-89098"/>
            <a:ext cx="12192000" cy="6858003"/>
          </a:xfrm>
          <a:prstGeom prst="rect">
            <a:avLst/>
          </a:prstGeom>
        </p:spPr>
      </p:pic>
      <p:sp>
        <p:nvSpPr>
          <p:cNvPr id="2" name="Rectangle: Rounded Corners 1">
            <a:extLst>
              <a:ext uri="{FF2B5EF4-FFF2-40B4-BE49-F238E27FC236}">
                <a16:creationId xmlns:a16="http://schemas.microsoft.com/office/drawing/2014/main" xmlns="" id="{413F889D-E527-4489-842C-14879D4FB377}"/>
              </a:ext>
            </a:extLst>
          </p:cNvPr>
          <p:cNvSpPr/>
          <p:nvPr/>
        </p:nvSpPr>
        <p:spPr>
          <a:xfrm>
            <a:off x="431371" y="191589"/>
            <a:ext cx="11425269" cy="630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panose="020F0502020204030204"/>
            </a:endParaRPr>
          </a:p>
        </p:txBody>
      </p:sp>
      <p:pic>
        <p:nvPicPr>
          <p:cNvPr id="21" name="Picture 25">
            <a:extLst>
              <a:ext uri="{FF2B5EF4-FFF2-40B4-BE49-F238E27FC236}">
                <a16:creationId xmlns:a16="http://schemas.microsoft.com/office/drawing/2014/main" xmlns="" id="{352653CC-1A4A-7BBD-09B9-33420BAC17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0630" y="2033"/>
            <a:ext cx="1886495" cy="2664071"/>
          </a:xfrm>
          <a:prstGeom prst="rect">
            <a:avLst/>
          </a:prstGeom>
        </p:spPr>
      </p:pic>
      <p:sp>
        <p:nvSpPr>
          <p:cNvPr id="14" name="TextBox 13">
            <a:extLst>
              <a:ext uri="{FF2B5EF4-FFF2-40B4-BE49-F238E27FC236}">
                <a16:creationId xmlns:a16="http://schemas.microsoft.com/office/drawing/2014/main" xmlns="" id="{87488DF9-5D70-41FA-9A8A-E61198F77BBD}"/>
              </a:ext>
            </a:extLst>
          </p:cNvPr>
          <p:cNvSpPr txBox="1"/>
          <p:nvPr/>
        </p:nvSpPr>
        <p:spPr>
          <a:xfrm>
            <a:off x="1583499" y="294539"/>
            <a:ext cx="9986675" cy="1241237"/>
          </a:xfrm>
          <a:prstGeom prst="rect">
            <a:avLst/>
          </a:prstGeom>
          <a:noFill/>
        </p:spPr>
        <p:txBody>
          <a:bodyPr wrap="square">
            <a:spAutoFit/>
          </a:bodyPr>
          <a:lstStyle/>
          <a:p>
            <a:pPr lvl="0" algn="ctr"/>
            <a:r>
              <a:rPr lang="vi-VN" sz="3733" b="1" dirty="0">
                <a:solidFill>
                  <a:srgbClr val="002060"/>
                </a:solidFill>
              </a:rPr>
              <a:t>- Nêu những nguyên nhân gây ô nhiễm môi trường</a:t>
            </a:r>
            <a:endParaRPr lang="en-US" sz="3733" b="1" dirty="0">
              <a:solidFill>
                <a:srgbClr val="00206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xmlns="" id="{76D9F879-1C4B-5883-3D5D-977776D0B692}"/>
              </a:ext>
            </a:extLst>
          </p:cNvPr>
          <p:cNvPicPr>
            <a:picLocks noChangeAspect="1"/>
          </p:cNvPicPr>
          <p:nvPr/>
        </p:nvPicPr>
        <p:blipFill>
          <a:blip r:embed="rId7"/>
          <a:stretch>
            <a:fillRect/>
          </a:stretch>
        </p:blipFill>
        <p:spPr>
          <a:xfrm>
            <a:off x="1103445" y="1796819"/>
            <a:ext cx="10363200" cy="3924300"/>
          </a:xfrm>
          <a:prstGeom prst="rect">
            <a:avLst/>
          </a:prstGeom>
        </p:spPr>
      </p:pic>
      <p:sp>
        <p:nvSpPr>
          <p:cNvPr id="5" name="Rectangle: Rounded Corners 4">
            <a:extLst>
              <a:ext uri="{FF2B5EF4-FFF2-40B4-BE49-F238E27FC236}">
                <a16:creationId xmlns:a16="http://schemas.microsoft.com/office/drawing/2014/main" xmlns="" id="{184E58B6-F7DC-5E97-F9BA-270CA439293E}"/>
              </a:ext>
            </a:extLst>
          </p:cNvPr>
          <p:cNvSpPr/>
          <p:nvPr/>
        </p:nvSpPr>
        <p:spPr>
          <a:xfrm>
            <a:off x="1391477" y="5349213"/>
            <a:ext cx="4416491" cy="86409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dirty="0">
                <a:solidFill>
                  <a:srgbClr val="7030A0"/>
                </a:solidFill>
                <a:latin typeface="Cambria" panose="02040503050406030204" pitchFamily="18" charset="0"/>
                <a:ea typeface="Cambria" panose="02040503050406030204" pitchFamily="18" charset="0"/>
              </a:rPr>
              <a:t>N</a:t>
            </a:r>
            <a:r>
              <a:rPr lang="vi-VN" sz="2667" b="1" dirty="0">
                <a:solidFill>
                  <a:srgbClr val="7030A0"/>
                </a:solidFill>
                <a:latin typeface="Cambria" panose="02040503050406030204" pitchFamily="18" charset="0"/>
                <a:ea typeface="Cambria" panose="02040503050406030204" pitchFamily="18" charset="0"/>
              </a:rPr>
              <a:t>guyên vật liệu bị rơi rớt khi vận chuyển.</a:t>
            </a:r>
            <a:endParaRPr lang="en-US" sz="2667" b="1" dirty="0">
              <a:solidFill>
                <a:srgbClr val="7030A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C3F1AD63-746B-754B-9F6E-085C03E471E6}"/>
              </a:ext>
            </a:extLst>
          </p:cNvPr>
          <p:cNvSpPr/>
          <p:nvPr/>
        </p:nvSpPr>
        <p:spPr>
          <a:xfrm>
            <a:off x="6960096" y="5349213"/>
            <a:ext cx="4416491" cy="86409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933" b="1">
                <a:solidFill>
                  <a:srgbClr val="7030A0"/>
                </a:solidFill>
                <a:latin typeface="Cambria" panose="02040503050406030204" pitchFamily="18" charset="0"/>
                <a:ea typeface="Cambria" panose="02040503050406030204" pitchFamily="18" charset="0"/>
              </a:rPr>
              <a:t>Do xả nước thải nhà máy chưa qua xử lý</a:t>
            </a:r>
            <a:endParaRPr lang="en-US" sz="2933"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410246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
            <a:extLst>
              <a:ext uri="{FF2B5EF4-FFF2-40B4-BE49-F238E27FC236}">
                <a16:creationId xmlns:a16="http://schemas.microsoft.com/office/drawing/2014/main" xmlns="" id="{FF5079B7-8463-C4F6-5EBA-31A8DD5B94CC}"/>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16934"/>
            <a:ext cx="12192000" cy="6858003"/>
          </a:xfrm>
          <a:prstGeom prst="rect">
            <a:avLst/>
          </a:prstGeom>
        </p:spPr>
      </p:pic>
      <p:pic>
        <p:nvPicPr>
          <p:cNvPr id="3" name="图片 24">
            <a:extLst>
              <a:ext uri="{FF2B5EF4-FFF2-40B4-BE49-F238E27FC236}">
                <a16:creationId xmlns:a16="http://schemas.microsoft.com/office/drawing/2014/main" xmlns="" id="{902A7D91-6C21-222D-2B3E-30B299FBD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8" y="-16933"/>
            <a:ext cx="5168980" cy="2324416"/>
          </a:xfrm>
          <a:prstGeom prst="rect">
            <a:avLst/>
          </a:prstGeom>
        </p:spPr>
      </p:pic>
      <p:pic>
        <p:nvPicPr>
          <p:cNvPr id="5" name="Picture 25">
            <a:extLst>
              <a:ext uri="{FF2B5EF4-FFF2-40B4-BE49-F238E27FC236}">
                <a16:creationId xmlns:a16="http://schemas.microsoft.com/office/drawing/2014/main" xmlns="" id="{BE65C0C2-8CBE-B32D-D0C3-D5366F5B8D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7062" y="4135329"/>
            <a:ext cx="1886495" cy="2664071"/>
          </a:xfrm>
          <a:prstGeom prst="rect">
            <a:avLst/>
          </a:prstGeom>
        </p:spPr>
      </p:pic>
      <p:pic>
        <p:nvPicPr>
          <p:cNvPr id="4" name="Graphic 3">
            <a:extLst>
              <a:ext uri="{FF2B5EF4-FFF2-40B4-BE49-F238E27FC236}">
                <a16:creationId xmlns:a16="http://schemas.microsoft.com/office/drawing/2014/main" xmlns="" id="{FE0776A2-FDDB-9BB4-67C0-DE5CD7A120D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7062" y="3412069"/>
            <a:ext cx="3227343" cy="3258769"/>
          </a:xfrm>
          <a:prstGeom prst="rect">
            <a:avLst/>
          </a:prstGeom>
        </p:spPr>
      </p:pic>
      <p:grpSp>
        <p:nvGrpSpPr>
          <p:cNvPr id="6" name="Group 5">
            <a:extLst>
              <a:ext uri="{FF2B5EF4-FFF2-40B4-BE49-F238E27FC236}">
                <a16:creationId xmlns:a16="http://schemas.microsoft.com/office/drawing/2014/main" xmlns="" id="{BF37444F-9205-45CE-A53A-858D9E1BF839}"/>
              </a:ext>
            </a:extLst>
          </p:cNvPr>
          <p:cNvGrpSpPr/>
          <p:nvPr/>
        </p:nvGrpSpPr>
        <p:grpSpPr>
          <a:xfrm>
            <a:off x="3057397" y="1804693"/>
            <a:ext cx="9007543" cy="4124069"/>
            <a:chOff x="2293047" y="1353519"/>
            <a:chExt cx="6755657" cy="3093052"/>
          </a:xfrm>
        </p:grpSpPr>
        <p:sp>
          <p:nvSpPr>
            <p:cNvPr id="12" name="TextBox 11">
              <a:extLst>
                <a:ext uri="{FF2B5EF4-FFF2-40B4-BE49-F238E27FC236}">
                  <a16:creationId xmlns:a16="http://schemas.microsoft.com/office/drawing/2014/main" xmlns="" id="{98A3273F-DBCC-4D33-AF88-FF32F36D2948}"/>
                </a:ext>
              </a:extLst>
            </p:cNvPr>
            <p:cNvSpPr txBox="1"/>
            <p:nvPr/>
          </p:nvSpPr>
          <p:spPr>
            <a:xfrm>
              <a:off x="2293047" y="1353519"/>
              <a:ext cx="6755657" cy="825812"/>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n-US" sz="5867" dirty="0">
                <a:solidFill>
                  <a:schemeClr val="bg2">
                    <a:lumMod val="50000"/>
                  </a:schemeClr>
                </a:solidFill>
                <a:latin typeface="UTM Cookies" panose="02040603050506020204" pitchFamily="18" charset="0"/>
              </a:endParaRPr>
            </a:p>
          </p:txBody>
        </p:sp>
        <p:sp>
          <p:nvSpPr>
            <p:cNvPr id="11" name="TextBox 10">
              <a:extLst>
                <a:ext uri="{FF2B5EF4-FFF2-40B4-BE49-F238E27FC236}">
                  <a16:creationId xmlns:a16="http://schemas.microsoft.com/office/drawing/2014/main" xmlns="" id="{8238D906-BB09-4E87-BCF1-655F4FCAE439}"/>
                </a:ext>
              </a:extLst>
            </p:cNvPr>
            <p:cNvSpPr txBox="1"/>
            <p:nvPr/>
          </p:nvSpPr>
          <p:spPr>
            <a:xfrm>
              <a:off x="2509434" y="1422377"/>
              <a:ext cx="6336704" cy="3024194"/>
            </a:xfrm>
            <a:prstGeom prst="rect">
              <a:avLst/>
            </a:prstGeom>
            <a:noFill/>
          </p:spPr>
          <p:txBody>
            <a:bodyPr wrap="square" rtlCol="0">
              <a:spAutoFit/>
            </a:bodyPr>
            <a:lstStyle/>
            <a:p>
              <a:pPr algn="just"/>
              <a:r>
                <a:rPr lang="en-US" sz="4267" b="1" dirty="0">
                  <a:solidFill>
                    <a:srgbClr val="002060"/>
                  </a:solidFill>
                  <a:latin typeface="Calibri" panose="020F0502020204030204" pitchFamily="34" charset="0"/>
                  <a:cs typeface="Calibri" panose="020F0502020204030204" pitchFamily="34" charset="0"/>
                </a:rPr>
                <a:t>   </a:t>
              </a:r>
              <a:r>
                <a:rPr lang="vi-VN" sz="4267" b="1" dirty="0">
                  <a:solidFill>
                    <a:srgbClr val="002060"/>
                  </a:solidFill>
                  <a:latin typeface="Calibri" panose="020F0502020204030204" pitchFamily="34" charset="0"/>
                  <a:cs typeface="Calibri" panose="020F0502020204030204" pitchFamily="34" charset="0"/>
                </a:rPr>
                <a:t>Tình trạng ô nhiễm môi trường đang diễn ra ở rất nhiều nơi, có rất nhiều nguyên nhân dẫn đến tình trạng đó. Để bảo vệ môi trường nơi mình sinh sống, chúng ta cần khảo rát thực tế để có giải pháp phù hợp.</a:t>
              </a:r>
              <a:endParaRPr lang="en-US" sz="4267" b="1" dirty="0">
                <a:solidFill>
                  <a:schemeClr val="accent6">
                    <a:lumMod val="50000"/>
                  </a:schemeClr>
                </a:solidFill>
                <a:latin typeface="Calibri" panose="020F0502020204030204" pitchFamily="34" charset="0"/>
                <a:cs typeface="Calibri" panose="020F0502020204030204" pitchFamily="34" charset="0"/>
              </a:endParaRPr>
            </a:p>
          </p:txBody>
        </p:sp>
      </p:grpSp>
      <p:pic>
        <p:nvPicPr>
          <p:cNvPr id="9" name="Picture 8">
            <a:extLst>
              <a:ext uri="{FF2B5EF4-FFF2-40B4-BE49-F238E27FC236}">
                <a16:creationId xmlns:a16="http://schemas.microsoft.com/office/drawing/2014/main" xmlns="" id="{3A1BE464-5E80-B2E0-9431-8725D855DA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27915" y="452670"/>
            <a:ext cx="4308751" cy="1241956"/>
          </a:xfrm>
          <a:prstGeom prst="rect">
            <a:avLst/>
          </a:prstGeom>
        </p:spPr>
      </p:pic>
    </p:spTree>
    <p:extLst>
      <p:ext uri="{BB962C8B-B14F-4D97-AF65-F5344CB8AC3E}">
        <p14:creationId xmlns:p14="http://schemas.microsoft.com/office/powerpoint/2010/main" val="384133817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FED14-EEBB-A1F8-B0BC-FC233317E1A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D1FF4290-18D8-970F-DF82-7B2164ADB96F}"/>
              </a:ext>
            </a:extLst>
          </p:cNvPr>
          <p:cNvSpPr>
            <a:spLocks noGrp="1"/>
          </p:cNvSpPr>
          <p:nvPr>
            <p:ph type="subTitle" idx="1"/>
          </p:nvPr>
        </p:nvSpPr>
        <p:spPr/>
        <p:txBody>
          <a:bodyPr/>
          <a:lstStyle/>
          <a:p>
            <a:endParaRPr lang="en-US"/>
          </a:p>
        </p:txBody>
      </p:sp>
      <p:pic>
        <p:nvPicPr>
          <p:cNvPr id="4" name="图片 12">
            <a:extLst>
              <a:ext uri="{FF2B5EF4-FFF2-40B4-BE49-F238E27FC236}">
                <a16:creationId xmlns:a16="http://schemas.microsoft.com/office/drawing/2014/main" xmlns="" id="{006948A0-24FA-9A91-22A3-CD810A282FD7}"/>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3"/>
            <a:ext cx="12192000" cy="6858003"/>
          </a:xfrm>
          <a:prstGeom prst="rect">
            <a:avLst/>
          </a:prstGeom>
        </p:spPr>
      </p:pic>
      <p:sp>
        <p:nvSpPr>
          <p:cNvPr id="8" name="TextBox 7">
            <a:extLst>
              <a:ext uri="{FF2B5EF4-FFF2-40B4-BE49-F238E27FC236}">
                <a16:creationId xmlns:a16="http://schemas.microsoft.com/office/drawing/2014/main" xmlns="" id="{B55B293E-83B4-316F-E25A-E5D149D29496}"/>
              </a:ext>
            </a:extLst>
          </p:cNvPr>
          <p:cNvSpPr txBox="1"/>
          <p:nvPr/>
        </p:nvSpPr>
        <p:spPr>
          <a:xfrm>
            <a:off x="1199456" y="356659"/>
            <a:ext cx="9793088" cy="337113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1219139">
              <a:defRPr/>
            </a:pPr>
            <a:r>
              <a:rPr lang="vi-VN" sz="4800" b="1" dirty="0">
                <a:solidFill>
                  <a:srgbClr val="002060"/>
                </a:solidFill>
              </a:rPr>
              <a:t>Hoạt động 2: </a:t>
            </a:r>
            <a:r>
              <a:rPr lang="vi-VN" sz="4800" dirty="0">
                <a:solidFill>
                  <a:srgbClr val="002060"/>
                </a:solidFill>
              </a:rPr>
              <a:t>Xây dựng kế hoạch khảo sát thực trạng ô nhiễm môi trường nơi em sinh sống.</a:t>
            </a:r>
            <a:endParaRPr lang="en-US" sz="4800" dirty="0">
              <a:solidFill>
                <a:srgbClr val="002060"/>
              </a:solidFill>
            </a:endParaRPr>
          </a:p>
        </p:txBody>
      </p:sp>
      <p:pic>
        <p:nvPicPr>
          <p:cNvPr id="10" name="Picture 9">
            <a:extLst>
              <a:ext uri="{FF2B5EF4-FFF2-40B4-BE49-F238E27FC236}">
                <a16:creationId xmlns:a16="http://schemas.microsoft.com/office/drawing/2014/main" xmlns="" id="{4F2FC4BC-5C25-40D5-8455-D2544C466CFA}"/>
              </a:ext>
            </a:extLst>
          </p:cNvPr>
          <p:cNvPicPr>
            <a:picLocks noChangeAspect="1"/>
          </p:cNvPicPr>
          <p:nvPr/>
        </p:nvPicPr>
        <p:blipFill>
          <a:blip r:embed="rId4"/>
          <a:stretch>
            <a:fillRect/>
          </a:stretch>
        </p:blipFill>
        <p:spPr>
          <a:xfrm>
            <a:off x="7824192" y="2773827"/>
            <a:ext cx="5084923" cy="4069477"/>
          </a:xfrm>
          <a:prstGeom prst="rect">
            <a:avLst/>
          </a:prstGeom>
        </p:spPr>
      </p:pic>
      <p:pic>
        <p:nvPicPr>
          <p:cNvPr id="6" name="Picture 4" descr="Cute boy cartoon Images | Free Vectors, Stock Photos &amp; PSD">
            <a:extLst>
              <a:ext uri="{FF2B5EF4-FFF2-40B4-BE49-F238E27FC236}">
                <a16:creationId xmlns:a16="http://schemas.microsoft.com/office/drawing/2014/main" xmlns="" id="{6E7822C5-9F91-DB80-61BA-E0BEEBA6045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028" b="90972" l="10000" r="90000">
                        <a14:foregroundMark x1="43056" y1="71875" x2="53333" y2="71875"/>
                        <a14:foregroundMark x1="47500" y1="67361" x2="39722" y2="72569"/>
                        <a14:foregroundMark x1="46944" y1="91319" x2="46944" y2="91319"/>
                        <a14:foregroundMark x1="54167" y1="90972" x2="54167" y2="90972"/>
                        <a14:foregroundMark x1="42222" y1="10417" x2="54167" y2="11458"/>
                        <a14:foregroundMark x1="46944" y1="9028" x2="46944" y2="9028"/>
                        <a14:backgroundMark x1="27500" y1="15278" x2="16667" y2="27083"/>
                        <a14:backgroundMark x1="16667" y1="27083" x2="15278" y2="40278"/>
                        <a14:backgroundMark x1="76111" y1="31250" x2="78889" y2="46528"/>
                        <a14:backgroundMark x1="69444" y1="16319" x2="75556" y2="45486"/>
                        <a14:backgroundMark x1="75556" y1="45486" x2="74722" y2="54861"/>
                        <a14:backgroundMark x1="78889" y1="20486" x2="92500" y2="52431"/>
                        <a14:backgroundMark x1="92500" y1="52431" x2="92778" y2="54167"/>
                        <a14:backgroundMark x1="79444" y1="35764" x2="82222" y2="78819"/>
                        <a14:backgroundMark x1="75833" y1="53819" x2="71944" y2="87153"/>
                        <a14:backgroundMark x1="68056" y1="51736" x2="67222" y2="95486"/>
                        <a14:backgroundMark x1="67222" y1="95486" x2="67778" y2="96528"/>
                        <a14:backgroundMark x1="61944" y1="61458" x2="65278" y2="79167"/>
                        <a14:backgroundMark x1="19167" y1="56944" x2="28611" y2="88542"/>
                        <a14:backgroundMark x1="13333" y1="38542" x2="17500" y2="62847"/>
                        <a14:backgroundMark x1="25278" y1="73264" x2="32778" y2="80556"/>
                        <a14:backgroundMark x1="30000" y1="69444" x2="35000" y2="72569"/>
                      </a14:backgroundRemoval>
                    </a14:imgEffect>
                  </a14:imgLayer>
                </a14:imgProps>
              </a:ext>
              <a:ext uri="{28A0092B-C50C-407E-A947-70E740481C1C}">
                <a14:useLocalDpi xmlns:a14="http://schemas.microsoft.com/office/drawing/2010/main" val="0"/>
              </a:ext>
            </a:extLst>
          </a:blip>
          <a:srcRect/>
          <a:stretch>
            <a:fillRect/>
          </a:stretch>
        </p:blipFill>
        <p:spPr bwMode="auto">
          <a:xfrm>
            <a:off x="-510401" y="2694237"/>
            <a:ext cx="5262253" cy="4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203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26" presetClass="emph" presetSubtype="0" fill="hold" grpId="1" nodeType="withEffect">
                                  <p:stCondLst>
                                    <p:cond delay="0"/>
                                  </p:stCondLst>
                                  <p:childTnLst>
                                    <p:animEffect transition="out" filter="fade">
                                      <p:cBhvr>
                                        <p:cTn id="15" dur="500" tmFilter="0, 0; .2, .5; .8, .5; 1, 0"/>
                                        <p:tgtEl>
                                          <p:spTgt spid="8"/>
                                        </p:tgtEl>
                                      </p:cBhvr>
                                    </p:animEffect>
                                    <p:animScale>
                                      <p:cBhvr>
                                        <p:cTn id="16"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414</Words>
  <Application>Microsoft Office PowerPoint</Application>
  <PresentationFormat>Widescreen</PresentationFormat>
  <Paragraphs>36</Paragraphs>
  <Slides>16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宋体</vt:lpstr>
      <vt:lpstr>Arial</vt:lpstr>
      <vt:lpstr>Calibri</vt:lpstr>
      <vt:lpstr>Calibri Light</vt:lpstr>
      <vt:lpstr>Cambria</vt:lpstr>
      <vt:lpstr>Times New Roman</vt:lpstr>
      <vt:lpstr>UTM Cookies</vt:lpstr>
      <vt:lpstr>UVN Banh Mi</vt:lpstr>
      <vt:lpstr>字魂59号-创粗黑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cp:revision>
  <dcterms:created xsi:type="dcterms:W3CDTF">2025-04-25T05:35:53Z</dcterms:created>
  <dcterms:modified xsi:type="dcterms:W3CDTF">2025-04-25T05:37:27Z</dcterms:modified>
</cp:coreProperties>
</file>