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3"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8" autoAdjust="0"/>
    <p:restoredTop sz="94660"/>
  </p:normalViewPr>
  <p:slideViewPr>
    <p:cSldViewPr snapToGrid="0">
      <p:cViewPr>
        <p:scale>
          <a:sx n="33" d="100"/>
          <a:sy n="33" d="100"/>
        </p:scale>
        <p:origin x="1254" y="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F9D27D-8BD6-4694-A4DB-EF21D59B0CB2}"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39129-A8F6-466B-BC66-E3230ABE1500}" type="slidenum">
              <a:rPr lang="en-US" smtClean="0"/>
              <a:t>‹#›</a:t>
            </a:fld>
            <a:endParaRPr lang="en-US"/>
          </a:p>
        </p:txBody>
      </p:sp>
    </p:spTree>
    <p:extLst>
      <p:ext uri="{BB962C8B-B14F-4D97-AF65-F5344CB8AC3E}">
        <p14:creationId xmlns:p14="http://schemas.microsoft.com/office/powerpoint/2010/main" val="98769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9D27D-8BD6-4694-A4DB-EF21D59B0CB2}"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39129-A8F6-466B-BC66-E3230ABE1500}" type="slidenum">
              <a:rPr lang="en-US" smtClean="0"/>
              <a:t>‹#›</a:t>
            </a:fld>
            <a:endParaRPr lang="en-US"/>
          </a:p>
        </p:txBody>
      </p:sp>
    </p:spTree>
    <p:extLst>
      <p:ext uri="{BB962C8B-B14F-4D97-AF65-F5344CB8AC3E}">
        <p14:creationId xmlns:p14="http://schemas.microsoft.com/office/powerpoint/2010/main" val="2736714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9D27D-8BD6-4694-A4DB-EF21D59B0CB2}"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39129-A8F6-466B-BC66-E3230ABE1500}" type="slidenum">
              <a:rPr lang="en-US" smtClean="0"/>
              <a:t>‹#›</a:t>
            </a:fld>
            <a:endParaRPr lang="en-US"/>
          </a:p>
        </p:txBody>
      </p:sp>
    </p:spTree>
    <p:extLst>
      <p:ext uri="{BB962C8B-B14F-4D97-AF65-F5344CB8AC3E}">
        <p14:creationId xmlns:p14="http://schemas.microsoft.com/office/powerpoint/2010/main" val="2330732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1226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9D27D-8BD6-4694-A4DB-EF21D59B0CB2}"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39129-A8F6-466B-BC66-E3230ABE1500}" type="slidenum">
              <a:rPr lang="en-US" smtClean="0"/>
              <a:t>‹#›</a:t>
            </a:fld>
            <a:endParaRPr lang="en-US"/>
          </a:p>
        </p:txBody>
      </p:sp>
    </p:spTree>
    <p:extLst>
      <p:ext uri="{BB962C8B-B14F-4D97-AF65-F5344CB8AC3E}">
        <p14:creationId xmlns:p14="http://schemas.microsoft.com/office/powerpoint/2010/main" val="269666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9D27D-8BD6-4694-A4DB-EF21D59B0CB2}"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39129-A8F6-466B-BC66-E3230ABE1500}" type="slidenum">
              <a:rPr lang="en-US" smtClean="0"/>
              <a:t>‹#›</a:t>
            </a:fld>
            <a:endParaRPr lang="en-US"/>
          </a:p>
        </p:txBody>
      </p:sp>
    </p:spTree>
    <p:extLst>
      <p:ext uri="{BB962C8B-B14F-4D97-AF65-F5344CB8AC3E}">
        <p14:creationId xmlns:p14="http://schemas.microsoft.com/office/powerpoint/2010/main" val="7433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F9D27D-8BD6-4694-A4DB-EF21D59B0CB2}"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39129-A8F6-466B-BC66-E3230ABE1500}" type="slidenum">
              <a:rPr lang="en-US" smtClean="0"/>
              <a:t>‹#›</a:t>
            </a:fld>
            <a:endParaRPr lang="en-US"/>
          </a:p>
        </p:txBody>
      </p:sp>
    </p:spTree>
    <p:extLst>
      <p:ext uri="{BB962C8B-B14F-4D97-AF65-F5344CB8AC3E}">
        <p14:creationId xmlns:p14="http://schemas.microsoft.com/office/powerpoint/2010/main" val="67652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F9D27D-8BD6-4694-A4DB-EF21D59B0CB2}"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39129-A8F6-466B-BC66-E3230ABE1500}" type="slidenum">
              <a:rPr lang="en-US" smtClean="0"/>
              <a:t>‹#›</a:t>
            </a:fld>
            <a:endParaRPr lang="en-US"/>
          </a:p>
        </p:txBody>
      </p:sp>
    </p:spTree>
    <p:extLst>
      <p:ext uri="{BB962C8B-B14F-4D97-AF65-F5344CB8AC3E}">
        <p14:creationId xmlns:p14="http://schemas.microsoft.com/office/powerpoint/2010/main" val="197850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F9D27D-8BD6-4694-A4DB-EF21D59B0CB2}"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39129-A8F6-466B-BC66-E3230ABE1500}" type="slidenum">
              <a:rPr lang="en-US" smtClean="0"/>
              <a:t>‹#›</a:t>
            </a:fld>
            <a:endParaRPr lang="en-US"/>
          </a:p>
        </p:txBody>
      </p:sp>
    </p:spTree>
    <p:extLst>
      <p:ext uri="{BB962C8B-B14F-4D97-AF65-F5344CB8AC3E}">
        <p14:creationId xmlns:p14="http://schemas.microsoft.com/office/powerpoint/2010/main" val="379235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9D27D-8BD6-4694-A4DB-EF21D59B0CB2}"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39129-A8F6-466B-BC66-E3230ABE1500}" type="slidenum">
              <a:rPr lang="en-US" smtClean="0"/>
              <a:t>‹#›</a:t>
            </a:fld>
            <a:endParaRPr lang="en-US"/>
          </a:p>
        </p:txBody>
      </p:sp>
    </p:spTree>
    <p:extLst>
      <p:ext uri="{BB962C8B-B14F-4D97-AF65-F5344CB8AC3E}">
        <p14:creationId xmlns:p14="http://schemas.microsoft.com/office/powerpoint/2010/main" val="138508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9D27D-8BD6-4694-A4DB-EF21D59B0CB2}"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39129-A8F6-466B-BC66-E3230ABE1500}" type="slidenum">
              <a:rPr lang="en-US" smtClean="0"/>
              <a:t>‹#›</a:t>
            </a:fld>
            <a:endParaRPr lang="en-US"/>
          </a:p>
        </p:txBody>
      </p:sp>
    </p:spTree>
    <p:extLst>
      <p:ext uri="{BB962C8B-B14F-4D97-AF65-F5344CB8AC3E}">
        <p14:creationId xmlns:p14="http://schemas.microsoft.com/office/powerpoint/2010/main" val="8322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9D27D-8BD6-4694-A4DB-EF21D59B0CB2}"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39129-A8F6-466B-BC66-E3230ABE1500}" type="slidenum">
              <a:rPr lang="en-US" smtClean="0"/>
              <a:t>‹#›</a:t>
            </a:fld>
            <a:endParaRPr lang="en-US"/>
          </a:p>
        </p:txBody>
      </p:sp>
    </p:spTree>
    <p:extLst>
      <p:ext uri="{BB962C8B-B14F-4D97-AF65-F5344CB8AC3E}">
        <p14:creationId xmlns:p14="http://schemas.microsoft.com/office/powerpoint/2010/main" val="218375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9D27D-8BD6-4694-A4DB-EF21D59B0CB2}" type="datetimeFigureOut">
              <a:rPr lang="en-US" smtClean="0"/>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39129-A8F6-466B-BC66-E3230ABE1500}" type="slidenum">
              <a:rPr lang="en-US" smtClean="0"/>
              <a:t>‹#›</a:t>
            </a:fld>
            <a:endParaRPr lang="en-US"/>
          </a:p>
        </p:txBody>
      </p:sp>
    </p:spTree>
    <p:extLst>
      <p:ext uri="{BB962C8B-B14F-4D97-AF65-F5344CB8AC3E}">
        <p14:creationId xmlns:p14="http://schemas.microsoft.com/office/powerpoint/2010/main" val="128644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6.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18.png"/><Relationship Id="rId4" Type="http://schemas.openxmlformats.org/officeDocument/2006/relationships/image" Target="../media/image29.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2743703-6599-4B12-94EA-960599DD3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6281"/>
            <a:ext cx="12192000" cy="8953995"/>
          </a:xfrm>
          <a:prstGeom prst="rect">
            <a:avLst/>
          </a:prstGeom>
        </p:spPr>
      </p:pic>
      <p:pic>
        <p:nvPicPr>
          <p:cNvPr id="2" name="Picture 1">
            <a:extLst>
              <a:ext uri="{FF2B5EF4-FFF2-40B4-BE49-F238E27FC236}">
                <a16:creationId xmlns="" xmlns:a16="http://schemas.microsoft.com/office/drawing/2014/main" id="{5FAD79DF-366D-99FB-BCB7-7BA7C6E520C9}"/>
              </a:ext>
            </a:extLst>
          </p:cNvPr>
          <p:cNvPicPr>
            <a:picLocks noChangeAspect="1"/>
          </p:cNvPicPr>
          <p:nvPr/>
        </p:nvPicPr>
        <p:blipFill>
          <a:blip r:embed="rId3"/>
          <a:stretch>
            <a:fillRect/>
          </a:stretch>
        </p:blipFill>
        <p:spPr>
          <a:xfrm>
            <a:off x="3105345" y="185617"/>
            <a:ext cx="7669433" cy="1774090"/>
          </a:xfrm>
          <a:prstGeom prst="rect">
            <a:avLst/>
          </a:prstGeom>
        </p:spPr>
      </p:pic>
    </p:spTree>
    <p:extLst>
      <p:ext uri="{BB962C8B-B14F-4D97-AF65-F5344CB8AC3E}">
        <p14:creationId xmlns:p14="http://schemas.microsoft.com/office/powerpoint/2010/main" val="22551295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74404" y="1161011"/>
            <a:ext cx="10000211" cy="3539430"/>
          </a:xfrm>
          <a:prstGeom prst="rect">
            <a:avLst/>
          </a:prstGeom>
          <a:noFill/>
        </p:spPr>
        <p:txBody>
          <a:bodyPr wrap="square" rtlCol="0">
            <a:spAutoFit/>
          </a:bodyPr>
          <a:lstStyle/>
          <a:p>
            <a:pPr marL="0" marR="0" algn="just">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Để</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bảo</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tồn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cảnh</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quan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thiên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nhiên</a:t>
            </a:r>
            <a:r>
              <a:rPr lang="en-US" sz="2800" b="1" dirty="0">
                <a:solidFill>
                  <a:srgbClr val="FF0000"/>
                </a:solidFill>
                <a:effectLst/>
                <a:latin typeface="Cambria" panose="02040503050406030204" pitchFamily="18" charset="0"/>
                <a:ea typeface="Cambria" panose="02040503050406030204" pitchFamily="18" charset="0"/>
              </a:rPr>
              <a:t>, ta </a:t>
            </a:r>
            <a:r>
              <a:rPr lang="en-US" sz="2800" b="1" dirty="0" err="1">
                <a:solidFill>
                  <a:srgbClr val="FF0000"/>
                </a:solidFill>
                <a:effectLst/>
                <a:latin typeface="Cambria" panose="02040503050406030204" pitchFamily="18" charset="0"/>
                <a:ea typeface="Cambria" panose="02040503050406030204" pitchFamily="18" charset="0"/>
              </a:rPr>
              <a:t>có</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thể</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tập</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trung</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vào</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những</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việc</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đơn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và</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thiết</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thực</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sau</a:t>
            </a:r>
            <a:r>
              <a:rPr lang="en-US" sz="2800" b="1" dirty="0">
                <a:solidFill>
                  <a:srgbClr val="FF0000"/>
                </a:solidFill>
                <a:effectLst/>
                <a:latin typeface="Cambria" panose="02040503050406030204" pitchFamily="18" charset="0"/>
                <a:ea typeface="Cambria" panose="02040503050406030204" pitchFamily="18" charset="0"/>
              </a:rPr>
              <a:t>:</a:t>
            </a:r>
          </a:p>
          <a:p>
            <a:pPr marL="0" marR="0" algn="just">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1. </a:t>
            </a:r>
            <a:r>
              <a:rPr lang="en-US" sz="2800" dirty="0" err="1">
                <a:solidFill>
                  <a:srgbClr val="FF0000"/>
                </a:solidFill>
                <a:effectLst/>
                <a:latin typeface="Cambria" panose="02040503050406030204" pitchFamily="18" charset="0"/>
                <a:ea typeface="Cambria" panose="02040503050406030204" pitchFamily="18" charset="0"/>
              </a:rPr>
              <a:t>Học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về</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thiên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nhiên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Tìm</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hiểu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về</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các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loài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động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thực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vật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trong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vùng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Khám</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phá</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các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hệ</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sinh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thái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địa</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phương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rừng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sông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hồ</a:t>
            </a:r>
            <a:r>
              <a:rPr lang="en-US" sz="2800" dirty="0">
                <a:solidFill>
                  <a:srgbClr val="FF0000"/>
                </a:solidFill>
                <a:effectLst/>
                <a:latin typeface="Cambria" panose="02040503050406030204" pitchFamily="18" charset="0"/>
                <a:ea typeface="Cambria" panose="02040503050406030204" pitchFamily="18" charset="0"/>
              </a:rPr>
              <a:t>).</a:t>
            </a:r>
          </a:p>
          <a:p>
            <a:pPr marL="0" marR="0" algn="just">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2. </a:t>
            </a:r>
            <a:r>
              <a:rPr lang="en-US" sz="2800" dirty="0" err="1">
                <a:solidFill>
                  <a:srgbClr val="FF0000"/>
                </a:solidFill>
                <a:effectLst/>
                <a:latin typeface="Cambria" panose="02040503050406030204" pitchFamily="18" charset="0"/>
                <a:ea typeface="Cambria" panose="02040503050406030204" pitchFamily="18" charset="0"/>
              </a:rPr>
              <a:t>Tiết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kiệm</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tài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nguyên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Tắt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đèn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và</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thiết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bị</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khi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không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nước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tiết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kiệm</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Tái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và</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tái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chế</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đồ</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vật</a:t>
            </a:r>
            <a:r>
              <a:rPr lang="en-US" sz="2800" dirty="0">
                <a:solidFill>
                  <a:srgbClr val="FF0000"/>
                </a:solidFill>
                <a:effectLst/>
                <a:latin typeface="Cambria" panose="02040503050406030204" pitchFamily="18" charset="0"/>
                <a:ea typeface="Cambria" panose="02040503050406030204" pitchFamily="18" charset="0"/>
              </a:rPr>
              <a:t>.</a:t>
            </a:r>
          </a:p>
          <a:p>
            <a:pPr marL="0" marR="0" algn="just">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3. </a:t>
            </a:r>
            <a:r>
              <a:rPr lang="en-US" sz="2800" dirty="0" err="1">
                <a:solidFill>
                  <a:srgbClr val="FF0000"/>
                </a:solidFill>
                <a:effectLst/>
                <a:latin typeface="Cambria" panose="02040503050406030204" pitchFamily="18" charset="0"/>
                <a:ea typeface="Cambria" panose="02040503050406030204" pitchFamily="18" charset="0"/>
              </a:rPr>
              <a:t>Giảm</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rác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thải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Phân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loại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rác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tại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nguồn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túi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vải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thay</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túi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nilon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Tránh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đồ</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nhựa</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dùng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một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lần</a:t>
            </a:r>
            <a:r>
              <a:rPr lang="en-US" sz="28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1568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74404" y="1161011"/>
            <a:ext cx="10000211" cy="3539430"/>
          </a:xfrm>
          <a:prstGeom prst="rect">
            <a:avLst/>
          </a:prstGeom>
          <a:noFill/>
        </p:spPr>
        <p:txBody>
          <a:bodyPr wrap="square" rtlCol="0">
            <a:spAutoFit/>
          </a:bodyPr>
          <a:lstStyle/>
          <a:p>
            <a:pPr lvl="0" algn="just"/>
            <a:r>
              <a:rPr lang="vi-VN" sz="2800" b="1" dirty="0">
                <a:solidFill>
                  <a:srgbClr val="FF0000"/>
                </a:solidFill>
                <a:latin typeface="Cambria" panose="02040503050406030204" pitchFamily="18" charset="0"/>
                <a:ea typeface="Cambria" panose="02040503050406030204" pitchFamily="18" charset="0"/>
              </a:rPr>
              <a:t>4. Trồng cây: </a:t>
            </a:r>
            <a:r>
              <a:rPr lang="vi-VN" sz="2800" dirty="0">
                <a:solidFill>
                  <a:srgbClr val="FF0000"/>
                </a:solidFill>
                <a:latin typeface="Cambria" panose="02040503050406030204" pitchFamily="18" charset="0"/>
                <a:ea typeface="Cambria" panose="02040503050406030204" pitchFamily="18" charset="0"/>
              </a:rPr>
              <a:t>Tham gia các hoạt động trồng cây ở trường và cộng đồng; Chăm sóc cây xanh tại nhà</a:t>
            </a:r>
          </a:p>
          <a:p>
            <a:pPr lvl="0" algn="just"/>
            <a:r>
              <a:rPr lang="vi-VN" sz="2800" b="1" dirty="0">
                <a:solidFill>
                  <a:srgbClr val="FF0000"/>
                </a:solidFill>
                <a:latin typeface="Cambria" panose="02040503050406030204" pitchFamily="18" charset="0"/>
                <a:ea typeface="Cambria" panose="02040503050406030204" pitchFamily="18" charset="0"/>
              </a:rPr>
              <a:t>5. Bảo vệ động vật: </a:t>
            </a:r>
            <a:r>
              <a:rPr lang="vi-VN" sz="2800" dirty="0">
                <a:solidFill>
                  <a:srgbClr val="FF0000"/>
                </a:solidFill>
                <a:latin typeface="Cambria" panose="02040503050406030204" pitchFamily="18" charset="0"/>
                <a:ea typeface="Cambria" panose="02040503050406030204" pitchFamily="18" charset="0"/>
              </a:rPr>
              <a:t>Không săn bắt hoặc làm hại động vật hoang dã; Tôn trọng môi trường sống của động vật.</a:t>
            </a:r>
          </a:p>
          <a:p>
            <a:pPr lvl="0" algn="just"/>
            <a:r>
              <a:rPr lang="vi-VN" sz="2800" dirty="0">
                <a:solidFill>
                  <a:srgbClr val="FF0000"/>
                </a:solidFill>
                <a:latin typeface="Cambria" panose="02040503050406030204" pitchFamily="18" charset="0"/>
                <a:ea typeface="Cambria" panose="02040503050406030204" pitchFamily="18" charset="0"/>
              </a:rPr>
              <a:t>6. Tham gia hoạt động cộng đồng: Dọn rác ở công viên, bãi biển; Tham gia các chiến dịch bảo vệ môi trường của trường.</a:t>
            </a:r>
          </a:p>
          <a:p>
            <a:pPr lvl="0" algn="just"/>
            <a:r>
              <a:rPr lang="vi-VN" sz="2800" b="1" dirty="0">
                <a:solidFill>
                  <a:srgbClr val="FF0000"/>
                </a:solidFill>
                <a:latin typeface="Cambria" panose="02040503050406030204" pitchFamily="18" charset="0"/>
                <a:ea typeface="Cambria" panose="02040503050406030204" pitchFamily="18" charset="0"/>
              </a:rPr>
              <a:t>7. Tuyên truyền</a:t>
            </a:r>
            <a:r>
              <a:rPr lang="vi-VN" sz="2800" dirty="0">
                <a:solidFill>
                  <a:srgbClr val="FF0000"/>
                </a:solidFill>
                <a:latin typeface="Cambria" panose="02040503050406030204" pitchFamily="18" charset="0"/>
                <a:ea typeface="Cambria" panose="02040503050406030204" pitchFamily="18" charset="0"/>
              </a:rPr>
              <a:t>: Chia sẻ kiến thức về bảo tồn với bạn bè và gia đình; Làm poster hoặc áp phích về bảo vệ thiên nhiên.</a:t>
            </a:r>
          </a:p>
        </p:txBody>
      </p:sp>
    </p:spTree>
    <p:extLst>
      <p:ext uri="{BB962C8B-B14F-4D97-AF65-F5344CB8AC3E}">
        <p14:creationId xmlns:p14="http://schemas.microsoft.com/office/powerpoint/2010/main" val="337372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 xmlns:a16="http://schemas.microsoft.com/office/drawing/2014/main" id="{C2741652-FE46-B6FC-7D23-4BA843A627E7}"/>
              </a:ext>
            </a:extLst>
          </p:cNvPr>
          <p:cNvSpPr/>
          <p:nvPr/>
        </p:nvSpPr>
        <p:spPr>
          <a:xfrm>
            <a:off x="182880" y="335280"/>
            <a:ext cx="11826240" cy="6248400"/>
          </a:xfrm>
          <a:prstGeom prst="roundRect">
            <a:avLst>
              <a:gd name="adj" fmla="val 1135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 xmlns:a16="http://schemas.microsoft.com/office/drawing/2014/main" id="{FF472755-B22C-864E-E943-91B247C32E6F}"/>
              </a:ext>
            </a:extLst>
          </p:cNvPr>
          <p:cNvSpPr/>
          <p:nvPr/>
        </p:nvSpPr>
        <p:spPr>
          <a:xfrm>
            <a:off x="2495331" y="153364"/>
            <a:ext cx="7075389" cy="720396"/>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Sắm</a:t>
            </a:r>
            <a:r>
              <a:rPr kumimoji="0" lang="en-US" sz="4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vai</a:t>
            </a:r>
            <a:r>
              <a:rPr kumimoji="0" lang="en-US" sz="4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để</a:t>
            </a:r>
            <a:r>
              <a:rPr kumimoji="0" lang="en-US" sz="4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xử</a:t>
            </a:r>
            <a:r>
              <a:rPr kumimoji="0" lang="en-US" sz="4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lý</a:t>
            </a:r>
            <a:r>
              <a:rPr kumimoji="0" lang="en-US" sz="4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tình</a:t>
            </a:r>
            <a:r>
              <a:rPr kumimoji="0" lang="en-US" sz="4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huống</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 xmlns:a16="http://schemas.microsoft.com/office/drawing/2014/main" id="{F872D4E3-D84A-CD16-FCE9-892612A2E366}"/>
              </a:ext>
            </a:extLst>
          </p:cNvPr>
          <p:cNvPicPr>
            <a:picLocks noChangeAspect="1"/>
          </p:cNvPicPr>
          <p:nvPr/>
        </p:nvPicPr>
        <p:blipFill>
          <a:blip r:embed="rId2"/>
          <a:stretch>
            <a:fillRect/>
          </a:stretch>
        </p:blipFill>
        <p:spPr>
          <a:xfrm>
            <a:off x="398780" y="1731962"/>
            <a:ext cx="11417744" cy="2525078"/>
          </a:xfrm>
          <a:prstGeom prst="rect">
            <a:avLst/>
          </a:prstGeom>
        </p:spPr>
      </p:pic>
    </p:spTree>
    <p:extLst>
      <p:ext uri="{BB962C8B-B14F-4D97-AF65-F5344CB8AC3E}">
        <p14:creationId xmlns:p14="http://schemas.microsoft.com/office/powerpoint/2010/main" val="2905225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 xmlns:a16="http://schemas.microsoft.com/office/drawing/2014/main" id="{C2741652-FE46-B6FC-7D23-4BA843A627E7}"/>
              </a:ext>
            </a:extLst>
          </p:cNvPr>
          <p:cNvSpPr/>
          <p:nvPr/>
        </p:nvSpPr>
        <p:spPr>
          <a:xfrm>
            <a:off x="182880" y="335280"/>
            <a:ext cx="11826240" cy="6248400"/>
          </a:xfrm>
          <a:prstGeom prst="roundRect">
            <a:avLst>
              <a:gd name="adj" fmla="val 1135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0A5F9A87-1AAD-3B8E-CBC0-940E2C18D826}"/>
              </a:ext>
            </a:extLst>
          </p:cNvPr>
          <p:cNvPicPr>
            <a:picLocks noChangeAspect="1"/>
          </p:cNvPicPr>
          <p:nvPr/>
        </p:nvPicPr>
        <p:blipFill>
          <a:blip r:embed="rId2"/>
          <a:stretch>
            <a:fillRect/>
          </a:stretch>
        </p:blipFill>
        <p:spPr>
          <a:xfrm>
            <a:off x="431164" y="1974532"/>
            <a:ext cx="4694181" cy="2394268"/>
          </a:xfrm>
          <a:prstGeom prst="rect">
            <a:avLst/>
          </a:prstGeom>
        </p:spPr>
      </p:pic>
      <p:grpSp>
        <p:nvGrpSpPr>
          <p:cNvPr id="7" name="Group 6">
            <a:extLst>
              <a:ext uri="{FF2B5EF4-FFF2-40B4-BE49-F238E27FC236}">
                <a16:creationId xmlns="" xmlns:a16="http://schemas.microsoft.com/office/drawing/2014/main" id="{F58FFA03-480D-74D0-74C1-AE0CADFD348F}"/>
              </a:ext>
            </a:extLst>
          </p:cNvPr>
          <p:cNvGrpSpPr/>
          <p:nvPr/>
        </p:nvGrpSpPr>
        <p:grpSpPr>
          <a:xfrm>
            <a:off x="5425440" y="1602154"/>
            <a:ext cx="6238240" cy="3477846"/>
            <a:chOff x="1594337" y="1602154"/>
            <a:chExt cx="9003323" cy="3477846"/>
          </a:xfrm>
        </p:grpSpPr>
        <p:sp>
          <p:nvSpPr>
            <p:cNvPr id="8" name="Rounded Rectangle 8">
              <a:extLst>
                <a:ext uri="{FF2B5EF4-FFF2-40B4-BE49-F238E27FC236}">
                  <a16:creationId xmlns="" xmlns:a16="http://schemas.microsoft.com/office/drawing/2014/main" id="{FDD32A67-5B9B-4A17-B03F-44DDEC53A36B}"/>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ounded Rectangle 9">
              <a:extLst>
                <a:ext uri="{FF2B5EF4-FFF2-40B4-BE49-F238E27FC236}">
                  <a16:creationId xmlns="" xmlns:a16="http://schemas.microsoft.com/office/drawing/2014/main" id="{745330D8-53FB-3A6B-A999-A01C409D9FAD}"/>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cs typeface="Calibri" panose="020F0502020204030204" pitchFamily="34" charset="0"/>
                </a:rPr>
                <a:t>Em sẽ khuyên các bạn không lên làm như vậy, vì lửa sẽ cháy lan sang đồi thông có thể gây cháy rừng.</a:t>
              </a:r>
              <a:endParaRPr lang="vi-VN" sz="2400" dirty="0">
                <a:solidFill>
                  <a:schemeClr val="tx1"/>
                </a:solidFill>
                <a:cs typeface="Calibri" panose="020F0502020204030204" pitchFamily="34" charset="0"/>
              </a:endParaRPr>
            </a:p>
          </p:txBody>
        </p:sp>
      </p:grpSp>
    </p:spTree>
    <p:extLst>
      <p:ext uri="{BB962C8B-B14F-4D97-AF65-F5344CB8AC3E}">
        <p14:creationId xmlns:p14="http://schemas.microsoft.com/office/powerpoint/2010/main" val="4045918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 xmlns:a16="http://schemas.microsoft.com/office/drawing/2014/main" id="{C2741652-FE46-B6FC-7D23-4BA843A627E7}"/>
              </a:ext>
            </a:extLst>
          </p:cNvPr>
          <p:cNvSpPr/>
          <p:nvPr/>
        </p:nvSpPr>
        <p:spPr>
          <a:xfrm>
            <a:off x="182880" y="335280"/>
            <a:ext cx="11826240" cy="6248400"/>
          </a:xfrm>
          <a:prstGeom prst="roundRect">
            <a:avLst>
              <a:gd name="adj" fmla="val 1135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 xmlns:a16="http://schemas.microsoft.com/office/drawing/2014/main" id="{F58FFA03-480D-74D0-74C1-AE0CADFD348F}"/>
              </a:ext>
            </a:extLst>
          </p:cNvPr>
          <p:cNvGrpSpPr/>
          <p:nvPr/>
        </p:nvGrpSpPr>
        <p:grpSpPr>
          <a:xfrm>
            <a:off x="5425440" y="1602154"/>
            <a:ext cx="6512560" cy="3477846"/>
            <a:chOff x="1594337" y="1602154"/>
            <a:chExt cx="9003323" cy="3477846"/>
          </a:xfrm>
        </p:grpSpPr>
        <p:sp>
          <p:nvSpPr>
            <p:cNvPr id="8" name="Rounded Rectangle 8">
              <a:extLst>
                <a:ext uri="{FF2B5EF4-FFF2-40B4-BE49-F238E27FC236}">
                  <a16:creationId xmlns="" xmlns:a16="http://schemas.microsoft.com/office/drawing/2014/main" id="{FDD32A67-5B9B-4A17-B03F-44DDEC53A36B}"/>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ounded Rectangle 9">
              <a:extLst>
                <a:ext uri="{FF2B5EF4-FFF2-40B4-BE49-F238E27FC236}">
                  <a16:creationId xmlns="" xmlns:a16="http://schemas.microsoft.com/office/drawing/2014/main" id="{745330D8-53FB-3A6B-A999-A01C409D9FAD}"/>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t>Em sẽ nhắc nhở các bạn lên dọn rác vào thùng rác của khu bảo tồn, hoặc cho vào túi để mang đến chỗ để rác đúng nơi quy định,…. </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pSp>
      <p:pic>
        <p:nvPicPr>
          <p:cNvPr id="3" name="Picture 2">
            <a:extLst>
              <a:ext uri="{FF2B5EF4-FFF2-40B4-BE49-F238E27FC236}">
                <a16:creationId xmlns="" xmlns:a16="http://schemas.microsoft.com/office/drawing/2014/main" id="{1B5CD85E-D3FD-737E-3CBE-521E946FDD52}"/>
              </a:ext>
            </a:extLst>
          </p:cNvPr>
          <p:cNvPicPr>
            <a:picLocks noChangeAspect="1"/>
          </p:cNvPicPr>
          <p:nvPr/>
        </p:nvPicPr>
        <p:blipFill>
          <a:blip r:embed="rId2"/>
          <a:stretch>
            <a:fillRect/>
          </a:stretch>
        </p:blipFill>
        <p:spPr>
          <a:xfrm>
            <a:off x="392112" y="2346325"/>
            <a:ext cx="4905375" cy="1962150"/>
          </a:xfrm>
          <a:prstGeom prst="rect">
            <a:avLst/>
          </a:prstGeom>
        </p:spPr>
      </p:pic>
    </p:spTree>
    <p:extLst>
      <p:ext uri="{BB962C8B-B14F-4D97-AF65-F5344CB8AC3E}">
        <p14:creationId xmlns:p14="http://schemas.microsoft.com/office/powerpoint/2010/main" val="3105882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 xmlns:a16="http://schemas.microsoft.com/office/drawing/2014/main" id="{C2741652-FE46-B6FC-7D23-4BA843A627E7}"/>
              </a:ext>
            </a:extLst>
          </p:cNvPr>
          <p:cNvSpPr/>
          <p:nvPr/>
        </p:nvSpPr>
        <p:spPr>
          <a:xfrm>
            <a:off x="182880" y="335280"/>
            <a:ext cx="11826240" cy="6248400"/>
          </a:xfrm>
          <a:prstGeom prst="roundRect">
            <a:avLst>
              <a:gd name="adj" fmla="val 1135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 xmlns:a16="http://schemas.microsoft.com/office/drawing/2014/main" id="{FF472755-B22C-864E-E943-91B247C32E6F}"/>
              </a:ext>
            </a:extLst>
          </p:cNvPr>
          <p:cNvSpPr/>
          <p:nvPr/>
        </p:nvSpPr>
        <p:spPr>
          <a:xfrm>
            <a:off x="1351280" y="153364"/>
            <a:ext cx="9408159" cy="1187756"/>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Thảo</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luận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đề</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xuất</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các</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biện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pháp</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bảo</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tồn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cảnh</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quan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thiên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nhiên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 xmlns:a16="http://schemas.microsoft.com/office/drawing/2014/main" id="{7BBA12D6-C793-879B-10C0-BD89A640F4AF}"/>
              </a:ext>
            </a:extLst>
          </p:cNvPr>
          <p:cNvPicPr>
            <a:picLocks noChangeAspect="1"/>
          </p:cNvPicPr>
          <p:nvPr/>
        </p:nvPicPr>
        <p:blipFill>
          <a:blip r:embed="rId2"/>
          <a:stretch>
            <a:fillRect/>
          </a:stretch>
        </p:blipFill>
        <p:spPr>
          <a:xfrm>
            <a:off x="515620" y="1811337"/>
            <a:ext cx="11201400" cy="3743325"/>
          </a:xfrm>
          <a:prstGeom prst="rect">
            <a:avLst/>
          </a:prstGeom>
        </p:spPr>
      </p:pic>
    </p:spTree>
    <p:extLst>
      <p:ext uri="{BB962C8B-B14F-4D97-AF65-F5344CB8AC3E}">
        <p14:creationId xmlns:p14="http://schemas.microsoft.com/office/powerpoint/2010/main" val="4210721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24"/>
          <p:cNvSpPr/>
          <p:nvPr/>
        </p:nvSpPr>
        <p:spPr>
          <a:xfrm>
            <a:off x="283029" y="290286"/>
            <a:ext cx="11625942" cy="637604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 xmlns:a16="http://schemas.microsoft.com/office/drawing/2014/main" id="{6A9182F2-FDF8-C947-5AE5-5F4C3F0F6A62}"/>
              </a:ext>
            </a:extLst>
          </p:cNvPr>
          <p:cNvPicPr>
            <a:picLocks noChangeAspect="1"/>
          </p:cNvPicPr>
          <p:nvPr/>
        </p:nvPicPr>
        <p:blipFill rotWithShape="1">
          <a:blip r:embed="rId3">
            <a:extLst>
              <a:ext uri="{28A0092B-C50C-407E-A947-70E740481C1C}">
                <a14:useLocalDpi xmlns:a14="http://schemas.microsoft.com/office/drawing/2010/main" val="0"/>
              </a:ext>
            </a:extLst>
          </a:blip>
          <a:srcRect b="23364"/>
          <a:stretch/>
        </p:blipFill>
        <p:spPr>
          <a:xfrm>
            <a:off x="2200360" y="2051011"/>
            <a:ext cx="8277171" cy="4328688"/>
          </a:xfrm>
          <a:prstGeom prst="rect">
            <a:avLst/>
          </a:prstGeom>
        </p:spPr>
      </p:pic>
      <p:pic>
        <p:nvPicPr>
          <p:cNvPr id="6" name="Picture 5">
            <a:extLst>
              <a:ext uri="{FF2B5EF4-FFF2-40B4-BE49-F238E27FC236}">
                <a16:creationId xmlns="" xmlns:a16="http://schemas.microsoft.com/office/drawing/2014/main" id="{4DFE7F46-35E8-1C59-17D9-1FBCDE295E0F}"/>
              </a:ext>
            </a:extLst>
          </p:cNvPr>
          <p:cNvPicPr>
            <a:picLocks noChangeAspect="1"/>
          </p:cNvPicPr>
          <p:nvPr/>
        </p:nvPicPr>
        <p:blipFill>
          <a:blip r:embed="rId4"/>
          <a:stretch>
            <a:fillRect/>
          </a:stretch>
        </p:blipFill>
        <p:spPr>
          <a:xfrm>
            <a:off x="1869823" y="559190"/>
            <a:ext cx="9086049" cy="2118032"/>
          </a:xfrm>
          <a:prstGeom prst="rect">
            <a:avLst/>
          </a:prstGeom>
        </p:spPr>
      </p:pic>
    </p:spTree>
    <p:extLst>
      <p:ext uri="{BB962C8B-B14F-4D97-AF65-F5344CB8AC3E}">
        <p14:creationId xmlns:p14="http://schemas.microsoft.com/office/powerpoint/2010/main" val="17056397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3">
            <a:extLst>
              <a:ext uri="{FF2B5EF4-FFF2-40B4-BE49-F238E27FC236}">
                <a16:creationId xmlns="" xmlns:a16="http://schemas.microsoft.com/office/drawing/2014/main" id="{B4AF9D76-8E09-E04D-AB60-BA6CC5F87A6F}"/>
              </a:ext>
            </a:extLst>
          </p:cNvPr>
          <p:cNvSpPr/>
          <p:nvPr/>
        </p:nvSpPr>
        <p:spPr>
          <a:xfrm rot="1029151">
            <a:off x="-475556" y="2105803"/>
            <a:ext cx="12419858" cy="7949659"/>
          </a:xfrm>
          <a:custGeom>
            <a:avLst/>
            <a:gdLst/>
            <a:ahLst/>
            <a:cxnLst/>
            <a:rect l="l" t="t" r="r" b="b"/>
            <a:pathLst>
              <a:path w="18459568" h="12229464">
                <a:moveTo>
                  <a:pt x="0" y="0"/>
                </a:moveTo>
                <a:lnTo>
                  <a:pt x="18459568" y="0"/>
                </a:lnTo>
                <a:lnTo>
                  <a:pt x="18459568" y="12229463"/>
                </a:lnTo>
                <a:lnTo>
                  <a:pt x="0" y="12229463"/>
                </a:lnTo>
                <a:lnTo>
                  <a:pt x="0" y="0"/>
                </a:lnTo>
                <a:close/>
              </a:path>
            </a:pathLst>
          </a:custGeom>
          <a:blipFill>
            <a:blip r:embed="rId2">
              <a:alphaModFix amt="43999"/>
              <a:extLst>
                <a:ext uri="{96DAC541-7B7A-43D3-8B79-37D633B846F1}">
                  <asvg:svgBlip xmlns=""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9">
            <a:extLst>
              <a:ext uri="{FF2B5EF4-FFF2-40B4-BE49-F238E27FC236}">
                <a16:creationId xmlns="" xmlns:a16="http://schemas.microsoft.com/office/drawing/2014/main" id="{1B258B39-E38D-C645-B1B5-F2CF96FA1FD6}"/>
              </a:ext>
            </a:extLst>
          </p:cNvPr>
          <p:cNvGrpSpPr/>
          <p:nvPr/>
        </p:nvGrpSpPr>
        <p:grpSpPr>
          <a:xfrm>
            <a:off x="1271124" y="760224"/>
            <a:ext cx="10305930" cy="5337552"/>
            <a:chOff x="3640057" y="1280256"/>
            <a:chExt cx="11961533" cy="8006328"/>
          </a:xfrm>
        </p:grpSpPr>
        <p:grpSp>
          <p:nvGrpSpPr>
            <p:cNvPr id="3" name="Group 3"/>
            <p:cNvGrpSpPr/>
            <p:nvPr/>
          </p:nvGrpSpPr>
          <p:grpSpPr>
            <a:xfrm>
              <a:off x="3640057" y="1280256"/>
              <a:ext cx="11961533" cy="8006328"/>
              <a:chOff x="0" y="0"/>
              <a:chExt cx="24372769" cy="22537495"/>
            </a:xfrm>
          </p:grpSpPr>
          <p:sp>
            <p:nvSpPr>
              <p:cNvPr id="4" name="Freeform 4"/>
              <p:cNvSpPr/>
              <p:nvPr/>
            </p:nvSpPr>
            <p:spPr>
              <a:xfrm>
                <a:off x="72390" y="72390"/>
                <a:ext cx="24227990" cy="22392716"/>
              </a:xfrm>
              <a:custGeom>
                <a:avLst/>
                <a:gdLst/>
                <a:ahLst/>
                <a:cxnLst/>
                <a:rect l="l" t="t" r="r" b="b"/>
                <a:pathLst>
                  <a:path w="24227990" h="22392716">
                    <a:moveTo>
                      <a:pt x="0" y="0"/>
                    </a:moveTo>
                    <a:lnTo>
                      <a:pt x="24227990" y="0"/>
                    </a:lnTo>
                    <a:lnTo>
                      <a:pt x="24227990" y="22392716"/>
                    </a:lnTo>
                    <a:lnTo>
                      <a:pt x="0" y="22392716"/>
                    </a:lnTo>
                    <a:lnTo>
                      <a:pt x="0" y="0"/>
                    </a:lnTo>
                    <a:close/>
                  </a:path>
                </a:pathLst>
              </a:custGeom>
              <a:solidFill>
                <a:srgbClr val="C0D6E2"/>
              </a:solidFill>
              <a:ln>
                <a:solidFill>
                  <a:srgbClr val="C0D6E2"/>
                </a:solid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0" y="0"/>
                <a:ext cx="24372770" cy="22537496"/>
              </a:xfrm>
              <a:custGeom>
                <a:avLst/>
                <a:gdLst/>
                <a:ahLst/>
                <a:cxnLst/>
                <a:rect l="l" t="t" r="r" b="b"/>
                <a:pathLst>
                  <a:path w="24372770" h="22537496">
                    <a:moveTo>
                      <a:pt x="24227989" y="22392715"/>
                    </a:moveTo>
                    <a:lnTo>
                      <a:pt x="24372770" y="22392715"/>
                    </a:lnTo>
                    <a:lnTo>
                      <a:pt x="24372770" y="22537496"/>
                    </a:lnTo>
                    <a:lnTo>
                      <a:pt x="24227989" y="22537496"/>
                    </a:lnTo>
                    <a:lnTo>
                      <a:pt x="24227989" y="22392715"/>
                    </a:lnTo>
                    <a:close/>
                    <a:moveTo>
                      <a:pt x="0" y="144780"/>
                    </a:moveTo>
                    <a:lnTo>
                      <a:pt x="144780" y="144780"/>
                    </a:lnTo>
                    <a:lnTo>
                      <a:pt x="144780" y="22392715"/>
                    </a:lnTo>
                    <a:lnTo>
                      <a:pt x="0" y="22392715"/>
                    </a:lnTo>
                    <a:lnTo>
                      <a:pt x="0" y="144780"/>
                    </a:lnTo>
                    <a:close/>
                    <a:moveTo>
                      <a:pt x="0" y="22392715"/>
                    </a:moveTo>
                    <a:lnTo>
                      <a:pt x="144780" y="22392715"/>
                    </a:lnTo>
                    <a:lnTo>
                      <a:pt x="144780" y="22537496"/>
                    </a:lnTo>
                    <a:lnTo>
                      <a:pt x="0" y="22537496"/>
                    </a:lnTo>
                    <a:lnTo>
                      <a:pt x="0" y="22392715"/>
                    </a:lnTo>
                    <a:close/>
                    <a:moveTo>
                      <a:pt x="24227989" y="144780"/>
                    </a:moveTo>
                    <a:lnTo>
                      <a:pt x="24372770" y="144780"/>
                    </a:lnTo>
                    <a:lnTo>
                      <a:pt x="24372770" y="22392715"/>
                    </a:lnTo>
                    <a:lnTo>
                      <a:pt x="24227989" y="22392715"/>
                    </a:lnTo>
                    <a:lnTo>
                      <a:pt x="24227989" y="144780"/>
                    </a:lnTo>
                    <a:close/>
                    <a:moveTo>
                      <a:pt x="144780" y="22392715"/>
                    </a:moveTo>
                    <a:lnTo>
                      <a:pt x="24227989" y="22392715"/>
                    </a:lnTo>
                    <a:lnTo>
                      <a:pt x="24227989" y="22537496"/>
                    </a:lnTo>
                    <a:lnTo>
                      <a:pt x="144780" y="22537496"/>
                    </a:lnTo>
                    <a:lnTo>
                      <a:pt x="144780" y="22392715"/>
                    </a:lnTo>
                    <a:close/>
                    <a:moveTo>
                      <a:pt x="24227989" y="0"/>
                    </a:moveTo>
                    <a:lnTo>
                      <a:pt x="24372770" y="0"/>
                    </a:lnTo>
                    <a:lnTo>
                      <a:pt x="24372770" y="144780"/>
                    </a:lnTo>
                    <a:lnTo>
                      <a:pt x="24227989" y="144780"/>
                    </a:lnTo>
                    <a:lnTo>
                      <a:pt x="24227989" y="0"/>
                    </a:lnTo>
                    <a:close/>
                    <a:moveTo>
                      <a:pt x="0" y="0"/>
                    </a:moveTo>
                    <a:lnTo>
                      <a:pt x="144780" y="0"/>
                    </a:lnTo>
                    <a:lnTo>
                      <a:pt x="144780" y="144780"/>
                    </a:lnTo>
                    <a:lnTo>
                      <a:pt x="0" y="144780"/>
                    </a:lnTo>
                    <a:lnTo>
                      <a:pt x="0" y="0"/>
                    </a:lnTo>
                    <a:close/>
                    <a:moveTo>
                      <a:pt x="144780" y="0"/>
                    </a:moveTo>
                    <a:lnTo>
                      <a:pt x="24227989" y="0"/>
                    </a:lnTo>
                    <a:lnTo>
                      <a:pt x="24227989" y="144780"/>
                    </a:lnTo>
                    <a:lnTo>
                      <a:pt x="144780" y="144780"/>
                    </a:lnTo>
                    <a:lnTo>
                      <a:pt x="144780" y="0"/>
                    </a:lnTo>
                    <a:close/>
                  </a:path>
                </a:pathLst>
              </a:custGeom>
              <a:solidFill>
                <a:srgbClr val="00000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108467" y="1638300"/>
              <a:ext cx="11055334" cy="7442323"/>
              <a:chOff x="-24089" y="0"/>
              <a:chExt cx="29339626" cy="19751097"/>
            </a:xfrm>
          </p:grpSpPr>
          <p:sp>
            <p:nvSpPr>
              <p:cNvPr id="7" name="Freeform 7"/>
              <p:cNvSpPr/>
              <p:nvPr/>
            </p:nvSpPr>
            <p:spPr>
              <a:xfrm>
                <a:off x="-24089" y="70389"/>
                <a:ext cx="29339626" cy="19606317"/>
              </a:xfrm>
              <a:custGeom>
                <a:avLst/>
                <a:gdLst/>
                <a:ahLst/>
                <a:cxnLst/>
                <a:rect l="l" t="t" r="r" b="b"/>
                <a:pathLst>
                  <a:path w="21305457" h="19606317">
                    <a:moveTo>
                      <a:pt x="0" y="0"/>
                    </a:moveTo>
                    <a:lnTo>
                      <a:pt x="21305457" y="0"/>
                    </a:lnTo>
                    <a:lnTo>
                      <a:pt x="21305457" y="19606317"/>
                    </a:lnTo>
                    <a:lnTo>
                      <a:pt x="0" y="19606317"/>
                    </a:lnTo>
                    <a:lnTo>
                      <a:pt x="0" y="0"/>
                    </a:ln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8"/>
              <p:cNvSpPr/>
              <p:nvPr/>
            </p:nvSpPr>
            <p:spPr>
              <a:xfrm>
                <a:off x="0" y="0"/>
                <a:ext cx="29315534" cy="19751097"/>
              </a:xfrm>
              <a:custGeom>
                <a:avLst/>
                <a:gdLst/>
                <a:ahLst/>
                <a:cxnLst/>
                <a:rect l="l" t="t" r="r" b="b"/>
                <a:pathLst>
                  <a:path w="21450236" h="19751097">
                    <a:moveTo>
                      <a:pt x="21305458" y="19606316"/>
                    </a:moveTo>
                    <a:lnTo>
                      <a:pt x="21450236" y="19606316"/>
                    </a:lnTo>
                    <a:lnTo>
                      <a:pt x="21450236" y="19751097"/>
                    </a:lnTo>
                    <a:lnTo>
                      <a:pt x="21305458" y="19751097"/>
                    </a:lnTo>
                    <a:lnTo>
                      <a:pt x="21305458" y="19606316"/>
                    </a:lnTo>
                    <a:close/>
                    <a:moveTo>
                      <a:pt x="0" y="144780"/>
                    </a:moveTo>
                    <a:lnTo>
                      <a:pt x="144780" y="144780"/>
                    </a:lnTo>
                    <a:lnTo>
                      <a:pt x="144780" y="19606316"/>
                    </a:lnTo>
                    <a:lnTo>
                      <a:pt x="0" y="19606316"/>
                    </a:lnTo>
                    <a:lnTo>
                      <a:pt x="0" y="144780"/>
                    </a:lnTo>
                    <a:close/>
                    <a:moveTo>
                      <a:pt x="0" y="19606316"/>
                    </a:moveTo>
                    <a:lnTo>
                      <a:pt x="144780" y="19606316"/>
                    </a:lnTo>
                    <a:lnTo>
                      <a:pt x="144780" y="19751097"/>
                    </a:lnTo>
                    <a:lnTo>
                      <a:pt x="0" y="19751097"/>
                    </a:lnTo>
                    <a:lnTo>
                      <a:pt x="0" y="19606316"/>
                    </a:lnTo>
                    <a:close/>
                    <a:moveTo>
                      <a:pt x="21305458" y="144780"/>
                    </a:moveTo>
                    <a:lnTo>
                      <a:pt x="21450236" y="144780"/>
                    </a:lnTo>
                    <a:lnTo>
                      <a:pt x="21450236" y="19606316"/>
                    </a:lnTo>
                    <a:lnTo>
                      <a:pt x="21305458" y="19606316"/>
                    </a:lnTo>
                    <a:lnTo>
                      <a:pt x="21305458" y="144780"/>
                    </a:lnTo>
                    <a:close/>
                    <a:moveTo>
                      <a:pt x="144780" y="19606316"/>
                    </a:moveTo>
                    <a:lnTo>
                      <a:pt x="21305458" y="19606316"/>
                    </a:lnTo>
                    <a:lnTo>
                      <a:pt x="21305458" y="19751097"/>
                    </a:lnTo>
                    <a:lnTo>
                      <a:pt x="144780" y="19751097"/>
                    </a:lnTo>
                    <a:lnTo>
                      <a:pt x="144780" y="19606316"/>
                    </a:lnTo>
                    <a:close/>
                    <a:moveTo>
                      <a:pt x="21305458" y="0"/>
                    </a:moveTo>
                    <a:lnTo>
                      <a:pt x="21450236" y="0"/>
                    </a:lnTo>
                    <a:lnTo>
                      <a:pt x="21450236" y="144780"/>
                    </a:lnTo>
                    <a:lnTo>
                      <a:pt x="21305458" y="144780"/>
                    </a:lnTo>
                    <a:lnTo>
                      <a:pt x="21305458" y="0"/>
                    </a:lnTo>
                    <a:close/>
                    <a:moveTo>
                      <a:pt x="0" y="0"/>
                    </a:moveTo>
                    <a:lnTo>
                      <a:pt x="144780" y="0"/>
                    </a:lnTo>
                    <a:lnTo>
                      <a:pt x="144780" y="144780"/>
                    </a:lnTo>
                    <a:lnTo>
                      <a:pt x="0" y="144780"/>
                    </a:lnTo>
                    <a:lnTo>
                      <a:pt x="0" y="0"/>
                    </a:lnTo>
                    <a:close/>
                    <a:moveTo>
                      <a:pt x="144780" y="0"/>
                    </a:moveTo>
                    <a:lnTo>
                      <a:pt x="21305458" y="0"/>
                    </a:lnTo>
                    <a:lnTo>
                      <a:pt x="21305458" y="144780"/>
                    </a:lnTo>
                    <a:lnTo>
                      <a:pt x="144780" y="144780"/>
                    </a:lnTo>
                    <a:lnTo>
                      <a:pt x="144780" y="0"/>
                    </a:lnTo>
                    <a:close/>
                  </a:path>
                </a:pathLst>
              </a:custGeom>
              <a:solidFill>
                <a:srgbClr val="00000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2" name="TextBox 11">
            <a:extLst>
              <a:ext uri="{FF2B5EF4-FFF2-40B4-BE49-F238E27FC236}">
                <a16:creationId xmlns="" xmlns:a16="http://schemas.microsoft.com/office/drawing/2014/main" id="{C6347442-33E7-914A-9345-17557DB6079D}"/>
              </a:ext>
            </a:extLst>
          </p:cNvPr>
          <p:cNvSpPr txBox="1"/>
          <p:nvPr/>
        </p:nvSpPr>
        <p:spPr>
          <a:xfrm>
            <a:off x="3230515" y="1762761"/>
            <a:ext cx="7686129" cy="3416320"/>
          </a:xfrm>
          <a:prstGeom prst="rect">
            <a:avLst/>
          </a:prstGeom>
          <a:solidFill>
            <a:srgbClr val="FDD883"/>
          </a:solidFill>
        </p:spPr>
        <p:txBody>
          <a:bodyPr wrap="square" rtlCol="0">
            <a:spAutoFit/>
          </a:bodyPr>
          <a:lstStyle/>
          <a:p>
            <a:pPr lvl="0" algn="just" defTabSz="609630"/>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Để</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cho</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cảnh</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quan</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thiên</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nhiên</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luôn</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đẹp</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chúng</a:t>
            </a:r>
            <a:r>
              <a:rPr lang="en-US" sz="3600" dirty="0">
                <a:solidFill>
                  <a:prstClr val="black"/>
                </a:solidFill>
                <a:latin typeface="Cambria" panose="02040503050406030204" pitchFamily="18" charset="0"/>
              </a:rPr>
              <a:t> ta </a:t>
            </a:r>
            <a:r>
              <a:rPr lang="en-US" sz="3600" dirty="0" err="1">
                <a:solidFill>
                  <a:prstClr val="black"/>
                </a:solidFill>
                <a:latin typeface="Cambria" panose="02040503050406030204" pitchFamily="18" charset="0"/>
              </a:rPr>
              <a:t>cần</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chung</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tay</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bảo</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vệ</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cảnh</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quan</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Đó</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là</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những</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hành</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động</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làm</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cho</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cảnh</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quan</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thêm</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đẹp</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hoặc</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có</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thể</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là</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những</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hành</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động</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nhằm</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ngăn</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chặn</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tình</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trạng</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xâm</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hại</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cảnh</a:t>
            </a:r>
            <a:r>
              <a:rPr lang="en-US" sz="3600" dirty="0">
                <a:solidFill>
                  <a:prstClr val="black"/>
                </a:solidFill>
                <a:latin typeface="Cambria" panose="02040503050406030204" pitchFamily="18" charset="0"/>
              </a:rPr>
              <a:t> </a:t>
            </a:r>
            <a:r>
              <a:rPr lang="en-US" sz="3600" dirty="0" err="1">
                <a:solidFill>
                  <a:prstClr val="black"/>
                </a:solidFill>
                <a:latin typeface="Cambria" panose="02040503050406030204" pitchFamily="18" charset="0"/>
              </a:rPr>
              <a:t>quan</a:t>
            </a:r>
            <a:r>
              <a:rPr lang="en-US" sz="3600" dirty="0">
                <a:solidFill>
                  <a:prstClr val="black"/>
                </a:solidFill>
                <a:latin typeface="Cambria" panose="02040503050406030204" pitchFamily="18" charset="0"/>
              </a:rPr>
              <a:t>.</a:t>
            </a:r>
            <a:endParaRPr kumimoji="0" lang="x-none" sz="36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14" name="Freeform 8">
            <a:extLst>
              <a:ext uri="{FF2B5EF4-FFF2-40B4-BE49-F238E27FC236}">
                <a16:creationId xmlns="" xmlns:a16="http://schemas.microsoft.com/office/drawing/2014/main" id="{9C0B4A8D-57D2-1643-B66B-E3B277D6AB33}"/>
              </a:ext>
            </a:extLst>
          </p:cNvPr>
          <p:cNvSpPr/>
          <p:nvPr/>
        </p:nvSpPr>
        <p:spPr>
          <a:xfrm>
            <a:off x="0" y="3026168"/>
            <a:ext cx="3067825" cy="3831832"/>
          </a:xfrm>
          <a:custGeom>
            <a:avLst/>
            <a:gdLst/>
            <a:ahLst/>
            <a:cxnLst/>
            <a:rect l="l" t="t" r="r" b="b"/>
            <a:pathLst>
              <a:path w="9546336" h="13167360">
                <a:moveTo>
                  <a:pt x="0" y="0"/>
                </a:moveTo>
                <a:lnTo>
                  <a:pt x="9546336" y="0"/>
                </a:lnTo>
                <a:lnTo>
                  <a:pt x="9546336" y="13167360"/>
                </a:lnTo>
                <a:lnTo>
                  <a:pt x="0" y="1316736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descr="A close up of a logo&#10;&#10;Description automatically generated">
            <a:extLst>
              <a:ext uri="{FF2B5EF4-FFF2-40B4-BE49-F238E27FC236}">
                <a16:creationId xmlns="" xmlns:a16="http://schemas.microsoft.com/office/drawing/2014/main" id="{59A562CC-4594-66B7-4537-F14B608205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8399" y="525186"/>
            <a:ext cx="3406947" cy="982020"/>
          </a:xfrm>
          <a:prstGeom prst="rect">
            <a:avLst/>
          </a:prstGeom>
        </p:spPr>
      </p:pic>
    </p:spTree>
    <p:extLst>
      <p:ext uri="{BB962C8B-B14F-4D97-AF65-F5344CB8AC3E}">
        <p14:creationId xmlns:p14="http://schemas.microsoft.com/office/powerpoint/2010/main" val="18628938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close up of a black background&#10;&#10;Description automatically generated">
            <a:extLst>
              <a:ext uri="{FF2B5EF4-FFF2-40B4-BE49-F238E27FC236}">
                <a16:creationId xmlns="" xmlns:a16="http://schemas.microsoft.com/office/drawing/2014/main" id="{9A27FD96-B6B4-6740-7F69-F96698395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 y="444864"/>
            <a:ext cx="12192000" cy="2940592"/>
          </a:xfrm>
          <a:prstGeom prst="rect">
            <a:avLst/>
          </a:prstGeom>
        </p:spPr>
      </p:pic>
    </p:spTree>
    <p:extLst>
      <p:ext uri="{BB962C8B-B14F-4D97-AF65-F5344CB8AC3E}">
        <p14:creationId xmlns:p14="http://schemas.microsoft.com/office/powerpoint/2010/main" val="117685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5" name="Rectangle: Rounded Corners 6">
            <a:extLst>
              <a:ext uri="{FF2B5EF4-FFF2-40B4-BE49-F238E27FC236}">
                <a16:creationId xmlns="" xmlns:a16="http://schemas.microsoft.com/office/drawing/2014/main" id="{C4D63267-0065-4DF6-B5B4-D4A3E36F9DF0}"/>
              </a:ext>
            </a:extLst>
          </p:cNvPr>
          <p:cNvSpPr/>
          <p:nvPr/>
        </p:nvSpPr>
        <p:spPr>
          <a:xfrm>
            <a:off x="268826" y="246185"/>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10">
            <a:extLst>
              <a:ext uri="{FF2B5EF4-FFF2-40B4-BE49-F238E27FC236}">
                <a16:creationId xmlns="" xmlns:a16="http://schemas.microsoft.com/office/drawing/2014/main" id="{86C9BB18-5DC0-B38A-61D0-6CFB230C682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8869680" y="3091252"/>
            <a:ext cx="3915294" cy="3788788"/>
          </a:xfrm>
          <a:prstGeom prst="rect">
            <a:avLst/>
          </a:prstGeom>
        </p:spPr>
      </p:pic>
      <p:sp>
        <p:nvSpPr>
          <p:cNvPr id="2" name="TextBox 1"/>
          <p:cNvSpPr txBox="1"/>
          <p:nvPr/>
        </p:nvSpPr>
        <p:spPr>
          <a:xfrm>
            <a:off x="713971" y="1109287"/>
            <a:ext cx="9027622" cy="317009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black"/>
                </a:solidFill>
                <a:latin typeface="Calibri" panose="020F0502020204030204"/>
              </a:rPr>
              <a:t>V</a:t>
            </a:r>
            <a:r>
              <a:rPr lang="vi-VN" sz="4000" dirty="0">
                <a:solidFill>
                  <a:prstClr val="black"/>
                </a:solidFill>
                <a:latin typeface="Calibri" panose="020F0502020204030204"/>
              </a:rPr>
              <a:t>ề suy nghĩ, thảo luận với bạn bè, người thân về các biện pháp bảo tồn cảnh quan thiên nhiên.</a:t>
            </a:r>
          </a:p>
          <a:p>
            <a:pPr marL="571500" lvl="0" indent="-571500" algn="just">
              <a:buFont typeface="Arial" panose="020B0604020202020204" pitchFamily="34" charset="0"/>
              <a:buChar char="•"/>
            </a:pPr>
            <a:r>
              <a:rPr lang="vi-VN" sz="4000" dirty="0">
                <a:solidFill>
                  <a:prstClr val="black"/>
                </a:solidFill>
                <a:latin typeface="Calibri" panose="020F0502020204030204"/>
              </a:rPr>
              <a:t>Chuẩn bị các tấm bìa giấy, bìa, bút màu, mảnh gỗ để thực hành cho tiết học sau.</a:t>
            </a:r>
          </a:p>
        </p:txBody>
      </p:sp>
    </p:spTree>
    <p:extLst>
      <p:ext uri="{BB962C8B-B14F-4D97-AF65-F5344CB8AC3E}">
        <p14:creationId xmlns:p14="http://schemas.microsoft.com/office/powerpoint/2010/main" val="2043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 xmlns:a16="http://schemas.microsoft.com/office/drawing/2014/main" id="{2C9952F1-48D5-7363-D1CC-4E653C7DEE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 xmlns:a16="http://schemas.microsoft.com/office/drawing/2014/main" id="{C4F78832-ED94-B88A-8ECA-92F90C402509}"/>
              </a:ext>
            </a:extLst>
          </p:cNvPr>
          <p:cNvSpPr/>
          <p:nvPr/>
        </p:nvSpPr>
        <p:spPr>
          <a:xfrm>
            <a:off x="181864" y="228600"/>
            <a:ext cx="11828272" cy="6186424"/>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10" name="Rectangle: Top Corners Rounded 9">
            <a:extLst>
              <a:ext uri="{FF2B5EF4-FFF2-40B4-BE49-F238E27FC236}">
                <a16:creationId xmlns="" xmlns:a16="http://schemas.microsoft.com/office/drawing/2014/main" id="{9753FABA-8AD6-9DD2-B7DA-990A184BDDAB}"/>
              </a:ext>
            </a:extLst>
          </p:cNvPr>
          <p:cNvSpPr/>
          <p:nvPr/>
        </p:nvSpPr>
        <p:spPr>
          <a:xfrm>
            <a:off x="1192415" y="973013"/>
            <a:ext cx="8585200" cy="2207067"/>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defTabSz="609630">
              <a:buFont typeface="Arial" panose="020B0604020202020204" pitchFamily="34" charset="0"/>
              <a:buChar char="•"/>
            </a:pP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Bài hát với nội dung gì?</a:t>
            </a:r>
          </a:p>
          <a:p>
            <a:pPr marL="457200" indent="-457200" defTabSz="609630">
              <a:buFont typeface="Arial" panose="020B0604020202020204" pitchFamily="34" charset="0"/>
              <a:buChar char="•"/>
            </a:pP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Chúng ta cần làm gì để bảo vệ môi trường?</a:t>
            </a:r>
          </a:p>
        </p:txBody>
      </p:sp>
      <p:sp>
        <p:nvSpPr>
          <p:cNvPr id="11" name="Freeform 21">
            <a:extLst>
              <a:ext uri="{FF2B5EF4-FFF2-40B4-BE49-F238E27FC236}">
                <a16:creationId xmlns="" xmlns:a16="http://schemas.microsoft.com/office/drawing/2014/main" id="{C70E95F6-15B1-BDF8-C28A-6874DDC71402}"/>
              </a:ext>
            </a:extLst>
          </p:cNvPr>
          <p:cNvSpPr/>
          <p:nvPr/>
        </p:nvSpPr>
        <p:spPr>
          <a:xfrm>
            <a:off x="8879840" y="3444240"/>
            <a:ext cx="2962636" cy="3415656"/>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3"/>
            <a:stretch>
              <a:fillRect/>
            </a:stretch>
          </a:blipFill>
        </p:spPr>
        <p:txBody>
          <a:bodyPr/>
          <a:lstStyle/>
          <a:p>
            <a:pPr defTabSz="609630">
              <a:defRPr/>
            </a:pPr>
            <a:endParaRPr lang="vi-VN" sz="1200">
              <a:solidFill>
                <a:prstClr val="black"/>
              </a:solidFill>
              <a:latin typeface="Arial" panose="020B0604020202020204" pitchFamily="34" charset="0"/>
            </a:endParaRPr>
          </a:p>
        </p:txBody>
      </p:sp>
    </p:spTree>
    <p:extLst>
      <p:ext uri="{BB962C8B-B14F-4D97-AF65-F5344CB8AC3E}">
        <p14:creationId xmlns:p14="http://schemas.microsoft.com/office/powerpoint/2010/main" val="34874086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3">
            <a:extLst>
              <a:ext uri="{FF2B5EF4-FFF2-40B4-BE49-F238E27FC236}">
                <a16:creationId xmlns="" xmlns:a16="http://schemas.microsoft.com/office/drawing/2014/main" id="{7498F012-57EB-A228-D2B0-B706D2BCA4CF}"/>
              </a:ext>
            </a:extLst>
          </p:cNvPr>
          <p:cNvSpPr/>
          <p:nvPr/>
        </p:nvSpPr>
        <p:spPr>
          <a:xfrm>
            <a:off x="238499" y="650618"/>
            <a:ext cx="11335288" cy="6437970"/>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 xmlns:a16="http://schemas.microsoft.com/office/drawing/2014/main" id="{6FE3CC5D-9863-5AB6-D913-E303649E1E79}"/>
              </a:ext>
            </a:extLst>
          </p:cNvPr>
          <p:cNvPicPr>
            <a:picLocks noChangeAspect="1"/>
          </p:cNvPicPr>
          <p:nvPr/>
        </p:nvPicPr>
        <p:blipFill>
          <a:blip r:embed="rId2"/>
          <a:stretch>
            <a:fillRect/>
          </a:stretch>
        </p:blipFill>
        <p:spPr>
          <a:xfrm>
            <a:off x="3068053" y="1749509"/>
            <a:ext cx="6157494" cy="981541"/>
          </a:xfrm>
          <a:prstGeom prst="rect">
            <a:avLst/>
          </a:prstGeom>
        </p:spPr>
      </p:pic>
      <p:pic>
        <p:nvPicPr>
          <p:cNvPr id="10" name="Picture 9">
            <a:extLst>
              <a:ext uri="{FF2B5EF4-FFF2-40B4-BE49-F238E27FC236}">
                <a16:creationId xmlns="" xmlns:a16="http://schemas.microsoft.com/office/drawing/2014/main" id="{A67423AB-5591-3BCD-E31D-95609A5E4B28}"/>
              </a:ext>
            </a:extLst>
          </p:cNvPr>
          <p:cNvPicPr>
            <a:picLocks noChangeAspect="1"/>
          </p:cNvPicPr>
          <p:nvPr/>
        </p:nvPicPr>
        <p:blipFill>
          <a:blip r:embed="rId3"/>
          <a:stretch>
            <a:fillRect/>
          </a:stretch>
        </p:blipFill>
        <p:spPr>
          <a:xfrm>
            <a:off x="1950360" y="3185065"/>
            <a:ext cx="8291279" cy="2194750"/>
          </a:xfrm>
          <a:prstGeom prst="rect">
            <a:avLst/>
          </a:prstGeom>
        </p:spPr>
      </p:pic>
      <p:pic>
        <p:nvPicPr>
          <p:cNvPr id="13" name="Picture 12">
            <a:extLst>
              <a:ext uri="{FF2B5EF4-FFF2-40B4-BE49-F238E27FC236}">
                <a16:creationId xmlns="" xmlns:a16="http://schemas.microsoft.com/office/drawing/2014/main" id="{00E428A9-B40E-C4DF-A1FA-3CC8C0271670}"/>
              </a:ext>
            </a:extLst>
          </p:cNvPr>
          <p:cNvPicPr>
            <a:picLocks noChangeAspect="1"/>
          </p:cNvPicPr>
          <p:nvPr/>
        </p:nvPicPr>
        <p:blipFill>
          <a:blip r:embed="rId4"/>
          <a:stretch>
            <a:fillRect/>
          </a:stretch>
        </p:blipFill>
        <p:spPr>
          <a:xfrm>
            <a:off x="551596" y="2276806"/>
            <a:ext cx="2127688" cy="1146147"/>
          </a:xfrm>
          <a:prstGeom prst="rect">
            <a:avLst/>
          </a:prstGeom>
        </p:spPr>
      </p:pic>
      <p:pic>
        <p:nvPicPr>
          <p:cNvPr id="14" name="Picture 13" descr="A round pink label with white text and a black background&#10;&#10;Description automatically generated">
            <a:extLst>
              <a:ext uri="{FF2B5EF4-FFF2-40B4-BE49-F238E27FC236}">
                <a16:creationId xmlns="" xmlns:a16="http://schemas.microsoft.com/office/drawing/2014/main" id="{862A2E20-7631-FA70-A89D-44378D2322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9896" y="74013"/>
            <a:ext cx="1459927" cy="1459927"/>
          </a:xfrm>
          <a:prstGeom prst="rect">
            <a:avLst/>
          </a:prstGeom>
        </p:spPr>
      </p:pic>
      <p:sp>
        <p:nvSpPr>
          <p:cNvPr id="2" name="Oval 1"/>
          <p:cNvSpPr/>
          <p:nvPr/>
        </p:nvSpPr>
        <p:spPr>
          <a:xfrm>
            <a:off x="-1649896" y="-235974"/>
            <a:ext cx="1459927" cy="19854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905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A group of people in clothing&#10;&#10;Description automatically generated with low confidence">
            <a:extLst>
              <a:ext uri="{FF2B5EF4-FFF2-40B4-BE49-F238E27FC236}">
                <a16:creationId xmlns="" xmlns:a16="http://schemas.microsoft.com/office/drawing/2014/main" id="{C1E7E8B4-7819-5AF6-3AFD-D779FF4B79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10" b="7521"/>
          <a:stretch/>
        </p:blipFill>
        <p:spPr>
          <a:xfrm>
            <a:off x="2448560" y="2941094"/>
            <a:ext cx="6964680" cy="3916906"/>
          </a:xfrm>
          <a:prstGeom prst="rect">
            <a:avLst/>
          </a:prstGeom>
        </p:spPr>
      </p:pic>
      <p:pic>
        <p:nvPicPr>
          <p:cNvPr id="4" name="Picture 3" descr="A neon colored word on a black background&#10;&#10;Description automatically generated">
            <a:extLst>
              <a:ext uri="{FF2B5EF4-FFF2-40B4-BE49-F238E27FC236}">
                <a16:creationId xmlns="" xmlns:a16="http://schemas.microsoft.com/office/drawing/2014/main" id="{20D4AA08-DF04-FCC0-7812-F41FF6863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62" y="429614"/>
            <a:ext cx="8213798" cy="2792118"/>
          </a:xfrm>
          <a:prstGeom prst="rect">
            <a:avLst/>
          </a:prstGeom>
        </p:spPr>
      </p:pic>
    </p:spTree>
    <p:extLst>
      <p:ext uri="{BB962C8B-B14F-4D97-AF65-F5344CB8AC3E}">
        <p14:creationId xmlns:p14="http://schemas.microsoft.com/office/powerpoint/2010/main" val="3915329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 xmlns:a16="http://schemas.microsoft.com/office/drawing/2014/main" id="{C2741652-FE46-B6FC-7D23-4BA843A627E7}"/>
              </a:ext>
            </a:extLst>
          </p:cNvPr>
          <p:cNvSpPr/>
          <p:nvPr/>
        </p:nvSpPr>
        <p:spPr>
          <a:xfrm>
            <a:off x="182880" y="335280"/>
            <a:ext cx="11826240" cy="6248400"/>
          </a:xfrm>
          <a:prstGeom prst="roundRect">
            <a:avLst>
              <a:gd name="adj" fmla="val 1135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 xmlns:a16="http://schemas.microsoft.com/office/drawing/2014/main" id="{FF472755-B22C-864E-E943-91B247C32E6F}"/>
              </a:ext>
            </a:extLst>
          </p:cNvPr>
          <p:cNvSpPr/>
          <p:nvPr/>
        </p:nvSpPr>
        <p:spPr>
          <a:xfrm>
            <a:off x="656371" y="254964"/>
            <a:ext cx="10895549" cy="1218236"/>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Calibri" panose="020F0502020204030204" pitchFamily="34" charset="0"/>
                <a:ea typeface="Calibri" panose="020F0502020204030204" pitchFamily="34" charset="0"/>
                <a:cs typeface="Calibri" panose="020F0502020204030204" pitchFamily="34" charset="0"/>
              </a:rPr>
              <a:t>Chia sẻ về những hành động của con người tác động đến cảnh quan của con người</a:t>
            </a:r>
          </a:p>
        </p:txBody>
      </p:sp>
      <p:pic>
        <p:nvPicPr>
          <p:cNvPr id="6" name="Picture 5">
            <a:extLst>
              <a:ext uri="{FF2B5EF4-FFF2-40B4-BE49-F238E27FC236}">
                <a16:creationId xmlns="" xmlns:a16="http://schemas.microsoft.com/office/drawing/2014/main" id="{2B5DA8CB-D7F6-C4CD-04F4-E77424855C30}"/>
              </a:ext>
            </a:extLst>
          </p:cNvPr>
          <p:cNvPicPr>
            <a:picLocks noChangeAspect="1"/>
          </p:cNvPicPr>
          <p:nvPr/>
        </p:nvPicPr>
        <p:blipFill>
          <a:blip r:embed="rId2"/>
          <a:stretch>
            <a:fillRect/>
          </a:stretch>
        </p:blipFill>
        <p:spPr>
          <a:xfrm>
            <a:off x="1349692" y="1763712"/>
            <a:ext cx="9785668" cy="3192240"/>
          </a:xfrm>
          <a:prstGeom prst="rect">
            <a:avLst/>
          </a:prstGeom>
        </p:spPr>
      </p:pic>
      <p:sp>
        <p:nvSpPr>
          <p:cNvPr id="7" name="TextBox 6">
            <a:extLst>
              <a:ext uri="{FF2B5EF4-FFF2-40B4-BE49-F238E27FC236}">
                <a16:creationId xmlns="" xmlns:a16="http://schemas.microsoft.com/office/drawing/2014/main" id="{9FE04CD5-1E7F-30BB-CFCA-112E62A6E124}"/>
              </a:ext>
            </a:extLst>
          </p:cNvPr>
          <p:cNvSpPr txBox="1"/>
          <p:nvPr/>
        </p:nvSpPr>
        <p:spPr>
          <a:xfrm>
            <a:off x="1026160" y="5232400"/>
            <a:ext cx="10596880" cy="954107"/>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err="1">
                <a:solidFill>
                  <a:srgbClr val="000000"/>
                </a:solidFill>
                <a:latin typeface="Cambria" panose="02040503050406030204" pitchFamily="18" charset="0"/>
                <a:ea typeface="Cambria" panose="02040503050406030204" pitchFamily="18" charset="0"/>
              </a:rPr>
              <a:t>Hãy</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nêu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những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hành</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động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nào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nên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bảo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tồn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thiên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nhiên</a:t>
            </a:r>
            <a:endParaRPr lang="en-US" sz="2800" dirty="0">
              <a:solidFill>
                <a:srgbClr val="000000"/>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2800" dirty="0" err="1">
                <a:solidFill>
                  <a:srgbClr val="000000"/>
                </a:solidFill>
                <a:latin typeface="Cambria" panose="02040503050406030204" pitchFamily="18" charset="0"/>
                <a:ea typeface="Cambria" panose="02040503050406030204" pitchFamily="18" charset="0"/>
              </a:rPr>
              <a:t>Nêu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những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hành</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động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nào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không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nên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bảo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tồn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thiên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nhiên</a:t>
            </a:r>
            <a:endParaRPr lang="en-US" sz="28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416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 xmlns:a16="http://schemas.microsoft.com/office/drawing/2014/main" id="{C2741652-FE46-B6FC-7D23-4BA843A627E7}"/>
              </a:ext>
            </a:extLst>
          </p:cNvPr>
          <p:cNvSpPr/>
          <p:nvPr/>
        </p:nvSpPr>
        <p:spPr>
          <a:xfrm>
            <a:off x="182880" y="335280"/>
            <a:ext cx="11826240" cy="6248400"/>
          </a:xfrm>
          <a:prstGeom prst="roundRect">
            <a:avLst>
              <a:gd name="adj" fmla="val 1135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2B5DA8CB-D7F6-C4CD-04F4-E77424855C30}"/>
              </a:ext>
            </a:extLst>
          </p:cNvPr>
          <p:cNvPicPr>
            <a:picLocks noChangeAspect="1"/>
          </p:cNvPicPr>
          <p:nvPr/>
        </p:nvPicPr>
        <p:blipFill>
          <a:blip r:embed="rId2"/>
          <a:stretch>
            <a:fillRect/>
          </a:stretch>
        </p:blipFill>
        <p:spPr>
          <a:xfrm>
            <a:off x="1105852" y="544512"/>
            <a:ext cx="9785668" cy="3192240"/>
          </a:xfrm>
          <a:prstGeom prst="rect">
            <a:avLst/>
          </a:prstGeom>
        </p:spPr>
      </p:pic>
      <p:pic>
        <p:nvPicPr>
          <p:cNvPr id="5" name="Picture 4" descr="A green tick mark on a black background&#10;&#10;Description automatically generated">
            <a:extLst>
              <a:ext uri="{FF2B5EF4-FFF2-40B4-BE49-F238E27FC236}">
                <a16:creationId xmlns="" xmlns:a16="http://schemas.microsoft.com/office/drawing/2014/main" id="{71745B85-E221-E1CF-77AF-437CF8D8F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542" y="701040"/>
            <a:ext cx="1259981" cy="1066800"/>
          </a:xfrm>
          <a:prstGeom prst="rect">
            <a:avLst/>
          </a:prstGeom>
        </p:spPr>
      </p:pic>
      <p:pic>
        <p:nvPicPr>
          <p:cNvPr id="8" name="Picture 7" descr="A green tick mark on a black background&#10;&#10;Description automatically generated">
            <a:extLst>
              <a:ext uri="{FF2B5EF4-FFF2-40B4-BE49-F238E27FC236}">
                <a16:creationId xmlns="" xmlns:a16="http://schemas.microsoft.com/office/drawing/2014/main" id="{801DE6BB-F311-2393-F118-D9345C21A6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142" y="457200"/>
            <a:ext cx="1259981" cy="1066800"/>
          </a:xfrm>
          <a:prstGeom prst="rect">
            <a:avLst/>
          </a:prstGeom>
        </p:spPr>
      </p:pic>
      <p:pic>
        <p:nvPicPr>
          <p:cNvPr id="10" name="Picture 9" descr="A red x on a black background&#10;&#10;Description automatically generated">
            <a:extLst>
              <a:ext uri="{FF2B5EF4-FFF2-40B4-BE49-F238E27FC236}">
                <a16:creationId xmlns="" xmlns:a16="http://schemas.microsoft.com/office/drawing/2014/main" id="{6EDDD96C-DD58-C3CF-8FCA-BFEB6B9083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3119" y="701038"/>
            <a:ext cx="762002" cy="776113"/>
          </a:xfrm>
          <a:prstGeom prst="rect">
            <a:avLst/>
          </a:prstGeom>
        </p:spPr>
      </p:pic>
      <p:sp>
        <p:nvSpPr>
          <p:cNvPr id="11" name="Rectangle: Rounded Corners 5">
            <a:extLst>
              <a:ext uri="{FF2B5EF4-FFF2-40B4-BE49-F238E27FC236}">
                <a16:creationId xmlns="" xmlns:a16="http://schemas.microsoft.com/office/drawing/2014/main" id="{1ADD493E-1F24-65C7-8170-930915B7A5C6}"/>
              </a:ext>
            </a:extLst>
          </p:cNvPr>
          <p:cNvSpPr/>
          <p:nvPr/>
        </p:nvSpPr>
        <p:spPr>
          <a:xfrm>
            <a:off x="843280" y="4195670"/>
            <a:ext cx="10637520" cy="193081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3200" b="1" dirty="0">
                <a:solidFill>
                  <a:schemeClr val="tx1"/>
                </a:solidFill>
                <a:latin typeface="Calibri" panose="020F0502020204030204" pitchFamily="34" charset="0"/>
                <a:ea typeface="Calibri" panose="020F0502020204030204" pitchFamily="34" charset="0"/>
                <a:cs typeface="Calibri" panose="020F0502020204030204" pitchFamily="34" charset="0"/>
              </a:rPr>
              <a:t>Những hành động nên làm để bảo tồn thiên nhiên</a:t>
            </a:r>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 Ảnh 1 và ảnh 2, vì những hành động này bảo vệ cảnh quan.</a:t>
            </a:r>
          </a:p>
          <a:p>
            <a:pPr marL="457200" indent="-457200" algn="just">
              <a:buFont typeface="Arial" panose="020B0604020202020204" pitchFamily="34" charset="0"/>
              <a:buChar char="•"/>
            </a:pPr>
            <a:r>
              <a:rPr lang="vi-VN" sz="3200" b="1" dirty="0">
                <a:solidFill>
                  <a:schemeClr val="tx1"/>
                </a:solidFill>
                <a:latin typeface="Calibri" panose="020F0502020204030204" pitchFamily="34" charset="0"/>
                <a:ea typeface="Calibri" panose="020F0502020204030204" pitchFamily="34" charset="0"/>
                <a:cs typeface="Calibri" panose="020F0502020204030204" pitchFamily="34" charset="0"/>
              </a:rPr>
              <a:t>Những hành động không nên làm để bảo tồn thiên nhiên</a:t>
            </a:r>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 Ảnh 3 vì nó làm tổn hại cảnh quan.</a:t>
            </a:r>
          </a:p>
        </p:txBody>
      </p:sp>
    </p:spTree>
    <p:extLst>
      <p:ext uri="{BB962C8B-B14F-4D97-AF65-F5344CB8AC3E}">
        <p14:creationId xmlns:p14="http://schemas.microsoft.com/office/powerpoint/2010/main" val="3525867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 xmlns:a16="http://schemas.microsoft.com/office/drawing/2014/main" id="{2C9952F1-48D5-7363-D1CC-4E653C7DEE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a:extLst>
              <a:ext uri="{FF2B5EF4-FFF2-40B4-BE49-F238E27FC236}">
                <a16:creationId xmlns="" xmlns:a16="http://schemas.microsoft.com/office/drawing/2014/main" id="{19E9CDDB-0EB8-5FBE-30FB-3C7EA05F7850}"/>
              </a:ext>
            </a:extLst>
          </p:cNvPr>
          <p:cNvGrpSpPr/>
          <p:nvPr/>
        </p:nvGrpSpPr>
        <p:grpSpPr>
          <a:xfrm>
            <a:off x="-25400" y="722953"/>
            <a:ext cx="11969476" cy="7291695"/>
            <a:chOff x="-38100" y="1084428"/>
            <a:chExt cx="17954214" cy="10937543"/>
          </a:xfrm>
        </p:grpSpPr>
        <p:sp>
          <p:nvSpPr>
            <p:cNvPr id="5" name="Freeform 23">
              <a:extLst>
                <a:ext uri="{FF2B5EF4-FFF2-40B4-BE49-F238E27FC236}">
                  <a16:creationId xmlns=""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1" name="Freeform 21">
              <a:extLst>
                <a:ext uri="{FF2B5EF4-FFF2-40B4-BE49-F238E27FC236}">
                  <a16:creationId xmlns="" xmlns:a16="http://schemas.microsoft.com/office/drawing/2014/main" id="{C70E95F6-15B1-BDF8-C28A-6874DDC71402}"/>
                </a:ext>
              </a:extLst>
            </p:cNvPr>
            <p:cNvSpPr/>
            <p:nvPr/>
          </p:nvSpPr>
          <p:spPr>
            <a:xfrm>
              <a:off x="11506200" y="4665828"/>
              <a:ext cx="6409914" cy="7356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defTabSz="609630">
                <a:defRPr/>
              </a:pPr>
              <a:endParaRPr lang="vi-VN" sz="1200">
                <a:solidFill>
                  <a:prstClr val="black"/>
                </a:solidFill>
                <a:latin typeface="Arial" panose="020B0604020202020204" pitchFamily="34" charset="0"/>
              </a:endParaRPr>
            </a:p>
          </p:txBody>
        </p:sp>
      </p:grpSp>
      <p:sp>
        <p:nvSpPr>
          <p:cNvPr id="8" name="TextBox 7">
            <a:extLst>
              <a:ext uri="{FF2B5EF4-FFF2-40B4-BE49-F238E27FC236}">
                <a16:creationId xmlns="" xmlns:a16="http://schemas.microsoft.com/office/drawing/2014/main" id="{0D9E0801-D236-53D3-CFA4-8AAB2122CA99}"/>
              </a:ext>
            </a:extLst>
          </p:cNvPr>
          <p:cNvSpPr txBox="1"/>
          <p:nvPr/>
        </p:nvSpPr>
        <p:spPr>
          <a:xfrm>
            <a:off x="813732" y="1628636"/>
            <a:ext cx="7192348" cy="3231654"/>
          </a:xfrm>
          <a:prstGeom prst="rect">
            <a:avLst/>
          </a:prstGeom>
          <a:noFill/>
        </p:spPr>
        <p:txBody>
          <a:bodyPr wrap="square">
            <a:spAutoFit/>
          </a:bodyPr>
          <a:lstStyle/>
          <a:p>
            <a:pPr algn="ctr" defTabSz="609630"/>
            <a:r>
              <a:rPr lang="vi-VN" sz="3400" dirty="0">
                <a:solidFill>
                  <a:prstClr val="black"/>
                </a:solidFill>
                <a:latin typeface="Calibri" panose="020F0502020204030204" pitchFamily="34" charset="0"/>
                <a:ea typeface="Calibri" panose="020F0502020204030204" pitchFamily="34" charset="0"/>
                <a:cs typeface="Calibri" panose="020F0502020204030204" pitchFamily="34" charset="0"/>
              </a:rPr>
              <a:t>Việt Nam chúng ta có nhiều cảnh quan thiên nhiên đẹp và đặc sắc. Tuy nhiên, không ít những cảnh quan thiên nhiên đang bị xâm hại, làm xấu đi. Chúng ta hãy cùng chung tay kêu gọi các hành động bảo tổn cảnh quan thiên nhiên.</a:t>
            </a:r>
          </a:p>
        </p:txBody>
      </p:sp>
      <p:pic>
        <p:nvPicPr>
          <p:cNvPr id="4" name="Picture 3" descr="A close up of a logo&#10;&#10;Description automatically generated">
            <a:extLst>
              <a:ext uri="{FF2B5EF4-FFF2-40B4-BE49-F238E27FC236}">
                <a16:creationId xmlns="" xmlns:a16="http://schemas.microsoft.com/office/drawing/2014/main" id="{ED68C579-7331-4524-3FE6-35BF25A948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6239" y="464226"/>
            <a:ext cx="3437427" cy="990805"/>
          </a:xfrm>
          <a:prstGeom prst="rect">
            <a:avLst/>
          </a:prstGeom>
        </p:spPr>
      </p:pic>
    </p:spTree>
    <p:extLst>
      <p:ext uri="{BB962C8B-B14F-4D97-AF65-F5344CB8AC3E}">
        <p14:creationId xmlns:p14="http://schemas.microsoft.com/office/powerpoint/2010/main" val="7602547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4" descr="A room with a chalkboard and a desk&#10;&#10;Description automatically generated">
            <a:extLst>
              <a:ext uri="{FF2B5EF4-FFF2-40B4-BE49-F238E27FC236}">
                <a16:creationId xmlns="" xmlns:a16="http://schemas.microsoft.com/office/drawing/2014/main" id="{3D6FA4D9-042E-4932-637C-C49F85E0B8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88951" cy="6858001"/>
          </a:xfrm>
        </p:spPr>
      </p:pic>
      <p:sp>
        <p:nvSpPr>
          <p:cNvPr id="11" name="Freeform 9">
            <a:extLst>
              <a:ext uri="{FF2B5EF4-FFF2-40B4-BE49-F238E27FC236}">
                <a16:creationId xmlns="" xmlns:a16="http://schemas.microsoft.com/office/drawing/2014/main" id="{683E6E0A-AAAF-92F6-AF1E-5FAA3A520295}"/>
              </a:ext>
            </a:extLst>
          </p:cNvPr>
          <p:cNvSpPr/>
          <p:nvPr/>
        </p:nvSpPr>
        <p:spPr>
          <a:xfrm>
            <a:off x="2579885" y="365127"/>
            <a:ext cx="9385539" cy="5178005"/>
          </a:xfrm>
          <a:custGeom>
            <a:avLst/>
            <a:gdLst/>
            <a:ahLst/>
            <a:cxnLst/>
            <a:rect l="l" t="t" r="r" b="b"/>
            <a:pathLst>
              <a:path w="2614493" h="1473920">
                <a:moveTo>
                  <a:pt x="0" y="0"/>
                </a:moveTo>
                <a:lnTo>
                  <a:pt x="2614493" y="0"/>
                </a:lnTo>
                <a:lnTo>
                  <a:pt x="2614493" y="1473920"/>
                </a:lnTo>
                <a:lnTo>
                  <a:pt x="0" y="147392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914492">
              <a:defRPr/>
            </a:pPr>
            <a:endParaRPr lang="en-US" kern="0">
              <a:solidFill>
                <a:prstClr val="black"/>
              </a:solidFill>
              <a:latin typeface="Calibri"/>
            </a:endParaRPr>
          </a:p>
        </p:txBody>
      </p:sp>
      <p:sp>
        <p:nvSpPr>
          <p:cNvPr id="12" name="Freeform 23">
            <a:extLst>
              <a:ext uri="{FF2B5EF4-FFF2-40B4-BE49-F238E27FC236}">
                <a16:creationId xmlns="" xmlns:a16="http://schemas.microsoft.com/office/drawing/2014/main" id="{B5FB0D3C-063A-DF49-ED57-18AAB7E1DA5D}"/>
              </a:ext>
            </a:extLst>
          </p:cNvPr>
          <p:cNvSpPr/>
          <p:nvPr/>
        </p:nvSpPr>
        <p:spPr>
          <a:xfrm rot="20859105">
            <a:off x="3136696" y="677566"/>
            <a:ext cx="1560413" cy="1225574"/>
          </a:xfrm>
          <a:custGeom>
            <a:avLst/>
            <a:gdLst/>
            <a:ahLst/>
            <a:cxnLst/>
            <a:rect l="l" t="t" r="r" b="b"/>
            <a:pathLst>
              <a:path w="1560413" h="1225574">
                <a:moveTo>
                  <a:pt x="0" y="0"/>
                </a:moveTo>
                <a:lnTo>
                  <a:pt x="1560413" y="0"/>
                </a:lnTo>
                <a:lnTo>
                  <a:pt x="1560413" y="1225574"/>
                </a:lnTo>
                <a:lnTo>
                  <a:pt x="0" y="122557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914492">
              <a:defRPr/>
            </a:pPr>
            <a:endParaRPr lang="en-US">
              <a:solidFill>
                <a:prstClr val="black"/>
              </a:solidFill>
              <a:latin typeface="Calibri"/>
            </a:endParaRPr>
          </a:p>
        </p:txBody>
      </p:sp>
      <p:sp>
        <p:nvSpPr>
          <p:cNvPr id="14" name="TextBox 13">
            <a:extLst>
              <a:ext uri="{FF2B5EF4-FFF2-40B4-BE49-F238E27FC236}">
                <a16:creationId xmlns="" xmlns:a16="http://schemas.microsoft.com/office/drawing/2014/main" id="{4EF13044-EC4D-3C2C-13B5-26FAA1EABD7B}"/>
              </a:ext>
            </a:extLst>
          </p:cNvPr>
          <p:cNvSpPr txBox="1"/>
          <p:nvPr/>
        </p:nvSpPr>
        <p:spPr>
          <a:xfrm>
            <a:off x="4714240" y="1497610"/>
            <a:ext cx="6441440" cy="2308324"/>
          </a:xfrm>
          <a:prstGeom prst="rect">
            <a:avLst/>
          </a:prstGeom>
          <a:noFill/>
        </p:spPr>
        <p:txBody>
          <a:bodyPr wrap="square" rtlCol="0">
            <a:spAutoFit/>
          </a:bodyPr>
          <a:lstStyle/>
          <a:p>
            <a:pPr algn="ctr" defTabSz="914492">
              <a:defRPr/>
            </a:pPr>
            <a:r>
              <a:rPr lang="vi-VN" sz="4800" b="1" dirty="0">
                <a:solidFill>
                  <a:srgbClr val="002060"/>
                </a:solidFill>
                <a:latin typeface="Calibri" panose="020F0502020204030204" pitchFamily="34" charset="0"/>
                <a:ea typeface="Cambria" panose="02040503050406030204" pitchFamily="18" charset="0"/>
                <a:cs typeface="Calibri" panose="020F0502020204030204" pitchFamily="34" charset="0"/>
              </a:rPr>
              <a:t>Hãy xác định những việc cần làm để bảo tồn cảnh quan thiên nhiên?</a:t>
            </a:r>
            <a:endParaRPr lang="en-US" sz="4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
        <p:nvSpPr>
          <p:cNvPr id="6" name="Freeform 16">
            <a:extLst>
              <a:ext uri="{FF2B5EF4-FFF2-40B4-BE49-F238E27FC236}">
                <a16:creationId xmlns="" xmlns:a16="http://schemas.microsoft.com/office/drawing/2014/main" id="{9B0F0754-527F-BDBB-5C76-440A11FFDB0A}"/>
              </a:ext>
            </a:extLst>
          </p:cNvPr>
          <p:cNvSpPr/>
          <p:nvPr/>
        </p:nvSpPr>
        <p:spPr>
          <a:xfrm>
            <a:off x="7213600" y="1"/>
            <a:ext cx="4978400" cy="1143000"/>
          </a:xfrm>
          <a:custGeom>
            <a:avLst/>
            <a:gdLst/>
            <a:ahLst/>
            <a:cxnLst/>
            <a:rect l="l" t="t" r="r" b="b"/>
            <a:pathLst>
              <a:path w="4451403" h="728917">
                <a:moveTo>
                  <a:pt x="0" y="0"/>
                </a:moveTo>
                <a:lnTo>
                  <a:pt x="4451403" y="0"/>
                </a:lnTo>
                <a:lnTo>
                  <a:pt x="4451403" y="728917"/>
                </a:lnTo>
                <a:lnTo>
                  <a:pt x="0" y="72891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60">
              <a:defRPr/>
            </a:pPr>
            <a:endParaRPr lang="en-US" sz="1200">
              <a:solidFill>
                <a:prstClr val="black"/>
              </a:solidFill>
              <a:latin typeface="Calibri"/>
            </a:endParaRPr>
          </a:p>
        </p:txBody>
      </p:sp>
      <p:sp>
        <p:nvSpPr>
          <p:cNvPr id="7" name="Freeform 16">
            <a:extLst>
              <a:ext uri="{FF2B5EF4-FFF2-40B4-BE49-F238E27FC236}">
                <a16:creationId xmlns="" xmlns:a16="http://schemas.microsoft.com/office/drawing/2014/main" id="{2696D179-0AE6-17BE-E1B7-7C18D41A18C0}"/>
              </a:ext>
            </a:extLst>
          </p:cNvPr>
          <p:cNvSpPr/>
          <p:nvPr/>
        </p:nvSpPr>
        <p:spPr>
          <a:xfrm>
            <a:off x="0" y="-63183"/>
            <a:ext cx="4978400" cy="1143000"/>
          </a:xfrm>
          <a:custGeom>
            <a:avLst/>
            <a:gdLst/>
            <a:ahLst/>
            <a:cxnLst/>
            <a:rect l="l" t="t" r="r" b="b"/>
            <a:pathLst>
              <a:path w="4451403" h="728917">
                <a:moveTo>
                  <a:pt x="0" y="0"/>
                </a:moveTo>
                <a:lnTo>
                  <a:pt x="4451403" y="0"/>
                </a:lnTo>
                <a:lnTo>
                  <a:pt x="4451403" y="728917"/>
                </a:lnTo>
                <a:lnTo>
                  <a:pt x="0" y="72891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60">
              <a:defRPr/>
            </a:pPr>
            <a:endParaRPr lang="en-US" sz="1200">
              <a:solidFill>
                <a:prstClr val="black"/>
              </a:solidFill>
              <a:latin typeface="Calibri"/>
            </a:endParaRPr>
          </a:p>
        </p:txBody>
      </p:sp>
      <p:sp>
        <p:nvSpPr>
          <p:cNvPr id="3" name="Freeform 32">
            <a:extLst>
              <a:ext uri="{FF2B5EF4-FFF2-40B4-BE49-F238E27FC236}">
                <a16:creationId xmlns="" xmlns:a16="http://schemas.microsoft.com/office/drawing/2014/main" id="{405247E7-4273-8C6C-3F32-E8B532E8A8E2}"/>
              </a:ext>
            </a:extLst>
          </p:cNvPr>
          <p:cNvSpPr/>
          <p:nvPr/>
        </p:nvSpPr>
        <p:spPr>
          <a:xfrm>
            <a:off x="1252522" y="2098548"/>
            <a:ext cx="3520646" cy="4759452"/>
          </a:xfrm>
          <a:custGeom>
            <a:avLst/>
            <a:gdLst/>
            <a:ahLst/>
            <a:cxnLst/>
            <a:rect l="l" t="t" r="r" b="b"/>
            <a:pathLst>
              <a:path w="2064677" h="2617657">
                <a:moveTo>
                  <a:pt x="0" y="0"/>
                </a:moveTo>
                <a:lnTo>
                  <a:pt x="2064677" y="0"/>
                </a:lnTo>
                <a:lnTo>
                  <a:pt x="2064677" y="2617657"/>
                </a:lnTo>
                <a:lnTo>
                  <a:pt x="0" y="2617657"/>
                </a:lnTo>
                <a:lnTo>
                  <a:pt x="0" y="0"/>
                </a:lnTo>
                <a:close/>
              </a:path>
            </a:pathLst>
          </a:custGeom>
          <a:blipFill>
            <a:blip r:embed="rId9"/>
            <a:stretch>
              <a:fillRect/>
            </a:stretch>
          </a:blipFill>
        </p:spPr>
        <p:txBody>
          <a:bodyPr/>
          <a:lstStyle/>
          <a:p>
            <a:pPr defTabSz="914446">
              <a:defRPr/>
            </a:pPr>
            <a:endParaRPr lang="vi-VN" kern="0">
              <a:solidFill>
                <a:prstClr val="black"/>
              </a:solidFill>
              <a:latin typeface="Arial" panose="020B0604020202020204" pitchFamily="34" charset="0"/>
            </a:endParaRPr>
          </a:p>
        </p:txBody>
      </p:sp>
    </p:spTree>
    <p:extLst>
      <p:ext uri="{BB962C8B-B14F-4D97-AF65-F5344CB8AC3E}">
        <p14:creationId xmlns:p14="http://schemas.microsoft.com/office/powerpoint/2010/main" val="41015096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 xmlns:a16="http://schemas.microsoft.com/office/drawing/2014/main" id="{9DBCFFAD-B0F0-5E8A-FCEC-32BEE225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24"/>
          <p:cNvSpPr/>
          <p:nvPr/>
        </p:nvSpPr>
        <p:spPr>
          <a:xfrm>
            <a:off x="283029" y="290286"/>
            <a:ext cx="11625942" cy="637604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 xmlns:a16="http://schemas.microsoft.com/office/drawing/2014/main" id="{6A9182F2-FDF8-C947-5AE5-5F4C3F0F6A62}"/>
              </a:ext>
            </a:extLst>
          </p:cNvPr>
          <p:cNvPicPr>
            <a:picLocks noChangeAspect="1"/>
          </p:cNvPicPr>
          <p:nvPr/>
        </p:nvPicPr>
        <p:blipFill rotWithShape="1">
          <a:blip r:embed="rId3">
            <a:extLst>
              <a:ext uri="{28A0092B-C50C-407E-A947-70E740481C1C}">
                <a14:useLocalDpi xmlns:a14="http://schemas.microsoft.com/office/drawing/2010/main" val="0"/>
              </a:ext>
            </a:extLst>
          </a:blip>
          <a:srcRect b="23364"/>
          <a:stretch/>
        </p:blipFill>
        <p:spPr>
          <a:xfrm>
            <a:off x="2200360" y="2051011"/>
            <a:ext cx="8277171" cy="4328688"/>
          </a:xfrm>
          <a:prstGeom prst="rect">
            <a:avLst/>
          </a:prstGeom>
        </p:spPr>
      </p:pic>
      <p:pic>
        <p:nvPicPr>
          <p:cNvPr id="6" name="Picture 5">
            <a:extLst>
              <a:ext uri="{FF2B5EF4-FFF2-40B4-BE49-F238E27FC236}">
                <a16:creationId xmlns="" xmlns:a16="http://schemas.microsoft.com/office/drawing/2014/main" id="{4DFE7F46-35E8-1C59-17D9-1FBCDE295E0F}"/>
              </a:ext>
            </a:extLst>
          </p:cNvPr>
          <p:cNvPicPr>
            <a:picLocks noChangeAspect="1"/>
          </p:cNvPicPr>
          <p:nvPr/>
        </p:nvPicPr>
        <p:blipFill>
          <a:blip r:embed="rId4"/>
          <a:stretch>
            <a:fillRect/>
          </a:stretch>
        </p:blipFill>
        <p:spPr>
          <a:xfrm>
            <a:off x="1869823" y="559190"/>
            <a:ext cx="9086049" cy="2118032"/>
          </a:xfrm>
          <a:prstGeom prst="rect">
            <a:avLst/>
          </a:prstGeom>
        </p:spPr>
      </p:pic>
    </p:spTree>
    <p:extLst>
      <p:ext uri="{BB962C8B-B14F-4D97-AF65-F5344CB8AC3E}">
        <p14:creationId xmlns:p14="http://schemas.microsoft.com/office/powerpoint/2010/main" val="36937173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Words>
  <Application>Microsoft Office PowerPoint</Application>
  <PresentationFormat>Widescreen</PresentationFormat>
  <Paragraphs>24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2025-04-25T05:17:37Z</dcterms:created>
  <dcterms:modified xsi:type="dcterms:W3CDTF">2025-04-25T05:17:58Z</dcterms:modified>
</cp:coreProperties>
</file>