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45700-AC74-4672-A756-50EC37D3C97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35330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45700-AC74-4672-A756-50EC37D3C97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417602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45700-AC74-4672-A756-50EC37D3C97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44160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45700-AC74-4672-A756-50EC37D3C97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60731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45700-AC74-4672-A756-50EC37D3C97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108276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45700-AC74-4672-A756-50EC37D3C970}"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92969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45700-AC74-4672-A756-50EC37D3C970}"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347252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45700-AC74-4672-A756-50EC37D3C970}"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192241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45700-AC74-4672-A756-50EC37D3C970}"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273480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45700-AC74-4672-A756-50EC37D3C970}"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16732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45700-AC74-4672-A756-50EC37D3C970}"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5AD5-DDF6-4B20-BDF9-D0BA56DCA9AF}" type="slidenum">
              <a:rPr lang="en-US" smtClean="0"/>
              <a:t>‹#›</a:t>
            </a:fld>
            <a:endParaRPr lang="en-US"/>
          </a:p>
        </p:txBody>
      </p:sp>
    </p:spTree>
    <p:extLst>
      <p:ext uri="{BB962C8B-B14F-4D97-AF65-F5344CB8AC3E}">
        <p14:creationId xmlns:p14="http://schemas.microsoft.com/office/powerpoint/2010/main" val="425873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45700-AC74-4672-A756-50EC37D3C970}"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55AD5-DDF6-4B20-BDF9-D0BA56DCA9AF}" type="slidenum">
              <a:rPr lang="en-US" smtClean="0"/>
              <a:t>‹#›</a:t>
            </a:fld>
            <a:endParaRPr lang="en-US"/>
          </a:p>
        </p:txBody>
      </p:sp>
    </p:spTree>
    <p:extLst>
      <p:ext uri="{BB962C8B-B14F-4D97-AF65-F5344CB8AC3E}">
        <p14:creationId xmlns:p14="http://schemas.microsoft.com/office/powerpoint/2010/main" val="460714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274C3D26-0671-F014-32A4-9A92A136B448}"/>
              </a:ext>
            </a:extLst>
          </p:cNvPr>
          <p:cNvSpPr/>
          <p:nvPr/>
        </p:nvSpPr>
        <p:spPr>
          <a:xfrm>
            <a:off x="288317" y="2390274"/>
            <a:ext cx="11810014" cy="3256547"/>
          </a:xfrm>
          <a:prstGeom prst="roundRect">
            <a:avLst>
              <a:gd name="adj" fmla="val 9993"/>
            </a:avLst>
          </a:prstGeom>
          <a:solidFill>
            <a:schemeClr val="bg1">
              <a:alpha val="86000"/>
            </a:schemeClr>
          </a:solidFill>
          <a:ln w="571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32524523-A0B3-9F74-38A2-31D48F6302EF}"/>
              </a:ext>
            </a:extLst>
          </p:cNvPr>
          <p:cNvPicPr>
            <a:picLocks noChangeAspect="1"/>
          </p:cNvPicPr>
          <p:nvPr/>
        </p:nvPicPr>
        <p:blipFill rotWithShape="1">
          <a:blip r:embed="rId3">
            <a:extLst>
              <a:ext uri="{28A0092B-C50C-407E-A947-70E740481C1C}">
                <a14:useLocalDpi xmlns:a14="http://schemas.microsoft.com/office/drawing/2010/main" val="0"/>
              </a:ext>
            </a:extLst>
          </a:blip>
          <a:srcRect l="37320" t="19121" r="28247" b="14583"/>
          <a:stretch/>
        </p:blipFill>
        <p:spPr>
          <a:xfrm>
            <a:off x="-266031" y="2777897"/>
            <a:ext cx="2974132" cy="4048438"/>
          </a:xfrm>
          <a:prstGeom prst="rect">
            <a:avLst/>
          </a:prstGeom>
        </p:spPr>
      </p:pic>
      <p:sp>
        <p:nvSpPr>
          <p:cNvPr id="12" name="TextBox 11">
            <a:extLst>
              <a:ext uri="{FF2B5EF4-FFF2-40B4-BE49-F238E27FC236}">
                <a16:creationId xmlns:a16="http://schemas.microsoft.com/office/drawing/2014/main" xmlns="" id="{3B5125A0-49FA-B9A0-ACBF-1F7804E89EA1}"/>
              </a:ext>
            </a:extLst>
          </p:cNvPr>
          <p:cNvSpPr txBox="1"/>
          <p:nvPr/>
        </p:nvSpPr>
        <p:spPr>
          <a:xfrm>
            <a:off x="2171207" y="1032511"/>
            <a:ext cx="8741958" cy="1569660"/>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sz="4800" b="1" dirty="0" err="1">
                <a:solidFill>
                  <a:srgbClr val="FF0066"/>
                </a:solidFill>
              </a:rPr>
              <a:t>Để</a:t>
            </a:r>
            <a:r>
              <a:rPr lang="en-US" sz="4800" b="1" dirty="0">
                <a:solidFill>
                  <a:srgbClr val="FF0066"/>
                </a:solidFill>
              </a:rPr>
              <a:t> </a:t>
            </a:r>
            <a:r>
              <a:rPr lang="en-US" sz="4800" b="1" dirty="0" err="1">
                <a:solidFill>
                  <a:srgbClr val="FF0066"/>
                </a:solidFill>
              </a:rPr>
              <a:t>viết</a:t>
            </a:r>
            <a:r>
              <a:rPr lang="en-US" sz="4800" b="1" dirty="0">
                <a:solidFill>
                  <a:srgbClr val="FF0066"/>
                </a:solidFill>
              </a:rPr>
              <a:t> </a:t>
            </a:r>
            <a:r>
              <a:rPr lang="en-US" sz="4800" b="1" dirty="0" err="1">
                <a:solidFill>
                  <a:srgbClr val="FF0066"/>
                </a:solidFill>
              </a:rPr>
              <a:t>đoạn</a:t>
            </a:r>
            <a:r>
              <a:rPr lang="en-US" sz="4800" b="1" dirty="0">
                <a:solidFill>
                  <a:srgbClr val="FF0066"/>
                </a:solidFill>
              </a:rPr>
              <a:t> </a:t>
            </a:r>
            <a:r>
              <a:rPr lang="en-US" sz="4800" b="1" dirty="0" err="1">
                <a:solidFill>
                  <a:srgbClr val="FF0066"/>
                </a:solidFill>
              </a:rPr>
              <a:t>văn</a:t>
            </a:r>
            <a:r>
              <a:rPr lang="en-US" sz="4800" b="1" dirty="0">
                <a:solidFill>
                  <a:srgbClr val="FF0066"/>
                </a:solidFill>
              </a:rPr>
              <a:t> </a:t>
            </a:r>
            <a:r>
              <a:rPr lang="en-US" sz="4800" b="1" dirty="0" err="1">
                <a:solidFill>
                  <a:srgbClr val="FF0066"/>
                </a:solidFill>
              </a:rPr>
              <a:t>tả</a:t>
            </a:r>
            <a:r>
              <a:rPr lang="en-US" sz="4800" b="1" dirty="0">
                <a:solidFill>
                  <a:srgbClr val="FF0066"/>
                </a:solidFill>
              </a:rPr>
              <a:t> </a:t>
            </a:r>
            <a:r>
              <a:rPr lang="en-US" sz="4800" b="1" dirty="0" err="1">
                <a:solidFill>
                  <a:srgbClr val="FF0066"/>
                </a:solidFill>
              </a:rPr>
              <a:t>phong</a:t>
            </a:r>
            <a:r>
              <a:rPr lang="en-US" sz="4800" b="1" dirty="0">
                <a:solidFill>
                  <a:srgbClr val="FF0066"/>
                </a:solidFill>
              </a:rPr>
              <a:t> </a:t>
            </a:r>
            <a:r>
              <a:rPr lang="en-US" sz="4800" b="1" dirty="0" err="1">
                <a:solidFill>
                  <a:srgbClr val="FF0066"/>
                </a:solidFill>
              </a:rPr>
              <a:t>cảnh</a:t>
            </a:r>
            <a:r>
              <a:rPr lang="en-US" sz="4800" b="1" dirty="0">
                <a:solidFill>
                  <a:srgbClr val="FF0066"/>
                </a:solidFill>
              </a:rPr>
              <a:t> </a:t>
            </a:r>
            <a:r>
              <a:rPr lang="en-US" sz="4800" b="1" dirty="0" err="1">
                <a:solidFill>
                  <a:srgbClr val="FF0066"/>
                </a:solidFill>
              </a:rPr>
              <a:t>cần</a:t>
            </a:r>
            <a:r>
              <a:rPr lang="en-US" sz="4800" b="1" dirty="0">
                <a:solidFill>
                  <a:srgbClr val="FF0066"/>
                </a:solidFill>
              </a:rPr>
              <a:t> </a:t>
            </a:r>
            <a:r>
              <a:rPr lang="en-US" sz="4800" b="1" dirty="0" err="1">
                <a:solidFill>
                  <a:srgbClr val="FF0066"/>
                </a:solidFill>
              </a:rPr>
              <a:t>chuẩn</a:t>
            </a:r>
            <a:r>
              <a:rPr lang="en-US" sz="4800" b="1" dirty="0">
                <a:solidFill>
                  <a:srgbClr val="FF0066"/>
                </a:solidFill>
              </a:rPr>
              <a:t> </a:t>
            </a:r>
            <a:r>
              <a:rPr lang="en-US" sz="4800" b="1" dirty="0" err="1">
                <a:solidFill>
                  <a:srgbClr val="FF0066"/>
                </a:solidFill>
              </a:rPr>
              <a:t>bị</a:t>
            </a:r>
            <a:r>
              <a:rPr lang="en-US" sz="4800" b="1" dirty="0">
                <a:solidFill>
                  <a:srgbClr val="FF0066"/>
                </a:solidFill>
              </a:rPr>
              <a:t> </a:t>
            </a:r>
            <a:r>
              <a:rPr lang="en-US" sz="4800" b="1" dirty="0" err="1">
                <a:solidFill>
                  <a:srgbClr val="FF0066"/>
                </a:solidFill>
              </a:rPr>
              <a:t>những</a:t>
            </a:r>
            <a:r>
              <a:rPr lang="en-US" sz="4800" b="1" dirty="0">
                <a:solidFill>
                  <a:srgbClr val="FF0066"/>
                </a:solidFill>
              </a:rPr>
              <a:t> </a:t>
            </a:r>
            <a:r>
              <a:rPr lang="en-US" sz="4800" b="1" dirty="0" err="1">
                <a:solidFill>
                  <a:srgbClr val="FF0066"/>
                </a:solidFill>
              </a:rPr>
              <a:t>gì</a:t>
            </a:r>
            <a:r>
              <a:rPr lang="en-US" sz="4800" b="1" dirty="0">
                <a:solidFill>
                  <a:srgbClr val="FF0066"/>
                </a:solidFill>
              </a:rPr>
              <a:t>?</a:t>
            </a:r>
            <a:endParaRPr kumimoji="0" lang="en-US" sz="4800" b="1" i="0" u="none" strike="noStrike" kern="1200" cap="none" spc="0" normalizeH="0" baseline="0" noProof="0" dirty="0">
              <a:ln>
                <a:noFill/>
              </a:ln>
              <a:solidFill>
                <a:srgbClr val="FF0066"/>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2F80D64E-E70C-5F14-9C0D-74E337517F90}"/>
              </a:ext>
            </a:extLst>
          </p:cNvPr>
          <p:cNvSpPr txBox="1"/>
          <p:nvPr/>
        </p:nvSpPr>
        <p:spPr>
          <a:xfrm>
            <a:off x="2442999" y="3163824"/>
            <a:ext cx="8947243" cy="2246769"/>
          </a:xfrm>
          <a:prstGeom prst="rect">
            <a:avLst/>
          </a:prstGeom>
          <a:noFill/>
        </p:spPr>
        <p:txBody>
          <a:bodyPr wrap="square" rtlCol="0">
            <a:spAutoFit/>
          </a:bodyPr>
          <a:lstStyle/>
          <a:p>
            <a:pPr marL="457200" lvl="0" indent="-457200" algn="just">
              <a:buFont typeface="Arial" panose="020B0604020202020204" pitchFamily="34" charset="0"/>
              <a:buChar char="•"/>
            </a:pPr>
            <a:r>
              <a:rPr lang="en-US" sz="2800" b="1" dirty="0" err="1">
                <a:solidFill>
                  <a:prstClr val="black"/>
                </a:solidFill>
                <a:latin typeface="Cambria" panose="02040503050406030204" pitchFamily="18" charset="0"/>
                <a:ea typeface="Cambria" panose="02040503050406030204" pitchFamily="18" charset="0"/>
              </a:rPr>
              <a:t>Bài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viết</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cần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có</a:t>
            </a:r>
            <a:r>
              <a:rPr lang="vi-VN" sz="2800" b="1" dirty="0">
                <a:solidFill>
                  <a:prstClr val="black"/>
                </a:solidFill>
                <a:latin typeface="Cambria" panose="02040503050406030204" pitchFamily="18" charset="0"/>
                <a:ea typeface="Cambria" panose="02040503050406030204" pitchFamily="18" charset="0"/>
              </a:rPr>
              <a:t> bố cục</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3 phần, dùng và chọn cảnh tả, sắp  xếp trình tự tả phù hợp.</a:t>
            </a:r>
            <a:endParaRPr lang="en-US" sz="2800" b="1"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rPr>
              <a:t>Khi miêu tả cảnh đẹp thiên nhiên, em cần sử dụng biện pháp so sánh, nhân hoá và những từ ngữ gợi tả để bài văn có sức cuốn hút với người đọc.</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4" name="Picture 4">
            <a:extLst>
              <a:ext uri="{FF2B5EF4-FFF2-40B4-BE49-F238E27FC236}">
                <a16:creationId xmlns:a16="http://schemas.microsoft.com/office/drawing/2014/main" xmlns="" id="{9AC4286C-B58E-89AE-45BF-18263E0CAAF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9220802" y="5584101"/>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xmlns="" id="{E2CDB47E-57BC-27A3-6AC0-FE0BAAE9D1F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3371179" y="5573873"/>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3AC87F0B-5853-893E-C34E-BFB8ABDE1DF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6455341" y="5627881"/>
            <a:ext cx="1445738" cy="96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899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56ECC53-8FAB-4C58-6276-0218616970FF}"/>
              </a:ext>
            </a:extLst>
          </p:cNvPr>
          <p:cNvSpPr/>
          <p:nvPr/>
        </p:nvSpPr>
        <p:spPr>
          <a:xfrm>
            <a:off x="1139427" y="1012988"/>
            <a:ext cx="9974050" cy="47459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A22E29FA-6CF5-99D8-774F-83F846F7B449}"/>
              </a:ext>
            </a:extLst>
          </p:cNvPr>
          <p:cNvPicPr>
            <a:picLocks noChangeAspect="1"/>
          </p:cNvPicPr>
          <p:nvPr/>
        </p:nvPicPr>
        <p:blipFill>
          <a:blip r:embed="rId2"/>
          <a:stretch>
            <a:fillRect/>
          </a:stretch>
        </p:blipFill>
        <p:spPr>
          <a:xfrm>
            <a:off x="1287048" y="3385975"/>
            <a:ext cx="9717866" cy="3023878"/>
          </a:xfrm>
          <a:prstGeom prst="rect">
            <a:avLst/>
          </a:prstGeom>
        </p:spPr>
      </p:pic>
      <p:pic>
        <p:nvPicPr>
          <p:cNvPr id="7" name="Picture 6">
            <a:extLst>
              <a:ext uri="{FF2B5EF4-FFF2-40B4-BE49-F238E27FC236}">
                <a16:creationId xmlns:a16="http://schemas.microsoft.com/office/drawing/2014/main" xmlns="" id="{AC113966-C564-0DCA-7C59-1084C3C6E3CE}"/>
              </a:ext>
            </a:extLst>
          </p:cNvPr>
          <p:cNvPicPr>
            <a:picLocks noChangeAspect="1"/>
          </p:cNvPicPr>
          <p:nvPr/>
        </p:nvPicPr>
        <p:blipFill>
          <a:blip r:embed="rId3"/>
          <a:stretch>
            <a:fillRect/>
          </a:stretch>
        </p:blipFill>
        <p:spPr>
          <a:xfrm>
            <a:off x="4048572" y="1756642"/>
            <a:ext cx="4946087" cy="1917657"/>
          </a:xfrm>
          <a:prstGeom prst="rect">
            <a:avLst/>
          </a:prstGeom>
        </p:spPr>
      </p:pic>
      <p:sp>
        <p:nvSpPr>
          <p:cNvPr id="2" name="Rectangle 1"/>
          <p:cNvSpPr/>
          <p:nvPr/>
        </p:nvSpPr>
        <p:spPr>
          <a:xfrm>
            <a:off x="4812759" y="644086"/>
            <a:ext cx="2627386" cy="923330"/>
          </a:xfrm>
          <a:prstGeom prst="rect">
            <a:avLst/>
          </a:prstGeom>
          <a:noFill/>
        </p:spPr>
        <p:txBody>
          <a:bodyPr wrap="none" lIns="91440" tIns="45720" rIns="91440" bIns="45720">
            <a:spAutoFit/>
          </a:bodyPr>
          <a:lstStyle/>
          <a:p>
            <a:pPr algn="ctr"/>
            <a:r>
              <a:rPr lang="en-US" sz="5400" b="1" u="sng" cap="none" spc="0" dirty="0" err="1" smtClean="0">
                <a:ln w="22225">
                  <a:solidFill>
                    <a:schemeClr val="accent2"/>
                  </a:solidFill>
                  <a:prstDash val="solid"/>
                </a:ln>
                <a:solidFill>
                  <a:srgbClr val="FFFF00"/>
                </a:solidFill>
                <a:effectLst/>
              </a:rPr>
              <a:t>Tuầ</a:t>
            </a:r>
            <a:r>
              <a:rPr lang="en-US" sz="5400" b="1" u="sng" dirty="0" err="1" smtClean="0">
                <a:ln w="22225">
                  <a:solidFill>
                    <a:schemeClr val="accent2"/>
                  </a:solidFill>
                  <a:prstDash val="solid"/>
                </a:ln>
                <a:solidFill>
                  <a:srgbClr val="FFFF00"/>
                </a:solidFill>
              </a:rPr>
              <a:t>n</a:t>
            </a:r>
            <a:r>
              <a:rPr lang="en-US" sz="5400" b="1" u="sng" dirty="0" smtClean="0">
                <a:ln w="22225">
                  <a:solidFill>
                    <a:schemeClr val="accent2"/>
                  </a:solidFill>
                  <a:prstDash val="solid"/>
                </a:ln>
                <a:solidFill>
                  <a:srgbClr val="FFFF00"/>
                </a:solidFill>
              </a:rPr>
              <a:t> 31:</a:t>
            </a:r>
            <a:endParaRPr lang="en-US" sz="5400" b="1" u="sng" cap="none" spc="0" dirty="0">
              <a:ln w="22225">
                <a:solidFill>
                  <a:schemeClr val="accent2"/>
                </a:solidFill>
                <a:prstDash val="solid"/>
              </a:ln>
              <a:solidFill>
                <a:srgbClr val="FFFF00"/>
              </a:solidFill>
              <a:effectLst/>
            </a:endParaRPr>
          </a:p>
        </p:txBody>
      </p:sp>
    </p:spTree>
    <p:extLst>
      <p:ext uri="{BB962C8B-B14F-4D97-AF65-F5344CB8AC3E}">
        <p14:creationId xmlns:p14="http://schemas.microsoft.com/office/powerpoint/2010/main" val="1739312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08468C42-A115-BF3A-A346-DAEAF1D0301A}"/>
              </a:ext>
            </a:extLst>
          </p:cNvPr>
          <p:cNvPicPr>
            <a:picLocks noChangeAspect="1"/>
          </p:cNvPicPr>
          <p:nvPr/>
        </p:nvPicPr>
        <p:blipFill>
          <a:blip r:embed="rId2"/>
          <a:stretch>
            <a:fillRect/>
          </a:stretch>
        </p:blipFill>
        <p:spPr>
          <a:xfrm>
            <a:off x="0" y="0"/>
            <a:ext cx="12192000" cy="6753323"/>
          </a:xfrm>
          <a:prstGeom prst="rect">
            <a:avLst/>
          </a:prstGeom>
        </p:spPr>
      </p:pic>
      <p:sp>
        <p:nvSpPr>
          <p:cNvPr id="4" name="Rounded Rectangle 16">
            <a:extLst>
              <a:ext uri="{FF2B5EF4-FFF2-40B4-BE49-F238E27FC236}">
                <a16:creationId xmlns:a16="http://schemas.microsoft.com/office/drawing/2014/main" xmlns="" id="{4C025EC6-57F5-2114-9C18-9F109F8E6314}"/>
              </a:ext>
            </a:extLst>
          </p:cNvPr>
          <p:cNvSpPr/>
          <p:nvPr/>
        </p:nvSpPr>
        <p:spPr>
          <a:xfrm>
            <a:off x="932700" y="226719"/>
            <a:ext cx="9463630" cy="1452993"/>
          </a:xfrm>
          <a:prstGeom prst="roundRect">
            <a:avLst/>
          </a:prstGeom>
          <a:solidFill>
            <a:srgbClr val="CBFFA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Đề bài: Viết bài văn tả một cảnh đẹp thiên nhiên nơi em ở.</a:t>
            </a:r>
            <a:endParaRPr lang="en-US" sz="4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133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318F5312-1E4B-74F6-7D7D-FE5948292B16}"/>
              </a:ext>
            </a:extLst>
          </p:cNvPr>
          <p:cNvSpPr/>
          <p:nvPr/>
        </p:nvSpPr>
        <p:spPr>
          <a:xfrm>
            <a:off x="295276" y="315311"/>
            <a:ext cx="11624466" cy="6274676"/>
          </a:xfrm>
          <a:prstGeom prst="roundRect">
            <a:avLst>
              <a:gd name="adj" fmla="val 1189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880FFB22-622D-8A6F-3005-E771720B624F}"/>
              </a:ext>
            </a:extLst>
          </p:cNvPr>
          <p:cNvSpPr txBox="1"/>
          <p:nvPr/>
        </p:nvSpPr>
        <p:spPr>
          <a:xfrm>
            <a:off x="442913" y="658208"/>
            <a:ext cx="11305139" cy="1077218"/>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Dựa vào dàn ý đã lập trong hoạt động Viết ở Bài 23, viết bài văn theo yêu cầu.</a:t>
            </a:r>
            <a:endParaRPr lang="en-US" sz="3200" b="1" dirty="0">
              <a:latin typeface="Cambria" panose="02040503050406030204" pitchFamily="18" charset="0"/>
              <a:ea typeface="Cambria" panose="02040503050406030204" pitchFamily="18" charset="0"/>
            </a:endParaRPr>
          </a:p>
        </p:txBody>
      </p:sp>
      <p:sp>
        <p:nvSpPr>
          <p:cNvPr id="4" name="Hình chữ nhật: Góc Tròn 65">
            <a:extLst>
              <a:ext uri="{FF2B5EF4-FFF2-40B4-BE49-F238E27FC236}">
                <a16:creationId xmlns:a16="http://schemas.microsoft.com/office/drawing/2014/main" xmlns="" id="{6B033FD8-5DB0-1516-C43F-600E1783F98D}"/>
              </a:ext>
            </a:extLst>
          </p:cNvPr>
          <p:cNvSpPr/>
          <p:nvPr/>
        </p:nvSpPr>
        <p:spPr>
          <a:xfrm>
            <a:off x="615327" y="2199860"/>
            <a:ext cx="10983638" cy="3286539"/>
          </a:xfrm>
          <a:custGeom>
            <a:avLst/>
            <a:gdLst>
              <a:gd name="connsiteX0" fmla="*/ 0 w 10983638"/>
              <a:gd name="connsiteY0" fmla="*/ 547767 h 3286539"/>
              <a:gd name="connsiteX1" fmla="*/ 547767 w 10983638"/>
              <a:gd name="connsiteY1" fmla="*/ 0 h 3286539"/>
              <a:gd name="connsiteX2" fmla="*/ 10435871 w 10983638"/>
              <a:gd name="connsiteY2" fmla="*/ 0 h 3286539"/>
              <a:gd name="connsiteX3" fmla="*/ 10983638 w 10983638"/>
              <a:gd name="connsiteY3" fmla="*/ 547767 h 3286539"/>
              <a:gd name="connsiteX4" fmla="*/ 10983638 w 10983638"/>
              <a:gd name="connsiteY4" fmla="*/ 2738772 h 3286539"/>
              <a:gd name="connsiteX5" fmla="*/ 10435871 w 10983638"/>
              <a:gd name="connsiteY5" fmla="*/ 3286539 h 3286539"/>
              <a:gd name="connsiteX6" fmla="*/ 547767 w 10983638"/>
              <a:gd name="connsiteY6" fmla="*/ 3286539 h 3286539"/>
              <a:gd name="connsiteX7" fmla="*/ 0 w 10983638"/>
              <a:gd name="connsiteY7" fmla="*/ 2738772 h 3286539"/>
              <a:gd name="connsiteX8" fmla="*/ 0 w 10983638"/>
              <a:gd name="connsiteY8" fmla="*/ 547767 h 328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3638" h="3286539" fill="none" extrusionOk="0">
                <a:moveTo>
                  <a:pt x="0" y="547767"/>
                </a:moveTo>
                <a:cubicBezTo>
                  <a:pt x="2128" y="302844"/>
                  <a:pt x="249379" y="6940"/>
                  <a:pt x="547767" y="0"/>
                </a:cubicBezTo>
                <a:cubicBezTo>
                  <a:pt x="5253408" y="72427"/>
                  <a:pt x="9305062" y="61419"/>
                  <a:pt x="10435871" y="0"/>
                </a:cubicBezTo>
                <a:cubicBezTo>
                  <a:pt x="10731622" y="-46617"/>
                  <a:pt x="10976448" y="243069"/>
                  <a:pt x="10983638" y="547767"/>
                </a:cubicBezTo>
                <a:cubicBezTo>
                  <a:pt x="11084514" y="1109013"/>
                  <a:pt x="10876325" y="2124700"/>
                  <a:pt x="10983638" y="2738772"/>
                </a:cubicBezTo>
                <a:cubicBezTo>
                  <a:pt x="10985565" y="3031514"/>
                  <a:pt x="10731954" y="3279319"/>
                  <a:pt x="10435871" y="3286539"/>
                </a:cubicBezTo>
                <a:cubicBezTo>
                  <a:pt x="5796683" y="3316366"/>
                  <a:pt x="4485148" y="3207233"/>
                  <a:pt x="547767" y="3286539"/>
                </a:cubicBezTo>
                <a:cubicBezTo>
                  <a:pt x="299157" y="3280444"/>
                  <a:pt x="-12895" y="3043845"/>
                  <a:pt x="0" y="2738772"/>
                </a:cubicBezTo>
                <a:cubicBezTo>
                  <a:pt x="50037" y="1647368"/>
                  <a:pt x="770" y="1165311"/>
                  <a:pt x="0" y="547767"/>
                </a:cubicBezTo>
                <a:close/>
              </a:path>
              <a:path w="10983638" h="3286539" stroke="0" extrusionOk="0">
                <a:moveTo>
                  <a:pt x="0" y="547767"/>
                </a:moveTo>
                <a:cubicBezTo>
                  <a:pt x="21691" y="251156"/>
                  <a:pt x="256509" y="23471"/>
                  <a:pt x="547767" y="0"/>
                </a:cubicBezTo>
                <a:cubicBezTo>
                  <a:pt x="1671109" y="123000"/>
                  <a:pt x="5805704" y="-96860"/>
                  <a:pt x="10435871" y="0"/>
                </a:cubicBezTo>
                <a:cubicBezTo>
                  <a:pt x="10721982" y="-12508"/>
                  <a:pt x="10999222" y="213825"/>
                  <a:pt x="10983638" y="547767"/>
                </a:cubicBezTo>
                <a:cubicBezTo>
                  <a:pt x="10986811" y="811931"/>
                  <a:pt x="11077905" y="2120467"/>
                  <a:pt x="10983638" y="2738772"/>
                </a:cubicBezTo>
                <a:cubicBezTo>
                  <a:pt x="10958264" y="3050487"/>
                  <a:pt x="10714846" y="3282685"/>
                  <a:pt x="10435871" y="3286539"/>
                </a:cubicBezTo>
                <a:cubicBezTo>
                  <a:pt x="6577090" y="3125832"/>
                  <a:pt x="3414424" y="3326206"/>
                  <a:pt x="547767" y="3286539"/>
                </a:cubicBezTo>
                <a:cubicBezTo>
                  <a:pt x="225173" y="3282485"/>
                  <a:pt x="-53005" y="3017282"/>
                  <a:pt x="0" y="2738772"/>
                </a:cubicBezTo>
                <a:cubicBezTo>
                  <a:pt x="32216" y="1695682"/>
                  <a:pt x="57206" y="1349174"/>
                  <a:pt x="0" y="547767"/>
                </a:cubicBezTo>
                <a:close/>
              </a:path>
            </a:pathLst>
          </a:custGeom>
          <a:solidFill>
            <a:schemeClr val="accent2">
              <a:lumMod val="20000"/>
              <a:lumOff val="80000"/>
            </a:schemeClr>
          </a:solidFill>
          <a:ln w="38100">
            <a:solidFill>
              <a:schemeClr val="accent6"/>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vi-VN" sz="3600" b="1" dirty="0"/>
              <a:t>Lưu ý:</a:t>
            </a:r>
          </a:p>
          <a:p>
            <a:pPr algn="just"/>
            <a:r>
              <a:rPr lang="vi-VN" sz="3600" dirty="0"/>
              <a:t>Khi miêu tả cảnh đẹp thiên nhiên, em cần sử dụng biện pháp so sánh, nhân hoá và những từ ngữ gợi tả để bài văn có sức cuốn hút với người đọc.</a:t>
            </a:r>
            <a:endParaRPr lang="en-US" sz="3600" dirty="0"/>
          </a:p>
        </p:txBody>
      </p:sp>
    </p:spTree>
    <p:extLst>
      <p:ext uri="{BB962C8B-B14F-4D97-AF65-F5344CB8AC3E}">
        <p14:creationId xmlns:p14="http://schemas.microsoft.com/office/powerpoint/2010/main" val="199406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
            <a:extLst>
              <a:ext uri="{FF2B5EF4-FFF2-40B4-BE49-F238E27FC236}">
                <a16:creationId xmlns:a16="http://schemas.microsoft.com/office/drawing/2014/main" xmlns="" id="{D732FB13-2F09-E7F4-1C75-ABDD87EA4F0A}"/>
              </a:ext>
            </a:extLst>
          </p:cNvPr>
          <p:cNvSpPr/>
          <p:nvPr/>
        </p:nvSpPr>
        <p:spPr>
          <a:xfrm>
            <a:off x="219228" y="232270"/>
            <a:ext cx="11604923" cy="6392479"/>
          </a:xfrm>
          <a:custGeom>
            <a:avLst/>
            <a:gdLst>
              <a:gd name="connsiteX0" fmla="*/ 0 w 11604923"/>
              <a:gd name="connsiteY0" fmla="*/ 635604 h 6392479"/>
              <a:gd name="connsiteX1" fmla="*/ 635604 w 11604923"/>
              <a:gd name="connsiteY1" fmla="*/ 0 h 6392479"/>
              <a:gd name="connsiteX2" fmla="*/ 10969319 w 11604923"/>
              <a:gd name="connsiteY2" fmla="*/ 0 h 6392479"/>
              <a:gd name="connsiteX3" fmla="*/ 11604923 w 11604923"/>
              <a:gd name="connsiteY3" fmla="*/ 635604 h 6392479"/>
              <a:gd name="connsiteX4" fmla="*/ 11604923 w 11604923"/>
              <a:gd name="connsiteY4" fmla="*/ 5756875 h 6392479"/>
              <a:gd name="connsiteX5" fmla="*/ 10969319 w 11604923"/>
              <a:gd name="connsiteY5" fmla="*/ 6392479 h 6392479"/>
              <a:gd name="connsiteX6" fmla="*/ 635604 w 11604923"/>
              <a:gd name="connsiteY6" fmla="*/ 6392479 h 6392479"/>
              <a:gd name="connsiteX7" fmla="*/ 0 w 11604923"/>
              <a:gd name="connsiteY7" fmla="*/ 5756875 h 6392479"/>
              <a:gd name="connsiteX8" fmla="*/ 0 w 11604923"/>
              <a:gd name="connsiteY8" fmla="*/ 635604 h 639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923" h="6392479" fill="none" extrusionOk="0">
                <a:moveTo>
                  <a:pt x="0" y="635604"/>
                </a:moveTo>
                <a:cubicBezTo>
                  <a:pt x="-23061" y="280840"/>
                  <a:pt x="334410" y="40760"/>
                  <a:pt x="635604" y="0"/>
                </a:cubicBezTo>
                <a:cubicBezTo>
                  <a:pt x="5337589" y="130954"/>
                  <a:pt x="7108679" y="43574"/>
                  <a:pt x="10969319" y="0"/>
                </a:cubicBezTo>
                <a:cubicBezTo>
                  <a:pt x="11355691" y="54433"/>
                  <a:pt x="11642538" y="330646"/>
                  <a:pt x="11604923" y="635604"/>
                </a:cubicBezTo>
                <a:cubicBezTo>
                  <a:pt x="11454484" y="2780912"/>
                  <a:pt x="11690802" y="3867342"/>
                  <a:pt x="11604923" y="5756875"/>
                </a:cubicBezTo>
                <a:cubicBezTo>
                  <a:pt x="11556165" y="6115916"/>
                  <a:pt x="11297255" y="6376542"/>
                  <a:pt x="10969319" y="6392479"/>
                </a:cubicBezTo>
                <a:cubicBezTo>
                  <a:pt x="8540140" y="6547676"/>
                  <a:pt x="5597032" y="6555499"/>
                  <a:pt x="635604" y="6392479"/>
                </a:cubicBezTo>
                <a:cubicBezTo>
                  <a:pt x="286974" y="6359966"/>
                  <a:pt x="-24742" y="6122356"/>
                  <a:pt x="0" y="5756875"/>
                </a:cubicBezTo>
                <a:cubicBezTo>
                  <a:pt x="64656" y="4152185"/>
                  <a:pt x="-17807" y="2037778"/>
                  <a:pt x="0" y="635604"/>
                </a:cubicBezTo>
                <a:close/>
              </a:path>
              <a:path w="11604923" h="6392479" stroke="0" extrusionOk="0">
                <a:moveTo>
                  <a:pt x="0" y="635604"/>
                </a:moveTo>
                <a:cubicBezTo>
                  <a:pt x="-6138" y="280784"/>
                  <a:pt x="237758" y="17569"/>
                  <a:pt x="635604" y="0"/>
                </a:cubicBezTo>
                <a:cubicBezTo>
                  <a:pt x="2443368" y="132882"/>
                  <a:pt x="7347067" y="-84951"/>
                  <a:pt x="10969319" y="0"/>
                </a:cubicBezTo>
                <a:cubicBezTo>
                  <a:pt x="11295546" y="24225"/>
                  <a:pt x="11599090" y="316811"/>
                  <a:pt x="11604923" y="635604"/>
                </a:cubicBezTo>
                <a:cubicBezTo>
                  <a:pt x="11625110" y="2874152"/>
                  <a:pt x="11757403" y="3276488"/>
                  <a:pt x="11604923" y="5756875"/>
                </a:cubicBezTo>
                <a:cubicBezTo>
                  <a:pt x="11651256" y="6113406"/>
                  <a:pt x="11345037" y="6341679"/>
                  <a:pt x="10969319" y="6392479"/>
                </a:cubicBezTo>
                <a:cubicBezTo>
                  <a:pt x="7474594" y="6480118"/>
                  <a:pt x="2590404" y="6319800"/>
                  <a:pt x="635604" y="6392479"/>
                </a:cubicBezTo>
                <a:cubicBezTo>
                  <a:pt x="283291" y="6380283"/>
                  <a:pt x="-33435" y="6154374"/>
                  <a:pt x="0" y="5756875"/>
                </a:cubicBezTo>
                <a:cubicBezTo>
                  <a:pt x="-38581" y="3378804"/>
                  <a:pt x="63341" y="1854936"/>
                  <a:pt x="0" y="635604"/>
                </a:cubicBezTo>
                <a:close/>
              </a:path>
            </a:pathLst>
          </a:custGeom>
          <a:ln>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xmlns="" id="{8CF8E1CD-72E8-222B-132D-9BF6BAD31AFB}"/>
              </a:ext>
            </a:extLst>
          </p:cNvPr>
          <p:cNvSpPr txBox="1"/>
          <p:nvPr/>
        </p:nvSpPr>
        <p:spPr>
          <a:xfrm>
            <a:off x="452995" y="565398"/>
            <a:ext cx="1113738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Ví</a:t>
            </a:r>
            <a:r>
              <a:rPr kumimoji="0" lang="en-US" sz="3200" b="1" i="0" u="none" strike="noStrike" kern="1200" cap="none" spc="0" normalizeH="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dụ</a:t>
            </a:r>
            <a:r>
              <a:rPr kumimoji="0" lang="en-US" sz="3200" b="1" i="0" u="none" strike="noStrike" kern="1200" cap="none" spc="0" normalizeH="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xmlns="" id="{0573365B-B414-67F5-80B8-F0020E89BED0}"/>
              </a:ext>
            </a:extLst>
          </p:cNvPr>
          <p:cNvSpPr/>
          <p:nvPr/>
        </p:nvSpPr>
        <p:spPr>
          <a:xfrm>
            <a:off x="1053548" y="1769165"/>
            <a:ext cx="9839739" cy="387626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Hôm nay, gia đình tôi chuyển đến nơi ở mới dưới thung lũng, từ biệt dốc núi cheo leo sau bao năm gắn bó.</a:t>
            </a: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Đứng trên cao nhìn xuống, thung lũng giống như một cái chảo khổng lồ, viền chảo là dãy núi ghé sát vai nhau cao ngất, lòng chảo có cánh đồng lúa xanh rì. Cuối con đường mòn có những mái nhà lô nhô quây quần bên nhau.</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Nguyên Bình)</a:t>
            </a:r>
          </a:p>
        </p:txBody>
      </p:sp>
    </p:spTree>
    <p:extLst>
      <p:ext uri="{BB962C8B-B14F-4D97-AF65-F5344CB8AC3E}">
        <p14:creationId xmlns:p14="http://schemas.microsoft.com/office/powerpoint/2010/main" val="4150932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nature, clouds&#10;&#10;Description automatically generated">
            <a:extLst>
              <a:ext uri="{FF2B5EF4-FFF2-40B4-BE49-F238E27FC236}">
                <a16:creationId xmlns:a16="http://schemas.microsoft.com/office/drawing/2014/main" xmlns="" id="{C1ED6FF4-8A15-1CAC-37AF-074956BFB24E}"/>
              </a:ext>
            </a:extLst>
          </p:cNvPr>
          <p:cNvPicPr>
            <a:picLocks noChangeAspect="1"/>
          </p:cNvPicPr>
          <p:nvPr/>
        </p:nvPicPr>
        <p:blipFill rotWithShape="1">
          <a:blip r:embed="rId2">
            <a:extLst>
              <a:ext uri="{28A0092B-C50C-407E-A947-70E740481C1C}">
                <a14:useLocalDpi xmlns:a14="http://schemas.microsoft.com/office/drawing/2010/main" val="0"/>
              </a:ext>
            </a:extLst>
          </a:blip>
          <a:srcRect t="32898" b="48350"/>
          <a:stretch/>
        </p:blipFill>
        <p:spPr>
          <a:xfrm>
            <a:off x="0" y="-18968"/>
            <a:ext cx="12192000" cy="3429000"/>
          </a:xfrm>
          <a:prstGeom prst="rect">
            <a:avLst/>
          </a:prstGeom>
        </p:spPr>
      </p:pic>
      <p:pic>
        <p:nvPicPr>
          <p:cNvPr id="8" name="Picture 7">
            <a:extLst>
              <a:ext uri="{FF2B5EF4-FFF2-40B4-BE49-F238E27FC236}">
                <a16:creationId xmlns:a16="http://schemas.microsoft.com/office/drawing/2014/main" xmlns="" id="{1DC8DAA9-1AEE-3C45-4503-9AFBFF264896}"/>
              </a:ext>
            </a:extLst>
          </p:cNvPr>
          <p:cNvPicPr>
            <a:picLocks noChangeAspect="1"/>
          </p:cNvPicPr>
          <p:nvPr/>
        </p:nvPicPr>
        <p:blipFill>
          <a:blip r:embed="rId3">
            <a:alphaModFix amt="85000"/>
          </a:blip>
          <a:stretch>
            <a:fillRect/>
          </a:stretch>
        </p:blipFill>
        <p:spPr>
          <a:xfrm>
            <a:off x="0" y="2866292"/>
            <a:ext cx="12192000" cy="3991708"/>
          </a:xfrm>
          <a:prstGeom prst="rect">
            <a:avLst/>
          </a:prstGeom>
        </p:spPr>
      </p:pic>
      <p:pic>
        <p:nvPicPr>
          <p:cNvPr id="13" name="Picture 12" descr="Icon&#10;&#10;Description automatically generated">
            <a:extLst>
              <a:ext uri="{FF2B5EF4-FFF2-40B4-BE49-F238E27FC236}">
                <a16:creationId xmlns:a16="http://schemas.microsoft.com/office/drawing/2014/main" xmlns="" id="{F162D37A-C3AD-7A6B-8296-9F8E9C6E6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9403" y="5880100"/>
            <a:ext cx="577827" cy="577827"/>
          </a:xfrm>
          <a:prstGeom prst="rect">
            <a:avLst/>
          </a:prstGeom>
        </p:spPr>
      </p:pic>
      <p:pic>
        <p:nvPicPr>
          <p:cNvPr id="14" name="Picture 13" descr="Icon&#10;&#10;Description automatically generated">
            <a:extLst>
              <a:ext uri="{FF2B5EF4-FFF2-40B4-BE49-F238E27FC236}">
                <a16:creationId xmlns:a16="http://schemas.microsoft.com/office/drawing/2014/main" xmlns="" id="{96A3641D-3493-506C-38EB-832164E8B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8701" y="6295292"/>
            <a:ext cx="371652" cy="371652"/>
          </a:xfrm>
          <a:prstGeom prst="rect">
            <a:avLst/>
          </a:prstGeom>
        </p:spPr>
      </p:pic>
      <p:grpSp>
        <p:nvGrpSpPr>
          <p:cNvPr id="3" name="Group 2">
            <a:extLst>
              <a:ext uri="{FF2B5EF4-FFF2-40B4-BE49-F238E27FC236}">
                <a16:creationId xmlns:a16="http://schemas.microsoft.com/office/drawing/2014/main" xmlns="" id="{CF4429B8-582A-2DDA-216A-34267CB9F84D}"/>
              </a:ext>
            </a:extLst>
          </p:cNvPr>
          <p:cNvGrpSpPr/>
          <p:nvPr/>
        </p:nvGrpSpPr>
        <p:grpSpPr>
          <a:xfrm>
            <a:off x="1550820" y="-346723"/>
            <a:ext cx="9859302" cy="4888906"/>
            <a:chOff x="1670089" y="-128062"/>
            <a:chExt cx="7803052" cy="5839112"/>
          </a:xfrm>
        </p:grpSpPr>
        <p:pic>
          <p:nvPicPr>
            <p:cNvPr id="12" name="Picture 11" descr="A group of balloons&#10;&#10;Description automatically generated with low confidence">
              <a:extLst>
                <a:ext uri="{FF2B5EF4-FFF2-40B4-BE49-F238E27FC236}">
                  <a16:creationId xmlns:a16="http://schemas.microsoft.com/office/drawing/2014/main" xmlns="" id="{FE4D9ADF-5173-7DC8-7AC0-6CF515430A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0089" y="-128062"/>
              <a:ext cx="7803052" cy="5839112"/>
            </a:xfrm>
            <a:prstGeom prst="rect">
              <a:avLst/>
            </a:prstGeom>
          </p:spPr>
        </p:pic>
        <p:sp>
          <p:nvSpPr>
            <p:cNvPr id="39" name="TextBox 38">
              <a:extLst>
                <a:ext uri="{FF2B5EF4-FFF2-40B4-BE49-F238E27FC236}">
                  <a16:creationId xmlns:a16="http://schemas.microsoft.com/office/drawing/2014/main" xmlns="" id="{D1176138-077C-E91D-9EA1-9A1C2CD057D6}"/>
                </a:ext>
              </a:extLst>
            </p:cNvPr>
            <p:cNvSpPr txBox="1"/>
            <p:nvPr/>
          </p:nvSpPr>
          <p:spPr>
            <a:xfrm>
              <a:off x="3439742" y="2368453"/>
              <a:ext cx="4464144" cy="19850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3.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Đọc</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soát</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và</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chỉnh</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sửa</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bài</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 </a:t>
              </a:r>
              <a:r>
                <a:rPr kumimoji="0" lang="en-US" sz="5400" i="0" u="none" strike="noStrike" kern="1200" normalizeH="0" baseline="0" noProof="0" dirty="0" err="1">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viết</a:t>
              </a:r>
              <a:r>
                <a:rPr kumimoji="0" lang="en-US" sz="54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a:t>
              </a:r>
            </a:p>
          </p:txBody>
        </p:sp>
      </p:grpSp>
      <p:pic>
        <p:nvPicPr>
          <p:cNvPr id="41" name="Picture 40">
            <a:extLst>
              <a:ext uri="{FF2B5EF4-FFF2-40B4-BE49-F238E27FC236}">
                <a16:creationId xmlns:a16="http://schemas.microsoft.com/office/drawing/2014/main" xmlns="" id="{FE5E7C35-751F-A3B2-CEC9-D3941826BF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8535">
            <a:off x="7820575" y="118284"/>
            <a:ext cx="4060994" cy="2223394"/>
          </a:xfrm>
          <a:prstGeom prst="rect">
            <a:avLst/>
          </a:prstGeom>
        </p:spPr>
      </p:pic>
      <p:pic>
        <p:nvPicPr>
          <p:cNvPr id="42" name="Picture 2" descr="Pin on Teacher resources">
            <a:extLst>
              <a:ext uri="{FF2B5EF4-FFF2-40B4-BE49-F238E27FC236}">
                <a16:creationId xmlns:a16="http://schemas.microsoft.com/office/drawing/2014/main" xmlns="" id="{17D3D109-E367-3A32-AACD-ACC6C8B1DD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22610" y="85829"/>
            <a:ext cx="1885012" cy="1941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1EBA97E-4C27-581C-3B39-79FFC00722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2845519"/>
            <a:ext cx="3908261" cy="4161414"/>
          </a:xfrm>
          <a:prstGeom prst="rect">
            <a:avLst/>
          </a:prstGeom>
        </p:spPr>
      </p:pic>
      <p:sp>
        <p:nvSpPr>
          <p:cNvPr id="2" name="TextBox 1">
            <a:extLst>
              <a:ext uri="{FF2B5EF4-FFF2-40B4-BE49-F238E27FC236}">
                <a16:creationId xmlns:a16="http://schemas.microsoft.com/office/drawing/2014/main" xmlns="" id="{91251447-CAEC-797D-634F-0E512D26B4C8}"/>
              </a:ext>
            </a:extLst>
          </p:cNvPr>
          <p:cNvSpPr txBox="1"/>
          <p:nvPr/>
        </p:nvSpPr>
        <p:spPr>
          <a:xfrm>
            <a:off x="3483172" y="4630477"/>
            <a:ext cx="3891663" cy="1754326"/>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sz="3600" b="1" dirty="0" err="1">
                <a:solidFill>
                  <a:srgbClr val="FF0066"/>
                </a:solidFill>
              </a:rPr>
              <a:t>Đổi</a:t>
            </a:r>
            <a:r>
              <a:rPr lang="en-US" sz="3600" b="1" dirty="0">
                <a:solidFill>
                  <a:srgbClr val="FF0066"/>
                </a:solidFill>
              </a:rPr>
              <a:t> </a:t>
            </a:r>
            <a:r>
              <a:rPr lang="en-US" sz="3600" b="1" dirty="0" err="1">
                <a:solidFill>
                  <a:srgbClr val="FF0066"/>
                </a:solidFill>
              </a:rPr>
              <a:t>bài</a:t>
            </a:r>
            <a:r>
              <a:rPr lang="en-US" sz="3600" b="1" dirty="0">
                <a:solidFill>
                  <a:srgbClr val="FF0066"/>
                </a:solidFill>
              </a:rPr>
              <a:t> </a:t>
            </a:r>
            <a:r>
              <a:rPr lang="en-US" sz="3600" b="1" dirty="0" err="1">
                <a:solidFill>
                  <a:srgbClr val="FF0066"/>
                </a:solidFill>
              </a:rPr>
              <a:t>cho</a:t>
            </a:r>
            <a:r>
              <a:rPr lang="en-US" sz="3600" b="1" dirty="0">
                <a:solidFill>
                  <a:srgbClr val="FF0066"/>
                </a:solidFill>
              </a:rPr>
              <a:t> </a:t>
            </a:r>
            <a:r>
              <a:rPr lang="en-US" sz="3600" b="1" dirty="0" err="1">
                <a:solidFill>
                  <a:srgbClr val="FF0066"/>
                </a:solidFill>
              </a:rPr>
              <a:t>bạn</a:t>
            </a:r>
            <a:r>
              <a:rPr lang="en-US" sz="3600" b="1" dirty="0">
                <a:solidFill>
                  <a:srgbClr val="FF0066"/>
                </a:solidFill>
              </a:rPr>
              <a:t> </a:t>
            </a:r>
            <a:r>
              <a:rPr lang="en-US" sz="3600" b="1" dirty="0" err="1">
                <a:solidFill>
                  <a:srgbClr val="FF0066"/>
                </a:solidFill>
              </a:rPr>
              <a:t>để</a:t>
            </a:r>
            <a:r>
              <a:rPr lang="en-US" sz="3600" b="1" dirty="0">
                <a:solidFill>
                  <a:srgbClr val="FF0066"/>
                </a:solidFill>
              </a:rPr>
              <a:t> </a:t>
            </a:r>
            <a:r>
              <a:rPr lang="en-US" sz="3600" b="1" dirty="0" err="1">
                <a:solidFill>
                  <a:srgbClr val="FF0066"/>
                </a:solidFill>
              </a:rPr>
              <a:t>đọc</a:t>
            </a:r>
            <a:r>
              <a:rPr lang="en-US" sz="3600" b="1" dirty="0">
                <a:solidFill>
                  <a:srgbClr val="FF0066"/>
                </a:solidFill>
              </a:rPr>
              <a:t> </a:t>
            </a:r>
            <a:r>
              <a:rPr lang="en-US" sz="3600" b="1" dirty="0" err="1">
                <a:solidFill>
                  <a:srgbClr val="FF0066"/>
                </a:solidFill>
              </a:rPr>
              <a:t>soát</a:t>
            </a:r>
            <a:r>
              <a:rPr lang="en-US" sz="3600" b="1" dirty="0">
                <a:solidFill>
                  <a:srgbClr val="FF0066"/>
                </a:solidFill>
              </a:rPr>
              <a:t> </a:t>
            </a:r>
            <a:r>
              <a:rPr lang="en-US" sz="3600" b="1" dirty="0" err="1">
                <a:solidFill>
                  <a:srgbClr val="FF0066"/>
                </a:solidFill>
              </a:rPr>
              <a:t>và</a:t>
            </a:r>
            <a:r>
              <a:rPr lang="en-US" sz="3600" b="1" dirty="0">
                <a:solidFill>
                  <a:srgbClr val="FF0066"/>
                </a:solidFill>
              </a:rPr>
              <a:t> </a:t>
            </a:r>
            <a:r>
              <a:rPr lang="en-US" sz="3600" b="1" dirty="0" err="1">
                <a:solidFill>
                  <a:srgbClr val="FF0066"/>
                </a:solidFill>
              </a:rPr>
              <a:t>góp</a:t>
            </a:r>
            <a:r>
              <a:rPr lang="en-US" sz="3600" b="1" dirty="0">
                <a:solidFill>
                  <a:srgbClr val="FF0066"/>
                </a:solidFill>
              </a:rPr>
              <a:t> ý </a:t>
            </a:r>
            <a:r>
              <a:rPr lang="en-US" sz="3600" b="1" dirty="0" err="1">
                <a:solidFill>
                  <a:srgbClr val="FF0066"/>
                </a:solidFill>
              </a:rPr>
              <a:t>cho</a:t>
            </a:r>
            <a:r>
              <a:rPr lang="en-US" sz="3600" b="1" dirty="0">
                <a:solidFill>
                  <a:srgbClr val="FF0066"/>
                </a:solidFill>
              </a:rPr>
              <a:t> </a:t>
            </a:r>
            <a:r>
              <a:rPr lang="en-US" sz="3600" b="1" dirty="0" err="1">
                <a:solidFill>
                  <a:srgbClr val="FF0066"/>
                </a:solidFill>
              </a:rPr>
              <a:t>nhau</a:t>
            </a:r>
            <a:r>
              <a:rPr lang="en-US" sz="3600" b="1" dirty="0">
                <a:solidFill>
                  <a:srgbClr val="FF0066"/>
                </a:solidFill>
              </a:rPr>
              <a:t>.</a:t>
            </a:r>
            <a:endParaRPr kumimoji="0" lang="en-US" sz="3600" b="1" i="0" u="none" strike="noStrike" kern="1200" cap="none" spc="0" normalizeH="0" baseline="0" noProof="0" dirty="0">
              <a:ln>
                <a:noFill/>
              </a:ln>
              <a:solidFill>
                <a:srgbClr val="FF0066"/>
              </a:solidFill>
              <a:effectLst/>
              <a:uLnTx/>
              <a:uFillTx/>
              <a:latin typeface="Calibri" panose="020F0502020204030204"/>
            </a:endParaRPr>
          </a:p>
        </p:txBody>
      </p:sp>
      <p:sp>
        <p:nvSpPr>
          <p:cNvPr id="4" name="TextBox 3">
            <a:extLst>
              <a:ext uri="{FF2B5EF4-FFF2-40B4-BE49-F238E27FC236}">
                <a16:creationId xmlns:a16="http://schemas.microsoft.com/office/drawing/2014/main" xmlns="" id="{E50F7215-E779-CB7B-3833-20E27CC6B484}"/>
              </a:ext>
            </a:extLst>
          </p:cNvPr>
          <p:cNvSpPr txBox="1"/>
          <p:nvPr/>
        </p:nvSpPr>
        <p:spPr>
          <a:xfrm>
            <a:off x="7985599" y="4759686"/>
            <a:ext cx="3533854" cy="1200329"/>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sz="3600" b="1" dirty="0" err="1">
                <a:solidFill>
                  <a:srgbClr val="FF0066"/>
                </a:solidFill>
              </a:rPr>
              <a:t>Chỉnh</a:t>
            </a:r>
            <a:r>
              <a:rPr lang="en-US" sz="3600" b="1" dirty="0">
                <a:solidFill>
                  <a:srgbClr val="FF0066"/>
                </a:solidFill>
              </a:rPr>
              <a:t> </a:t>
            </a:r>
            <a:r>
              <a:rPr lang="en-US" sz="3600" b="1" dirty="0" err="1">
                <a:solidFill>
                  <a:srgbClr val="FF0066"/>
                </a:solidFill>
              </a:rPr>
              <a:t>sửa</a:t>
            </a:r>
            <a:r>
              <a:rPr lang="en-US" sz="3600" b="1" dirty="0">
                <a:solidFill>
                  <a:srgbClr val="FF0066"/>
                </a:solidFill>
              </a:rPr>
              <a:t> </a:t>
            </a:r>
            <a:r>
              <a:rPr lang="en-US" sz="3600" b="1" dirty="0" err="1">
                <a:solidFill>
                  <a:srgbClr val="FF0066"/>
                </a:solidFill>
              </a:rPr>
              <a:t>bài</a:t>
            </a:r>
            <a:r>
              <a:rPr lang="en-US" sz="3600" b="1" dirty="0">
                <a:solidFill>
                  <a:srgbClr val="FF0066"/>
                </a:solidFill>
              </a:rPr>
              <a:t> </a:t>
            </a:r>
            <a:r>
              <a:rPr lang="en-US" sz="3600" b="1" dirty="0" err="1">
                <a:solidFill>
                  <a:srgbClr val="FF0066"/>
                </a:solidFill>
              </a:rPr>
              <a:t>viết</a:t>
            </a:r>
            <a:r>
              <a:rPr lang="en-US" sz="3600" b="1" dirty="0">
                <a:solidFill>
                  <a:srgbClr val="FF0066"/>
                </a:solidFill>
              </a:rPr>
              <a:t> (</a:t>
            </a:r>
            <a:r>
              <a:rPr lang="en-US" sz="3600" b="1" dirty="0" err="1">
                <a:solidFill>
                  <a:srgbClr val="FF0066"/>
                </a:solidFill>
              </a:rPr>
              <a:t>nếu</a:t>
            </a:r>
            <a:r>
              <a:rPr lang="en-US" sz="3600" b="1" dirty="0">
                <a:solidFill>
                  <a:srgbClr val="FF0066"/>
                </a:solidFill>
              </a:rPr>
              <a:t> </a:t>
            </a:r>
            <a:r>
              <a:rPr lang="en-US" sz="3600" b="1" dirty="0" err="1">
                <a:solidFill>
                  <a:srgbClr val="FF0066"/>
                </a:solidFill>
              </a:rPr>
              <a:t>cần</a:t>
            </a:r>
            <a:r>
              <a:rPr lang="en-US" sz="3600" b="1" dirty="0">
                <a:solidFill>
                  <a:srgbClr val="FF0066"/>
                </a:solidFill>
              </a:rPr>
              <a:t>).</a:t>
            </a:r>
            <a:endParaRPr kumimoji="0" lang="en-US" sz="3600" b="1" i="0" u="none" strike="noStrike" kern="1200" cap="none" spc="0" normalizeH="0" baseline="0" noProof="0" dirty="0">
              <a:ln>
                <a:noFill/>
              </a:ln>
              <a:solidFill>
                <a:srgbClr val="FF0066"/>
              </a:solidFill>
              <a:effectLst/>
              <a:uLnTx/>
              <a:uFillTx/>
              <a:latin typeface="Calibri" panose="020F0502020204030204"/>
            </a:endParaRPr>
          </a:p>
        </p:txBody>
      </p:sp>
    </p:spTree>
    <p:extLst>
      <p:ext uri="{BB962C8B-B14F-4D97-AF65-F5344CB8AC3E}">
        <p14:creationId xmlns:p14="http://schemas.microsoft.com/office/powerpoint/2010/main" val="710467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smiling&#10;&#10;Description automatically generated">
            <a:extLst>
              <a:ext uri="{FF2B5EF4-FFF2-40B4-BE49-F238E27FC236}">
                <a16:creationId xmlns:a16="http://schemas.microsoft.com/office/drawing/2014/main" xmlns="" id="{C0479E4F-08BA-564C-99CA-2277A3475AB8}"/>
              </a:ext>
            </a:extLst>
          </p:cNvPr>
          <p:cNvPicPr>
            <a:picLocks noChangeAspect="1"/>
          </p:cNvPicPr>
          <p:nvPr/>
        </p:nvPicPr>
        <p:blipFill rotWithShape="1">
          <a:blip r:embed="rId3">
            <a:extLst>
              <a:ext uri="{28A0092B-C50C-407E-A947-70E740481C1C}">
                <a14:useLocalDpi xmlns:a14="http://schemas.microsoft.com/office/drawing/2010/main" val="0"/>
              </a:ext>
            </a:extLst>
          </a:blip>
          <a:srcRect t="62460"/>
          <a:stretch/>
        </p:blipFill>
        <p:spPr>
          <a:xfrm>
            <a:off x="-1504" y="1282"/>
            <a:ext cx="12191980" cy="6856718"/>
          </a:xfrm>
          <a:prstGeom prst="rect">
            <a:avLst/>
          </a:prstGeom>
        </p:spPr>
      </p:pic>
      <p:sp>
        <p:nvSpPr>
          <p:cNvPr id="6" name="Hình chữ nhật: Góc Tròn 5">
            <a:extLst>
              <a:ext uri="{FF2B5EF4-FFF2-40B4-BE49-F238E27FC236}">
                <a16:creationId xmlns:a16="http://schemas.microsoft.com/office/drawing/2014/main" xmlns="" id="{1B2D64CE-476B-AD8D-54F9-6BA7E859BFEE}"/>
              </a:ext>
            </a:extLst>
          </p:cNvPr>
          <p:cNvSpPr/>
          <p:nvPr/>
        </p:nvSpPr>
        <p:spPr>
          <a:xfrm>
            <a:off x="4769174" y="528033"/>
            <a:ext cx="7222602" cy="6192456"/>
          </a:xfrm>
          <a:prstGeom prst="round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9">
            <a:extLst>
              <a:ext uri="{FF2B5EF4-FFF2-40B4-BE49-F238E27FC236}">
                <a16:creationId xmlns:a16="http://schemas.microsoft.com/office/drawing/2014/main" xmlns="" id="{3FAFE47A-DF67-8B0B-6590-905AB49E5EE9}"/>
              </a:ext>
            </a:extLst>
          </p:cNvPr>
          <p:cNvSpPr txBox="1"/>
          <p:nvPr/>
        </p:nvSpPr>
        <p:spPr>
          <a:xfrm>
            <a:off x="6131810" y="2204540"/>
            <a:ext cx="55909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Chuẩn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bị</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tiết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sau</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3">
            <a:extLst>
              <a:ext uri="{FF2B5EF4-FFF2-40B4-BE49-F238E27FC236}">
                <a16:creationId xmlns:a16="http://schemas.microsoft.com/office/drawing/2014/main" xmlns="" id="{5D0CB393-92E6-A656-1224-4B7E50004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9781" y="2290847"/>
            <a:ext cx="535272" cy="535272"/>
          </a:xfrm>
          <a:prstGeom prst="rect">
            <a:avLst/>
          </a:prstGeom>
        </p:spPr>
      </p:pic>
      <p:pic>
        <p:nvPicPr>
          <p:cNvPr id="2" name="Picture 1">
            <a:extLst>
              <a:ext uri="{FF2B5EF4-FFF2-40B4-BE49-F238E27FC236}">
                <a16:creationId xmlns:a16="http://schemas.microsoft.com/office/drawing/2014/main" xmlns="" id="{174DF9F1-39E5-6586-EE35-D9A2A390F493}"/>
              </a:ext>
            </a:extLst>
          </p:cNvPr>
          <p:cNvPicPr>
            <a:picLocks noChangeAspect="1"/>
          </p:cNvPicPr>
          <p:nvPr/>
        </p:nvPicPr>
        <p:blipFill>
          <a:blip r:embed="rId5"/>
          <a:stretch>
            <a:fillRect/>
          </a:stretch>
        </p:blipFill>
        <p:spPr>
          <a:xfrm>
            <a:off x="279693" y="2763921"/>
            <a:ext cx="4456562" cy="1926503"/>
          </a:xfrm>
          <a:prstGeom prst="rect">
            <a:avLst/>
          </a:prstGeom>
        </p:spPr>
      </p:pic>
    </p:spTree>
    <p:extLst>
      <p:ext uri="{BB962C8B-B14F-4D97-AF65-F5344CB8AC3E}">
        <p14:creationId xmlns:p14="http://schemas.microsoft.com/office/powerpoint/2010/main" val="115463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kids jumping on a rainbow&#10;&#10;Description automatically generated">
            <a:extLst>
              <a:ext uri="{FF2B5EF4-FFF2-40B4-BE49-F238E27FC236}">
                <a16:creationId xmlns:a16="http://schemas.microsoft.com/office/drawing/2014/main" xmlns="" id="{C6E1C7E0-7946-CD3B-8521-00787FC944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xmlns="" id="{DB0F4C17-4FF6-BA41-7B76-F9FEEDBA6643}"/>
              </a:ext>
            </a:extLst>
          </p:cNvPr>
          <p:cNvPicPr>
            <a:picLocks noChangeAspect="1"/>
          </p:cNvPicPr>
          <p:nvPr/>
        </p:nvPicPr>
        <p:blipFill>
          <a:blip r:embed="rId3"/>
          <a:stretch>
            <a:fillRect/>
          </a:stretch>
        </p:blipFill>
        <p:spPr>
          <a:xfrm>
            <a:off x="644909" y="515038"/>
            <a:ext cx="10882303" cy="1713124"/>
          </a:xfrm>
          <a:prstGeom prst="rect">
            <a:avLst/>
          </a:prstGeom>
        </p:spPr>
      </p:pic>
    </p:spTree>
    <p:extLst>
      <p:ext uri="{BB962C8B-B14F-4D97-AF65-F5344CB8AC3E}">
        <p14:creationId xmlns:p14="http://schemas.microsoft.com/office/powerpoint/2010/main" val="1828595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2025-04-25T05:54:51Z</dcterms:created>
  <dcterms:modified xsi:type="dcterms:W3CDTF">2025-04-25T05:55:19Z</dcterms:modified>
</cp:coreProperties>
</file>