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9"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8" autoAdjust="0"/>
    <p:restoredTop sz="94660"/>
  </p:normalViewPr>
  <p:slideViewPr>
    <p:cSldViewPr snapToGrid="0">
      <p:cViewPr>
        <p:scale>
          <a:sx n="50" d="100"/>
          <a:sy n="50" d="100"/>
        </p:scale>
        <p:origin x="61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F1A6E-65E0-48EA-827C-1D8A9622ADD9}"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05E6F-C1D0-4C22-8D42-93B95950149B}" type="slidenum">
              <a:rPr lang="en-US" smtClean="0"/>
              <a:t>‹#›</a:t>
            </a:fld>
            <a:endParaRPr lang="en-US"/>
          </a:p>
        </p:txBody>
      </p:sp>
    </p:spTree>
    <p:extLst>
      <p:ext uri="{BB962C8B-B14F-4D97-AF65-F5344CB8AC3E}">
        <p14:creationId xmlns:p14="http://schemas.microsoft.com/office/powerpoint/2010/main" val="551806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jIh_3IXuY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a:extLst>
            <a:ext uri="{FF2B5EF4-FFF2-40B4-BE49-F238E27FC236}">
              <a16:creationId xmlns:a16="http://schemas.microsoft.com/office/drawing/2014/main" xmlns="" id="{D9D874BC-049F-9E55-2A8A-707FC9B0782C}"/>
            </a:ext>
          </a:extLst>
        </p:cNvPr>
        <p:cNvGrpSpPr/>
        <p:nvPr/>
      </p:nvGrpSpPr>
      <p:grpSpPr>
        <a:xfrm>
          <a:off x="0" y="0"/>
          <a:ext cx="0" cy="0"/>
          <a:chOff x="0" y="0"/>
          <a:chExt cx="0" cy="0"/>
        </a:xfrm>
      </p:grpSpPr>
      <p:sp>
        <p:nvSpPr>
          <p:cNvPr id="2237" name="Google Shape;2237;gb6f96fd3f7_0_475:notes">
            <a:extLst>
              <a:ext uri="{FF2B5EF4-FFF2-40B4-BE49-F238E27FC236}">
                <a16:creationId xmlns:a16="http://schemas.microsoft.com/office/drawing/2014/main" xmlns="" id="{84BA2601-B2A2-9DFA-5F0E-5EA0AC09EC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a:extLst>
              <a:ext uri="{FF2B5EF4-FFF2-40B4-BE49-F238E27FC236}">
                <a16:creationId xmlns:a16="http://schemas.microsoft.com/office/drawing/2014/main" xmlns="" id="{0395EA73-19D5-0F65-B05F-58277E5D1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GV nhấp vào link bài hát: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Cháu</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Yêu</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Bà</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Thần</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Đồng</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Âm</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Nhạc</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Việt Nam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Bé</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MAI VY ♪ #NamvietThieunhi</a:t>
            </a:r>
            <a:endParaRPr lang="en-US" dirty="0">
              <a:solidFill>
                <a:srgbClr val="FF0000"/>
              </a:solidFill>
            </a:endParaRPr>
          </a:p>
          <a:p>
            <a:pPr marL="0" lvl="0" indent="0" algn="l" rtl="0">
              <a:spcBef>
                <a:spcPts val="0"/>
              </a:spcBef>
              <a:spcAft>
                <a:spcPts val="0"/>
              </a:spcAft>
              <a:buNone/>
            </a:pPr>
            <a:r>
              <a:rPr lang="vi-VN" dirty="0"/>
              <a:t>Sau đó cho HS trao đổi về nội dung bài hát.</a:t>
            </a:r>
            <a:endParaRPr dirty="0"/>
          </a:p>
        </p:txBody>
      </p:sp>
    </p:spTree>
    <p:extLst>
      <p:ext uri="{BB962C8B-B14F-4D97-AF65-F5344CB8AC3E}">
        <p14:creationId xmlns:p14="http://schemas.microsoft.com/office/powerpoint/2010/main" val="361144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40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405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885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23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38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77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432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72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31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798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70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B8E4F2-E5BA-4300-BDBF-4262F58FB5F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119847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8E4F2-E5BA-4300-BDBF-4262F58FB5F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375666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8E4F2-E5BA-4300-BDBF-4262F58FB5F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3306578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76679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800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8E4F2-E5BA-4300-BDBF-4262F58FB5F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287027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B8E4F2-E5BA-4300-BDBF-4262F58FB5F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413017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B8E4F2-E5BA-4300-BDBF-4262F58FB5F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210586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B8E4F2-E5BA-4300-BDBF-4262F58FB5F2}"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52204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B8E4F2-E5BA-4300-BDBF-4262F58FB5F2}"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406139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8E4F2-E5BA-4300-BDBF-4262F58FB5F2}"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418326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8E4F2-E5BA-4300-BDBF-4262F58FB5F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63259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8E4F2-E5BA-4300-BDBF-4262F58FB5F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5B9B1-FA4D-4C08-8DB4-1035E8BEA2F8}" type="slidenum">
              <a:rPr lang="en-US" smtClean="0"/>
              <a:t>‹#›</a:t>
            </a:fld>
            <a:endParaRPr lang="en-US"/>
          </a:p>
        </p:txBody>
      </p:sp>
    </p:spTree>
    <p:extLst>
      <p:ext uri="{BB962C8B-B14F-4D97-AF65-F5344CB8AC3E}">
        <p14:creationId xmlns:p14="http://schemas.microsoft.com/office/powerpoint/2010/main" val="138196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8E4F2-E5BA-4300-BDBF-4262F58FB5F2}"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5B9B1-FA4D-4C08-8DB4-1035E8BEA2F8}" type="slidenum">
              <a:rPr lang="en-US" smtClean="0"/>
              <a:t>‹#›</a:t>
            </a:fld>
            <a:endParaRPr lang="en-US"/>
          </a:p>
        </p:txBody>
      </p:sp>
    </p:spTree>
    <p:extLst>
      <p:ext uri="{BB962C8B-B14F-4D97-AF65-F5344CB8AC3E}">
        <p14:creationId xmlns:p14="http://schemas.microsoft.com/office/powerpoint/2010/main" val="1278582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qjIh_3IXuY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ình ảnh 23" descr="Ảnh có chứa văn bản, búp bê&#10;&#10;Mô tả được tạo tự động">
            <a:extLst>
              <a:ext uri="{FF2B5EF4-FFF2-40B4-BE49-F238E27FC236}">
                <a16:creationId xmlns:a16="http://schemas.microsoft.com/office/drawing/2014/main" xmlns="" id="{2384737E-79FC-D10B-A43D-1A9082CF7F84}"/>
              </a:ext>
            </a:extLst>
          </p:cNvPr>
          <p:cNvPicPr>
            <a:picLocks noChangeAspect="1"/>
          </p:cNvPicPr>
          <p:nvPr/>
        </p:nvPicPr>
        <p:blipFill>
          <a:blip r:embed="rId2"/>
          <a:stretch>
            <a:fillRect/>
          </a:stretch>
        </p:blipFill>
        <p:spPr>
          <a:xfrm>
            <a:off x="-243162" y="561385"/>
            <a:ext cx="3019271" cy="5041319"/>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xmlns="" id="{642EAE0E-3975-5387-C8C9-D74862A62DD4}"/>
              </a:ext>
            </a:extLst>
          </p:cNvPr>
          <p:cNvPicPr>
            <a:picLocks noChangeAspect="1"/>
          </p:cNvPicPr>
          <p:nvPr/>
        </p:nvPicPr>
        <p:blipFill>
          <a:blip r:embed="rId3"/>
          <a:stretch>
            <a:fillRect/>
          </a:stretch>
        </p:blipFill>
        <p:spPr>
          <a:xfrm>
            <a:off x="9451998" y="561384"/>
            <a:ext cx="2647485" cy="4865589"/>
          </a:xfrm>
          <a:prstGeom prst="rect">
            <a:avLst/>
          </a:prstGeom>
        </p:spPr>
      </p:pic>
      <p:pic>
        <p:nvPicPr>
          <p:cNvPr id="3" name="Picture 2">
            <a:extLst>
              <a:ext uri="{FF2B5EF4-FFF2-40B4-BE49-F238E27FC236}">
                <a16:creationId xmlns:a16="http://schemas.microsoft.com/office/drawing/2014/main" xmlns="" id="{9C9A16B0-12AA-583F-5832-27DCC9E75923}"/>
              </a:ext>
            </a:extLst>
          </p:cNvPr>
          <p:cNvPicPr>
            <a:picLocks noChangeAspect="1"/>
          </p:cNvPicPr>
          <p:nvPr/>
        </p:nvPicPr>
        <p:blipFill>
          <a:blip r:embed="rId4"/>
          <a:stretch>
            <a:fillRect/>
          </a:stretch>
        </p:blipFill>
        <p:spPr>
          <a:xfrm>
            <a:off x="4023179" y="1328640"/>
            <a:ext cx="4145639" cy="942929"/>
          </a:xfrm>
          <a:prstGeom prst="rect">
            <a:avLst/>
          </a:prstGeom>
        </p:spPr>
      </p:pic>
      <p:pic>
        <p:nvPicPr>
          <p:cNvPr id="8" name="Picture 7">
            <a:extLst>
              <a:ext uri="{FF2B5EF4-FFF2-40B4-BE49-F238E27FC236}">
                <a16:creationId xmlns:a16="http://schemas.microsoft.com/office/drawing/2014/main" xmlns="" id="{B44A2C6A-3213-44FA-61F4-E79755E58F00}"/>
              </a:ext>
            </a:extLst>
          </p:cNvPr>
          <p:cNvPicPr>
            <a:picLocks noChangeAspect="1"/>
          </p:cNvPicPr>
          <p:nvPr/>
        </p:nvPicPr>
        <p:blipFill>
          <a:blip r:embed="rId5"/>
          <a:stretch>
            <a:fillRect/>
          </a:stretch>
        </p:blipFill>
        <p:spPr>
          <a:xfrm>
            <a:off x="1824363" y="2638026"/>
            <a:ext cx="8543268" cy="7803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xmlns="" id="{21A55628-CFD7-C2E3-9CF2-768014CF5C1C}"/>
              </a:ext>
            </a:extLst>
          </p:cNvPr>
          <p:cNvPicPr>
            <a:picLocks noChangeAspect="1"/>
          </p:cNvPicPr>
          <p:nvPr/>
        </p:nvPicPr>
        <p:blipFill>
          <a:blip r:embed="rId6"/>
          <a:stretch>
            <a:fillRect/>
          </a:stretch>
        </p:blipFill>
        <p:spPr>
          <a:xfrm>
            <a:off x="-1840020" y="0"/>
            <a:ext cx="1526651" cy="1526651"/>
          </a:xfrm>
          <a:prstGeom prst="rect">
            <a:avLst/>
          </a:prstGeom>
        </p:spPr>
      </p:pic>
      <p:sp>
        <p:nvSpPr>
          <p:cNvPr id="2" name="TextBox 1">
            <a:extLst>
              <a:ext uri="{FF2B5EF4-FFF2-40B4-BE49-F238E27FC236}">
                <a16:creationId xmlns:a16="http://schemas.microsoft.com/office/drawing/2014/main" xmlns="" id="{360F4960-DE1A-4BDC-9230-1651536489F5}"/>
              </a:ext>
            </a:extLst>
          </p:cNvPr>
          <p:cNvSpPr txBox="1"/>
          <p:nvPr/>
        </p:nvSpPr>
        <p:spPr>
          <a:xfrm>
            <a:off x="4518212" y="3538071"/>
            <a:ext cx="3179483" cy="748988"/>
          </a:xfrm>
          <a:prstGeom prst="rect">
            <a:avLst/>
          </a:prstGeom>
          <a:noFill/>
        </p:spPr>
        <p:txBody>
          <a:bodyPr wrap="square" rtlCol="0">
            <a:spAutoFit/>
          </a:bodyPr>
          <a:lstStyle/>
          <a:p>
            <a:pPr algn="ctr" defTabSz="1219170">
              <a:buClr>
                <a:srgbClr val="000000"/>
              </a:buClr>
            </a:pPr>
            <a:r>
              <a:rPr lang="vi-VN" sz="4267"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Tiết 7</a:t>
            </a:r>
            <a:endParaRPr lang="en-US" sz="4267"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5059539" y="453704"/>
            <a:ext cx="1992212" cy="707886"/>
          </a:xfrm>
          <a:prstGeom prst="rect">
            <a:avLst/>
          </a:prstGeom>
          <a:noFill/>
        </p:spPr>
        <p:txBody>
          <a:bodyPr wrap="none" lIns="91440" tIns="45720" rIns="91440" bIns="45720">
            <a:spAutoFit/>
          </a:bodyPr>
          <a:lstStyle/>
          <a:p>
            <a:pPr algn="ctr"/>
            <a:r>
              <a:rPr lang="en-US" sz="4000" b="1" cap="none" spc="0" dirty="0" err="1" smtClean="0">
                <a:ln w="22225">
                  <a:solidFill>
                    <a:schemeClr val="accent2"/>
                  </a:solidFill>
                  <a:prstDash val="solid"/>
                </a:ln>
                <a:solidFill>
                  <a:schemeClr val="accent2">
                    <a:lumMod val="40000"/>
                    <a:lumOff val="60000"/>
                  </a:schemeClr>
                </a:solidFill>
                <a:effectLst/>
              </a:rPr>
              <a:t>Tuần</a:t>
            </a:r>
            <a:r>
              <a:rPr lang="en-US" sz="4000" b="1" cap="none" spc="0" dirty="0" smtClean="0">
                <a:ln w="22225">
                  <a:solidFill>
                    <a:schemeClr val="accent2"/>
                  </a:solidFill>
                  <a:prstDash val="solid"/>
                </a:ln>
                <a:solidFill>
                  <a:schemeClr val="accent2">
                    <a:lumMod val="40000"/>
                    <a:lumOff val="60000"/>
                  </a:schemeClr>
                </a:solidFill>
                <a:effectLst/>
              </a:rPr>
              <a:t> 27:</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5" name="Oval 4"/>
          <p:cNvSpPr/>
          <p:nvPr/>
        </p:nvSpPr>
        <p:spPr>
          <a:xfrm>
            <a:off x="-1840020" y="-76660"/>
            <a:ext cx="1752600" cy="16790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1056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4" presetClass="path" presetSubtype="0" accel="50000" decel="50000" fill="hold" nodeType="afterEffect">
                                  <p:stCondLst>
                                    <p:cond delay="0"/>
                                  </p:stCondLst>
                                  <p:childTnLst>
                                    <p:animMotion origin="layout" path="M 1.94444E-6 -2.46914E-6 L -2.22222E-6 6.245E-17 " pathEditMode="relative" rAng="0" ptsTypes="AA">
                                      <p:cBhvr>
                                        <p:cTn id="17" dur="1000" fill="hold"/>
                                        <p:tgtEl>
                                          <p:spTgt spid="24"/>
                                        </p:tgtEl>
                                        <p:attrNameLst>
                                          <p:attrName>ppt_x</p:attrName>
                                          <p:attrName>ppt_y</p:attrName>
                                        </p:attrNameLst>
                                      </p:cBhvr>
                                      <p:rCtr x="43400" y="-55600"/>
                                    </p:animMotion>
                                  </p:childTnLst>
                                </p:cTn>
                              </p:par>
                              <p:par>
                                <p:cTn id="18" presetID="64" presetClass="path" presetSubtype="0" accel="50000" decel="50000" fill="hold" nodeType="withEffect">
                                  <p:stCondLst>
                                    <p:cond delay="0"/>
                                  </p:stCondLst>
                                  <p:childTnLst>
                                    <p:animMotion origin="layout" path="M 5E-6 -4.32099E-6 L 1.11111E-6 2.34568E-6 " pathEditMode="relative" rAng="0" ptsTypes="AA">
                                      <p:cBhvr>
                                        <p:cTn id="19" dur="1000" fill="hold"/>
                                        <p:tgtEl>
                                          <p:spTgt spid="26"/>
                                        </p:tgtEl>
                                        <p:attrNameLst>
                                          <p:attrName>ppt_x</p:attrName>
                                          <p:attrName>ppt_y</p:attrName>
                                        </p:attrNameLst>
                                      </p:cBhvr>
                                      <p:rCtr x="22600" y="40100"/>
                                    </p:animMotion>
                                  </p:childTnLst>
                                </p:cTn>
                              </p:par>
                              <p:par>
                                <p:cTn id="20" presetID="32" presetClass="emph" presetSubtype="0" fill="hold" nodeType="withEffect">
                                  <p:stCondLst>
                                    <p:cond delay="0"/>
                                  </p:stCondLst>
                                  <p:childTnLst>
                                    <p:animRot by="120000">
                                      <p:cBhvr>
                                        <p:cTn id="21" dur="200" fill="hold">
                                          <p:stCondLst>
                                            <p:cond delay="0"/>
                                          </p:stCondLst>
                                        </p:cTn>
                                        <p:tgtEl>
                                          <p:spTgt spid="24"/>
                                        </p:tgtEl>
                                        <p:attrNameLst>
                                          <p:attrName>r</p:attrName>
                                        </p:attrNameLst>
                                      </p:cBhvr>
                                    </p:animRot>
                                    <p:animRot by="-240000">
                                      <p:cBhvr>
                                        <p:cTn id="22" dur="400" fill="hold">
                                          <p:stCondLst>
                                            <p:cond delay="400"/>
                                          </p:stCondLst>
                                        </p:cTn>
                                        <p:tgtEl>
                                          <p:spTgt spid="24"/>
                                        </p:tgtEl>
                                        <p:attrNameLst>
                                          <p:attrName>r</p:attrName>
                                        </p:attrNameLst>
                                      </p:cBhvr>
                                    </p:animRot>
                                    <p:animRot by="240000">
                                      <p:cBhvr>
                                        <p:cTn id="23" dur="400" fill="hold">
                                          <p:stCondLst>
                                            <p:cond delay="800"/>
                                          </p:stCondLst>
                                        </p:cTn>
                                        <p:tgtEl>
                                          <p:spTgt spid="24"/>
                                        </p:tgtEl>
                                        <p:attrNameLst>
                                          <p:attrName>r</p:attrName>
                                        </p:attrNameLst>
                                      </p:cBhvr>
                                    </p:animRot>
                                    <p:animRot by="-240000">
                                      <p:cBhvr>
                                        <p:cTn id="24" dur="400" fill="hold">
                                          <p:stCondLst>
                                            <p:cond delay="1200"/>
                                          </p:stCondLst>
                                        </p:cTn>
                                        <p:tgtEl>
                                          <p:spTgt spid="24"/>
                                        </p:tgtEl>
                                        <p:attrNameLst>
                                          <p:attrName>r</p:attrName>
                                        </p:attrNameLst>
                                      </p:cBhvr>
                                    </p:animRot>
                                    <p:animRot by="120000">
                                      <p:cBhvr>
                                        <p:cTn id="25" dur="400" fill="hold">
                                          <p:stCondLst>
                                            <p:cond delay="1600"/>
                                          </p:stCondLst>
                                        </p:cTn>
                                        <p:tgtEl>
                                          <p:spTgt spid="24"/>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26"/>
                                        </p:tgtEl>
                                        <p:attrNameLst>
                                          <p:attrName>r</p:attrName>
                                        </p:attrNameLst>
                                      </p:cBhvr>
                                    </p:animRot>
                                    <p:animRot by="-240000">
                                      <p:cBhvr>
                                        <p:cTn id="28" dur="400" fill="hold">
                                          <p:stCondLst>
                                            <p:cond delay="400"/>
                                          </p:stCondLst>
                                        </p:cTn>
                                        <p:tgtEl>
                                          <p:spTgt spid="26"/>
                                        </p:tgtEl>
                                        <p:attrNameLst>
                                          <p:attrName>r</p:attrName>
                                        </p:attrNameLst>
                                      </p:cBhvr>
                                    </p:animRot>
                                    <p:animRot by="240000">
                                      <p:cBhvr>
                                        <p:cTn id="29" dur="400" fill="hold">
                                          <p:stCondLst>
                                            <p:cond delay="800"/>
                                          </p:stCondLst>
                                        </p:cTn>
                                        <p:tgtEl>
                                          <p:spTgt spid="26"/>
                                        </p:tgtEl>
                                        <p:attrNameLst>
                                          <p:attrName>r</p:attrName>
                                        </p:attrNameLst>
                                      </p:cBhvr>
                                    </p:animRot>
                                    <p:animRot by="-240000">
                                      <p:cBhvr>
                                        <p:cTn id="30" dur="400" fill="hold">
                                          <p:stCondLst>
                                            <p:cond delay="1200"/>
                                          </p:stCondLst>
                                        </p:cTn>
                                        <p:tgtEl>
                                          <p:spTgt spid="26"/>
                                        </p:tgtEl>
                                        <p:attrNameLst>
                                          <p:attrName>r</p:attrName>
                                        </p:attrNameLst>
                                      </p:cBhvr>
                                    </p:animRot>
                                    <p:animRot by="120000">
                                      <p:cBhvr>
                                        <p:cTn id="31" dur="400" fill="hold">
                                          <p:stCondLst>
                                            <p:cond delay="1600"/>
                                          </p:stCondLst>
                                        </p:cTn>
                                        <p:tgtEl>
                                          <p:spTgt spid="2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394788" y="494057"/>
            <a:ext cx="10229669" cy="5425082"/>
            <a:chOff x="244262" y="1030882"/>
            <a:chExt cx="5553423" cy="1323871"/>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070580"/>
              <a:ext cx="5431293" cy="1284173"/>
            </a:xfrm>
            <a:prstGeom prst="rect">
              <a:avLst/>
            </a:prstGeom>
            <a:noFill/>
          </p:spPr>
          <p:txBody>
            <a:bodyPr wrap="square" rtlCol="0">
              <a:spAutoFit/>
            </a:bodyPr>
            <a:lstStyle/>
            <a:p>
              <a:pPr algn="just" defTabSz="1219170">
                <a:buClr>
                  <a:srgbClr val="000000"/>
                </a:buClr>
                <a:defRPr/>
              </a:pPr>
              <a:r>
                <a:rPr lang="en-US" sz="3733" b="1" kern="0" dirty="0">
                  <a:solidFill>
                    <a:srgbClr val="002060"/>
                  </a:solidFill>
                  <a:latin typeface="Calibri"/>
                  <a:cs typeface="Arial"/>
                  <a:sym typeface="Arial"/>
                </a:rPr>
                <a:t>2. </a:t>
              </a:r>
              <a:r>
                <a:rPr lang="vi-VN" sz="3733" b="1" kern="0" dirty="0">
                  <a:solidFill>
                    <a:srgbClr val="002060"/>
                  </a:solidFill>
                  <a:latin typeface="Calibri"/>
                  <a:cs typeface="Arial"/>
                  <a:sym typeface="Arial"/>
                </a:rPr>
                <a:t>Sắp xếp các hoạt động dưới đây theo trình tự của việc lấy mật.</a:t>
              </a:r>
            </a:p>
            <a:p>
              <a:pPr algn="just" defTabSz="1219170">
                <a:buClr>
                  <a:srgbClr val="000000"/>
                </a:buClr>
                <a:defRPr/>
              </a:pPr>
              <a:r>
                <a:rPr lang="vi-VN" sz="3733" kern="0" dirty="0">
                  <a:solidFill>
                    <a:srgbClr val="002060"/>
                  </a:solidFill>
                  <a:latin typeface="Calibri"/>
                  <a:cs typeface="Arial"/>
                  <a:sym typeface="Arial"/>
                </a:rPr>
                <a:t>a. Gác những lá mật trong góc chậu sành.</a:t>
              </a:r>
            </a:p>
            <a:p>
              <a:pPr algn="just" defTabSz="1219170">
                <a:buClr>
                  <a:srgbClr val="000000"/>
                </a:buClr>
                <a:defRPr/>
              </a:pPr>
              <a:r>
                <a:rPr lang="vi-VN" sz="3733" kern="0" dirty="0">
                  <a:solidFill>
                    <a:srgbClr val="002060"/>
                  </a:solidFill>
                  <a:latin typeface="Calibri"/>
                  <a:cs typeface="Arial"/>
                  <a:sym typeface="Arial"/>
                </a:rPr>
                <a:t>b. Đặt chậu sành lên miệng chõ.</a:t>
              </a:r>
            </a:p>
            <a:p>
              <a:pPr algn="just" defTabSz="1219170">
                <a:buClr>
                  <a:srgbClr val="000000"/>
                </a:buClr>
                <a:defRPr/>
              </a:pPr>
              <a:r>
                <a:rPr lang="vi-VN" sz="3733" kern="0" dirty="0">
                  <a:solidFill>
                    <a:srgbClr val="002060"/>
                  </a:solidFill>
                  <a:latin typeface="Calibri"/>
                  <a:cs typeface="Arial"/>
                  <a:sym typeface="Arial"/>
                </a:rPr>
                <a:t>c. Canh lá mật cho sáp bịt các lỗ mật chảy ra.</a:t>
              </a:r>
            </a:p>
            <a:p>
              <a:pPr algn="just" defTabSz="1219170">
                <a:buClr>
                  <a:srgbClr val="000000"/>
                </a:buClr>
                <a:defRPr/>
              </a:pPr>
              <a:r>
                <a:rPr lang="vi-VN" sz="3733" kern="0" dirty="0">
                  <a:solidFill>
                    <a:srgbClr val="002060"/>
                  </a:solidFill>
                  <a:latin typeface="Calibri"/>
                  <a:cs typeface="Arial"/>
                  <a:sym typeface="Arial"/>
                </a:rPr>
                <a:t>d. Bắc nồi chõ lên bếp.</a:t>
              </a:r>
            </a:p>
            <a:p>
              <a:pPr algn="just" defTabSz="1219170">
                <a:buClr>
                  <a:srgbClr val="000000"/>
                </a:buClr>
                <a:defRPr/>
              </a:pPr>
              <a:r>
                <a:rPr lang="vi-VN" sz="3733" kern="0" dirty="0">
                  <a:solidFill>
                    <a:srgbClr val="002060"/>
                  </a:solidFill>
                  <a:latin typeface="Calibri"/>
                  <a:cs typeface="Arial"/>
                  <a:sym typeface="Arial"/>
                </a:rPr>
                <a:t>e. Khều trứng ong và ong non ra khỏi lá mật.</a:t>
              </a:r>
            </a:p>
            <a:p>
              <a:pPr algn="just" defTabSz="1219170">
                <a:buClr>
                  <a:srgbClr val="000000"/>
                </a:buClr>
                <a:defRPr/>
              </a:pPr>
              <a:r>
                <a:rPr lang="vi-VN" sz="3733" kern="0" dirty="0">
                  <a:solidFill>
                    <a:srgbClr val="002060"/>
                  </a:solidFill>
                  <a:latin typeface="Calibri"/>
                  <a:cs typeface="Arial"/>
                  <a:sym typeface="Arial"/>
                </a:rPr>
                <a:t>g. Để mật nguội.</a:t>
              </a:r>
            </a:p>
            <a:p>
              <a:pPr algn="just" defTabSz="1219170">
                <a:buClr>
                  <a:srgbClr val="000000"/>
                </a:buClr>
                <a:defRPr/>
              </a:pPr>
              <a:r>
                <a:rPr lang="vi-VN" sz="3733" kern="0" dirty="0">
                  <a:solidFill>
                    <a:srgbClr val="002060"/>
                  </a:solidFill>
                  <a:latin typeface="Calibri"/>
                  <a:cs typeface="Arial"/>
                  <a:sym typeface="Arial"/>
                </a:rPr>
                <a:t>h. Gạt sáp ra và chắt mật vào vò.</a:t>
              </a:r>
              <a:endParaRPr lang="en-US" sz="3733" kern="0" dirty="0">
                <a:solidFill>
                  <a:srgbClr val="00206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7902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xmlns="" id="{64DB07FC-D6CB-F703-64B5-40A9A730CD30}"/>
              </a:ext>
            </a:extLst>
          </p:cNvPr>
          <p:cNvSpPr txBox="1"/>
          <p:nvPr/>
        </p:nvSpPr>
        <p:spPr>
          <a:xfrm>
            <a:off x="1021806" y="1110897"/>
            <a:ext cx="10450287" cy="4688912"/>
          </a:xfrm>
          <a:prstGeom prst="rect">
            <a:avLst/>
          </a:prstGeom>
          <a:noFill/>
        </p:spPr>
        <p:txBody>
          <a:bodyPr wrap="square">
            <a:spAutoFit/>
          </a:bodyPr>
          <a:lstStyle/>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e. Khều trứng ong và ong non ra khỏi lá mật.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d. Bắc nồi cho lên bếp.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b. Đặt chậu sành lên miệng chõ.</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a. Gác những lá mật trong góc chậu sành.</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c. Canh lá mật cho sáp bịt các lỗ mật chảy ra.</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g. Để mật nguội.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h. Gạt sáp ra và chắt mật vào vò.</a:t>
            </a:r>
          </a:p>
        </p:txBody>
      </p:sp>
    </p:spTree>
    <p:extLst>
      <p:ext uri="{BB962C8B-B14F-4D97-AF65-F5344CB8AC3E}">
        <p14:creationId xmlns:p14="http://schemas.microsoft.com/office/powerpoint/2010/main" val="1776339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3. </a:t>
              </a:r>
              <a:r>
                <a:rPr lang="vi-VN" sz="4267" b="1" kern="0" dirty="0">
                  <a:solidFill>
                    <a:srgbClr val="FF0000"/>
                  </a:solidFill>
                  <a:latin typeface="Calibri"/>
                  <a:cs typeface="Arial"/>
                  <a:sym typeface="Arial"/>
                </a:rPr>
                <a:t>Mật sau khi thu được có hương vị ra sao?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xmlns=""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5333" kern="0" dirty="0">
                <a:solidFill>
                  <a:srgbClr val="002060"/>
                </a:solidFill>
                <a:latin typeface="Cambria" panose="02040503050406030204" pitchFamily="18" charset="0"/>
                <a:ea typeface="Cambria" panose="02040503050406030204" pitchFamily="18" charset="0"/>
                <a:sym typeface="Arial"/>
              </a:rPr>
              <a:t>H</a:t>
            </a:r>
            <a:r>
              <a:rPr lang="vi-VN" sz="5333" kern="0" dirty="0">
                <a:solidFill>
                  <a:srgbClr val="002060"/>
                </a:solidFill>
                <a:latin typeface="Cambria" panose="02040503050406030204" pitchFamily="18" charset="0"/>
                <a:ea typeface="Cambria" panose="02040503050406030204" pitchFamily="18" charset="0"/>
                <a:sym typeface="Arial"/>
              </a:rPr>
              <a:t>ương thơm ngọt ngào, vị ngăm ngăm đắng hoặc ngọt đậm. </a:t>
            </a:r>
          </a:p>
        </p:txBody>
      </p:sp>
    </p:spTree>
    <p:extLst>
      <p:ext uri="{BB962C8B-B14F-4D97-AF65-F5344CB8AC3E}">
        <p14:creationId xmlns:p14="http://schemas.microsoft.com/office/powerpoint/2010/main" val="211282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256240" y="209006"/>
            <a:ext cx="8278161" cy="2305673"/>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4. </a:t>
              </a:r>
              <a:r>
                <a:rPr lang="vi-VN" sz="4267" b="1" kern="0" dirty="0">
                  <a:solidFill>
                    <a:srgbClr val="FF0000"/>
                  </a:solidFill>
                  <a:latin typeface="Calibri"/>
                  <a:cs typeface="Arial"/>
                  <a:sym typeface="Arial"/>
                </a:rPr>
                <a:t>Niềm vui “được mùa mật” của các nhân vật trong câu chuyện được thể hiện như thế nào?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xmlns=""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800" kern="0" dirty="0">
                <a:solidFill>
                  <a:srgbClr val="002060"/>
                </a:solidFill>
                <a:latin typeface="Cambria" panose="02040503050406030204" pitchFamily="18" charset="0"/>
                <a:ea typeface="Cambria" panose="02040503050406030204" pitchFamily="18" charset="0"/>
                <a:sym typeface="Arial"/>
              </a:rPr>
              <a:t>Bà sung sướng nói chưa năm nào được mùa mật như năm nay, ba bà cháu vui vẻ bàn bạc mua đồ. </a:t>
            </a:r>
          </a:p>
        </p:txBody>
      </p:sp>
    </p:spTree>
    <p:extLst>
      <p:ext uri="{BB962C8B-B14F-4D97-AF65-F5344CB8AC3E}">
        <p14:creationId xmlns:p14="http://schemas.microsoft.com/office/powerpoint/2010/main" val="21059870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256240" y="209006"/>
            <a:ext cx="8278161" cy="1700765"/>
            <a:chOff x="244262" y="1030882"/>
            <a:chExt cx="5553423" cy="1323674"/>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132918"/>
              <a:ext cx="5431293" cy="1221638"/>
            </a:xfrm>
            <a:prstGeom prst="rect">
              <a:avLst/>
            </a:prstGeom>
            <a:noFill/>
          </p:spPr>
          <p:txBody>
            <a:bodyPr wrap="square" rtlCol="0">
              <a:spAutoFit/>
            </a:bodyPr>
            <a:lstStyle/>
            <a:p>
              <a:pPr algn="just" defTabSz="1219170">
                <a:buClr>
                  <a:srgbClr val="000000"/>
                </a:buClr>
                <a:defRPr/>
              </a:pPr>
              <a:r>
                <a:rPr lang="en-US" sz="3200" b="1" kern="0" dirty="0">
                  <a:solidFill>
                    <a:srgbClr val="FF0000"/>
                  </a:solidFill>
                  <a:latin typeface="Calibri"/>
                  <a:cs typeface="Arial"/>
                  <a:sym typeface="Arial"/>
                </a:rPr>
                <a:t>5. </a:t>
              </a:r>
              <a:r>
                <a:rPr lang="vi-VN" sz="3200" b="1" kern="0" dirty="0">
                  <a:solidFill>
                    <a:srgbClr val="FF0000"/>
                  </a:solidFill>
                  <a:latin typeface="Calibri"/>
                  <a:cs typeface="Arial"/>
                  <a:sym typeface="Arial"/>
                </a:rPr>
                <a:t>Theo em, những tình cảm nào được thể hiện trong câu chuyện? Những chi tiết nào cho em biết điều đó?</a:t>
              </a:r>
              <a:endParaRPr lang="en-US" sz="3200"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xmlns="" id="{288A0297-67E5-5982-C690-D7E2E8C83AB1}"/>
              </a:ext>
            </a:extLst>
          </p:cNvPr>
          <p:cNvSpPr/>
          <p:nvPr/>
        </p:nvSpPr>
        <p:spPr>
          <a:xfrm>
            <a:off x="127726" y="2171339"/>
            <a:ext cx="8708572" cy="45981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b="1" kern="0" dirty="0">
                <a:solidFill>
                  <a:srgbClr val="002060"/>
                </a:solidFill>
                <a:latin typeface="Cambria" panose="02040503050406030204" pitchFamily="18" charset="0"/>
                <a:ea typeface="Cambria" panose="02040503050406030204" pitchFamily="18" charset="0"/>
                <a:sym typeface="Arial"/>
              </a:rPr>
              <a:t>Qua câu chuyện, có thể cảm nhận được tình cảm gia đình, bà cháu, và tình cảm cộng đồng, làng xóm. </a:t>
            </a:r>
          </a:p>
          <a:p>
            <a:pPr algn="just" defTabSz="1219170">
              <a:buClr>
                <a:srgbClr val="000000"/>
              </a:buClr>
            </a:pPr>
            <a:r>
              <a:rPr lang="vi-VN" sz="2667" kern="0" dirty="0">
                <a:solidFill>
                  <a:srgbClr val="002060"/>
                </a:solidFill>
                <a:latin typeface="Cambria" panose="02040503050406030204" pitchFamily="18" charset="0"/>
                <a:ea typeface="Cambria" panose="02040503050406030204" pitchFamily="18" charset="0"/>
                <a:sym typeface="Arial"/>
              </a:rPr>
              <a:t>- Tình cảm gia đình, bà cháu, thể hiện qua các chi tiết: </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1. </a:t>
            </a:r>
            <a:r>
              <a:rPr lang="vi-VN" sz="2667" kern="0" dirty="0">
                <a:solidFill>
                  <a:srgbClr val="002060"/>
                </a:solidFill>
                <a:latin typeface="Cambria" panose="02040503050406030204" pitchFamily="18" charset="0"/>
                <a:ea typeface="Cambria" panose="02040503050406030204" pitchFamily="18" charset="0"/>
                <a:sym typeface="Arial"/>
              </a:rPr>
              <a:t>Cảnh ba bà cháu quây quần canh mật, làm bánh, trò chuyện; </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2. </a:t>
            </a:r>
            <a:r>
              <a:rPr lang="vi-VN" sz="2667" kern="0" dirty="0">
                <a:solidFill>
                  <a:srgbClr val="002060"/>
                </a:solidFill>
                <a:latin typeface="Cambria" panose="02040503050406030204" pitchFamily="18" charset="0"/>
                <a:ea typeface="Cambria" panose="02040503050406030204" pitchFamily="18" charset="0"/>
                <a:sym typeface="Arial"/>
              </a:rPr>
              <a:t>Bà chỉ nghĩ đến việc mua đồ cho cả nhà, không nghĩ đến bản thân mình;</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3. </a:t>
            </a:r>
            <a:r>
              <a:rPr lang="vi-VN" sz="2667" kern="0" dirty="0">
                <a:solidFill>
                  <a:srgbClr val="002060"/>
                </a:solidFill>
                <a:latin typeface="Cambria" panose="02040503050406030204" pitchFamily="18" charset="0"/>
                <a:ea typeface="Cambria" panose="02040503050406030204" pitchFamily="18" charset="0"/>
                <a:sym typeface="Arial"/>
              </a:rPr>
              <a:t>Cháu nhận ra điều đó, nghĩ đến việc mua thuốc cho bà đỡ đau xương,...</a:t>
            </a:r>
          </a:p>
          <a:p>
            <a:pPr algn="just" defTabSz="1219170">
              <a:buClr>
                <a:srgbClr val="000000"/>
              </a:buClr>
            </a:pPr>
            <a:r>
              <a:rPr lang="vi-VN" sz="2667" kern="0" dirty="0">
                <a:solidFill>
                  <a:srgbClr val="002060"/>
                </a:solidFill>
                <a:latin typeface="Cambria" panose="02040503050406030204" pitchFamily="18" charset="0"/>
                <a:ea typeface="Cambria" panose="02040503050406030204" pitchFamily="18" charset="0"/>
                <a:sym typeface="Arial"/>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2372569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256240" y="209006"/>
            <a:ext cx="8278161" cy="230567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6. </a:t>
              </a:r>
              <a:r>
                <a:rPr lang="vi-VN" sz="4267" b="1" kern="0" dirty="0">
                  <a:solidFill>
                    <a:srgbClr val="FF0000"/>
                  </a:solidFill>
                  <a:latin typeface="Calibri"/>
                  <a:cs typeface="Arial"/>
                  <a:sym typeface="Arial"/>
                </a:rPr>
                <a:t>Viết 2 – 3 câu nêu cảm nghĩ của em về người bà trong câu chuyện trên</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xmlns=""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200" kern="0" dirty="0">
                <a:solidFill>
                  <a:srgbClr val="002060"/>
                </a:solidFill>
                <a:latin typeface="Cambria" panose="02040503050406030204" pitchFamily="18" charset="0"/>
                <a:ea typeface="Cambria" panose="02040503050406030204" pitchFamily="18" charset="0"/>
                <a:sym typeface="Arial"/>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p>
        </p:txBody>
      </p:sp>
    </p:spTree>
    <p:extLst>
      <p:ext uri="{BB962C8B-B14F-4D97-AF65-F5344CB8AC3E}">
        <p14:creationId xmlns:p14="http://schemas.microsoft.com/office/powerpoint/2010/main" val="4086676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394788" y="494056"/>
            <a:ext cx="10229669" cy="5369715"/>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11631" y="1090415"/>
              <a:ext cx="5431293" cy="1064128"/>
            </a:xfrm>
            <a:prstGeom prst="rect">
              <a:avLst/>
            </a:prstGeom>
            <a:noFill/>
          </p:spPr>
          <p:txBody>
            <a:bodyPr wrap="square" rtlCol="0">
              <a:spAutoFit/>
            </a:bodyPr>
            <a:lstStyle/>
            <a:p>
              <a:pPr algn="just" defTabSz="1219170">
                <a:buClr>
                  <a:srgbClr val="000000"/>
                </a:buClr>
              </a:pPr>
              <a:r>
                <a:rPr lang="en-US" sz="3467" b="1" kern="0" dirty="0">
                  <a:solidFill>
                    <a:srgbClr val="000000"/>
                  </a:solidFill>
                  <a:latin typeface="Cambria" panose="02040503050406030204" pitchFamily="18" charset="0"/>
                  <a:ea typeface="Cambria" panose="02040503050406030204" pitchFamily="18" charset="0"/>
                  <a:cs typeface="Arial"/>
                  <a:sym typeface="Arial"/>
                </a:rPr>
                <a:t>7. </a:t>
              </a:r>
              <a:r>
                <a:rPr lang="vi-VN" sz="3467" b="1" kern="0" dirty="0">
                  <a:solidFill>
                    <a:srgbClr val="000000"/>
                  </a:solidFill>
                  <a:latin typeface="Cambria" panose="02040503050406030204" pitchFamily="18" charset="0"/>
                  <a:ea typeface="Cambria" panose="02040503050406030204" pitchFamily="18" charset="0"/>
                  <a:cs typeface="Arial"/>
                  <a:sym typeface="Arial"/>
                </a:rPr>
                <a:t>Tìm câu đơn và câu ghép trong những câu dưới đây:</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a. Trên miệng chõ, bà đặt cái chậu sành, bên trong góc chậu, bà gác những lá mật.</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b. Mật lẫn sáp rỏ đều đều xuống chậu.</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c. Hơi nóng bốc nghi ngút, sáp bịt các lỗ mặt chảy ra.</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d. Chậu mật trên bếp đầy dần.</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e. Mùi mặt nóng hổi, thơm ngọt ngào bay ra ngoài.</a:t>
              </a: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521371" y="5143862"/>
            <a:ext cx="2833188" cy="1714137"/>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348963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1FFF5B87-B590-111B-E6B7-4A9CF6AC2BDE}"/>
              </a:ext>
            </a:extLst>
          </p:cNvPr>
          <p:cNvSpPr/>
          <p:nvPr/>
        </p:nvSpPr>
        <p:spPr>
          <a:xfrm>
            <a:off x="4615542" y="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prstClr val="white"/>
                </a:solidFill>
                <a:latin typeface="Cambria" panose="02040503050406030204" pitchFamily="18" charset="0"/>
                <a:ea typeface="Cambria" panose="02040503050406030204" pitchFamily="18" charset="0"/>
                <a:sym typeface="Arial"/>
              </a:rPr>
              <a:t>Câu</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đơn</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xmlns="" id="{5BF0717B-6520-1CA5-5017-694E5312618D}"/>
              </a:ext>
            </a:extLst>
          </p:cNvPr>
          <p:cNvSpPr txBox="1"/>
          <p:nvPr/>
        </p:nvSpPr>
        <p:spPr>
          <a:xfrm>
            <a:off x="789578" y="1788160"/>
            <a:ext cx="10345783" cy="1569660"/>
          </a:xfrm>
          <a:prstGeom prst="rect">
            <a:avLst/>
          </a:prstGeom>
          <a:noFill/>
        </p:spPr>
        <p:txBody>
          <a:bodyPr wrap="square" rtlCol="0">
            <a:spAutoFit/>
          </a:bodyPr>
          <a:lstStyle/>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b. Mật lẫn sáp rỏ đều đều xuống chậu.</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d. Chậu mật trên bếp đầy dần.</a:t>
            </a:r>
          </a:p>
        </p:txBody>
      </p:sp>
    </p:spTree>
    <p:extLst>
      <p:ext uri="{BB962C8B-B14F-4D97-AF65-F5344CB8AC3E}">
        <p14:creationId xmlns:p14="http://schemas.microsoft.com/office/powerpoint/2010/main" val="287911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Câu</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ghép</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xmlns="" id="{5BF0717B-6520-1CA5-5017-694E5312618D}"/>
              </a:ext>
            </a:extLst>
          </p:cNvPr>
          <p:cNvSpPr txBox="1"/>
          <p:nvPr/>
        </p:nvSpPr>
        <p:spPr>
          <a:xfrm>
            <a:off x="789578" y="1439816"/>
            <a:ext cx="10345783" cy="4032258"/>
          </a:xfrm>
          <a:prstGeom prst="rect">
            <a:avLst/>
          </a:prstGeom>
          <a:noFill/>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a. Trên miệng chõ, bà đặt cái chậu sành, bên trong góc chậu, bà gác những lá mật.</a:t>
            </a:r>
          </a:p>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c. Hơi nóng bốc nghi ngút, sáp bịt các lỗ mặt chảy ra.</a:t>
            </a:r>
          </a:p>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e. Mùi mặt nóng hổi, thơm ngọt ngào bay ra ngoài.</a:t>
            </a:r>
          </a:p>
        </p:txBody>
      </p:sp>
    </p:spTree>
    <p:extLst>
      <p:ext uri="{BB962C8B-B14F-4D97-AF65-F5344CB8AC3E}">
        <p14:creationId xmlns:p14="http://schemas.microsoft.com/office/powerpoint/2010/main" val="1420765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8. </a:t>
              </a:r>
              <a:r>
                <a:rPr lang="vi-VN" sz="3467" b="1" kern="0" dirty="0">
                  <a:solidFill>
                    <a:srgbClr val="000000"/>
                  </a:solidFill>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xmlns="" id="{99BCFE77-4145-5695-76A3-2D30BB07C4F7}"/>
              </a:ext>
            </a:extLst>
          </p:cNvPr>
          <p:cNvPicPr>
            <a:picLocks noChangeAspect="1"/>
          </p:cNvPicPr>
          <p:nvPr/>
        </p:nvPicPr>
        <p:blipFill>
          <a:blip r:embed="rId4"/>
          <a:stretch>
            <a:fillRect/>
          </a:stretch>
        </p:blipFill>
        <p:spPr>
          <a:xfrm>
            <a:off x="557349" y="2107799"/>
            <a:ext cx="10892425" cy="3192819"/>
          </a:xfrm>
          <a:prstGeom prst="rect">
            <a:avLst/>
          </a:prstGeom>
        </p:spPr>
      </p:pic>
    </p:spTree>
    <p:extLst>
      <p:ext uri="{BB962C8B-B14F-4D97-AF65-F5344CB8AC3E}">
        <p14:creationId xmlns:p14="http://schemas.microsoft.com/office/powerpoint/2010/main" val="1151543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9">
          <a:extLst>
            <a:ext uri="{FF2B5EF4-FFF2-40B4-BE49-F238E27FC236}">
              <a16:creationId xmlns:a16="http://schemas.microsoft.com/office/drawing/2014/main" xmlns="" id="{5A055787-E755-DC55-F4B2-B6D4D9B39AAE}"/>
            </a:ext>
          </a:extLst>
        </p:cNvPr>
        <p:cNvGrpSpPr/>
        <p:nvPr/>
      </p:nvGrpSpPr>
      <p:grpSpPr>
        <a:xfrm>
          <a:off x="0" y="0"/>
          <a:ext cx="0" cy="0"/>
          <a:chOff x="0" y="0"/>
          <a:chExt cx="0" cy="0"/>
        </a:xfrm>
      </p:grpSpPr>
      <p:sp>
        <p:nvSpPr>
          <p:cNvPr id="2240" name="Google Shape;2240;p58">
            <a:extLst>
              <a:ext uri="{FF2B5EF4-FFF2-40B4-BE49-F238E27FC236}">
                <a16:creationId xmlns:a16="http://schemas.microsoft.com/office/drawing/2014/main" xmlns="" id="{074FB666-5793-4C60-9FF3-8584080764A5}"/>
              </a:ext>
            </a:extLst>
          </p:cNvPr>
          <p:cNvSpPr/>
          <p:nvPr/>
        </p:nvSpPr>
        <p:spPr>
          <a:xfrm>
            <a:off x="9139866" y="431824"/>
            <a:ext cx="3745076" cy="854419"/>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8" name="Google Shape;2258;p58">
            <a:extLst>
              <a:ext uri="{FF2B5EF4-FFF2-40B4-BE49-F238E27FC236}">
                <a16:creationId xmlns:a16="http://schemas.microsoft.com/office/drawing/2014/main" xmlns="" id="{0A1B06BF-6790-DD96-B850-05AAE36D1791}"/>
              </a:ext>
            </a:extLst>
          </p:cNvPr>
          <p:cNvGrpSpPr/>
          <p:nvPr/>
        </p:nvGrpSpPr>
        <p:grpSpPr>
          <a:xfrm flipH="1">
            <a:off x="4418718" y="713033"/>
            <a:ext cx="1307767" cy="693067"/>
            <a:chOff x="2468025" y="734125"/>
            <a:chExt cx="980825" cy="519800"/>
          </a:xfrm>
        </p:grpSpPr>
        <p:sp>
          <p:nvSpPr>
            <p:cNvPr id="2259" name="Google Shape;2259;p58">
              <a:extLst>
                <a:ext uri="{FF2B5EF4-FFF2-40B4-BE49-F238E27FC236}">
                  <a16:creationId xmlns:a16="http://schemas.microsoft.com/office/drawing/2014/main" xmlns="" id="{A0501835-1EEE-4C80-CA53-77B8F3696805}"/>
                </a:ext>
              </a:extLst>
            </p:cNvPr>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58">
              <a:extLst>
                <a:ext uri="{FF2B5EF4-FFF2-40B4-BE49-F238E27FC236}">
                  <a16:creationId xmlns:a16="http://schemas.microsoft.com/office/drawing/2014/main" xmlns="" id="{1BDB3260-D0F6-183F-8CCF-A37A906FDEAF}"/>
                </a:ext>
              </a:extLst>
            </p:cNvPr>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58">
              <a:extLst>
                <a:ext uri="{FF2B5EF4-FFF2-40B4-BE49-F238E27FC236}">
                  <a16:creationId xmlns:a16="http://schemas.microsoft.com/office/drawing/2014/main" xmlns="" id="{0749827B-FC4E-E2F7-F0DA-47756F6621F7}"/>
                </a:ext>
              </a:extLst>
            </p:cNvPr>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Hình chữ nhật 3">
            <a:extLst>
              <a:ext uri="{FF2B5EF4-FFF2-40B4-BE49-F238E27FC236}">
                <a16:creationId xmlns:a16="http://schemas.microsoft.com/office/drawing/2014/main" xmlns="" id="{E57D666A-C028-CED9-C939-376C901717BE}"/>
              </a:ext>
            </a:extLst>
          </p:cNvPr>
          <p:cNvSpPr/>
          <p:nvPr/>
        </p:nvSpPr>
        <p:spPr>
          <a:xfrm>
            <a:off x="6045200" y="4572000"/>
            <a:ext cx="4445000" cy="10668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5" name="Group 4">
            <a:extLst>
              <a:ext uri="{FF2B5EF4-FFF2-40B4-BE49-F238E27FC236}">
                <a16:creationId xmlns:a16="http://schemas.microsoft.com/office/drawing/2014/main" xmlns="" id="{F91B9E00-960B-4A46-3B66-59D52F9CD55A}"/>
              </a:ext>
            </a:extLst>
          </p:cNvPr>
          <p:cNvGrpSpPr/>
          <p:nvPr/>
        </p:nvGrpSpPr>
        <p:grpSpPr>
          <a:xfrm>
            <a:off x="5324355" y="1357314"/>
            <a:ext cx="5671594" cy="2295457"/>
            <a:chOff x="2925704" y="831268"/>
            <a:chExt cx="8001915" cy="1310360"/>
          </a:xfrm>
        </p:grpSpPr>
        <p:sp>
          <p:nvSpPr>
            <p:cNvPr id="6" name="Hình chữ nhật: Góc Tròn 30">
              <a:extLst>
                <a:ext uri="{FF2B5EF4-FFF2-40B4-BE49-F238E27FC236}">
                  <a16:creationId xmlns:a16="http://schemas.microsoft.com/office/drawing/2014/main" xmlns="" id="{B1F0C7B1-6EEC-92A4-A0DD-3008BB54FF25}"/>
                </a:ext>
              </a:extLst>
            </p:cNvPr>
            <p:cNvSpPr/>
            <p:nvPr/>
          </p:nvSpPr>
          <p:spPr>
            <a:xfrm>
              <a:off x="2925704" y="831268"/>
              <a:ext cx="8001915" cy="1310360"/>
            </a:xfrm>
            <a:prstGeom prst="roundRect">
              <a:avLst/>
            </a:prstGeom>
            <a:solidFill>
              <a:srgbClr val="FFFFFF">
                <a:alpha val="85882"/>
              </a:srgbClr>
            </a:solidFill>
            <a:ln w="25400" cap="flat" cmpd="sng" algn="ctr">
              <a:solidFill>
                <a:srgbClr val="FF336D"/>
              </a:solidFill>
              <a:prstDash val="lgDash"/>
            </a:ln>
            <a:effectLst/>
          </p:spPr>
          <p:txBody>
            <a:bodyPr rtlCol="0" anchor="ctr"/>
            <a:lstStyle/>
            <a:p>
              <a:pPr algn="ctr" defTabSz="1219170"/>
              <a:endParaRPr lang="en-US" sz="4000" kern="0">
                <a:solidFill>
                  <a:srgbClr val="D6F4FF"/>
                </a:solidFill>
                <a:latin typeface="Calibri"/>
                <a:cs typeface="Arial"/>
                <a:sym typeface="Arial"/>
              </a:endParaRPr>
            </a:p>
          </p:txBody>
        </p:sp>
        <p:sp>
          <p:nvSpPr>
            <p:cNvPr id="7" name="Hộp Văn bản 5">
              <a:extLst>
                <a:ext uri="{FF2B5EF4-FFF2-40B4-BE49-F238E27FC236}">
                  <a16:creationId xmlns:a16="http://schemas.microsoft.com/office/drawing/2014/main" xmlns="" id="{8413AFA8-7A7A-F247-87C9-E7DAA19C85B0}"/>
                </a:ext>
              </a:extLst>
            </p:cNvPr>
            <p:cNvSpPr txBox="1"/>
            <p:nvPr/>
          </p:nvSpPr>
          <p:spPr>
            <a:xfrm>
              <a:off x="4064856" y="1176655"/>
              <a:ext cx="6862763" cy="755484"/>
            </a:xfrm>
            <a:prstGeom prst="rect">
              <a:avLst/>
            </a:prstGeom>
            <a:noFill/>
          </p:spPr>
          <p:txBody>
            <a:bodyPr wrap="square" rtlCol="0">
              <a:spAutoFit/>
            </a:bodyPr>
            <a:lstStyle/>
            <a:p>
              <a:pPr algn="just" defTabSz="1219170"/>
              <a:r>
                <a:rPr lang="vi-VN" sz="8000" b="1" kern="0" dirty="0">
                  <a:solidFill>
                    <a:srgbClr val="FF0000"/>
                  </a:solidFill>
                  <a:latin typeface="Calibri"/>
                  <a:cs typeface="Arial"/>
                  <a:sym typeface="Arial"/>
                </a:rPr>
                <a:t>Khởi động</a:t>
              </a:r>
              <a:endParaRPr lang="en-US" sz="8000" kern="0" dirty="0">
                <a:solidFill>
                  <a:sysClr val="windowText" lastClr="000000"/>
                </a:solidFill>
                <a:latin typeface="Calibri"/>
                <a:cs typeface="Arial"/>
                <a:sym typeface="Arial"/>
              </a:endParaRPr>
            </a:p>
          </p:txBody>
        </p:sp>
      </p:grpSp>
      <p:sp>
        <p:nvSpPr>
          <p:cNvPr id="10" name="TextBox 9">
            <a:extLst>
              <a:ext uri="{FF2B5EF4-FFF2-40B4-BE49-F238E27FC236}">
                <a16:creationId xmlns:a16="http://schemas.microsoft.com/office/drawing/2014/main" xmlns="" id="{69E737B3-9F46-DFEC-18A5-70D37185E709}"/>
              </a:ext>
            </a:extLst>
          </p:cNvPr>
          <p:cNvSpPr txBox="1"/>
          <p:nvPr/>
        </p:nvSpPr>
        <p:spPr>
          <a:xfrm>
            <a:off x="4830502" y="6087094"/>
            <a:ext cx="7361498" cy="830997"/>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Cháu</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Yêu</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Bà</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Thần</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Đồng</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Âm</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Nhạc</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Việt Nam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Bé</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xmlns="" val="tx"/>
                    </a:ext>
                  </a:extLst>
                </a:hlinkClick>
              </a:rPr>
              <a:t> MAI VY ♪ #NamvietThieunhi</a:t>
            </a:r>
            <a:endParaRPr lang="en-US" dirty="0">
              <a:solidFill>
                <a:srgbClr val="FF0000"/>
              </a:solidFill>
            </a:endParaRPr>
          </a:p>
        </p:txBody>
      </p:sp>
      <p:sp>
        <p:nvSpPr>
          <p:cNvPr id="2" name="Oval 1"/>
          <p:cNvSpPr/>
          <p:nvPr/>
        </p:nvSpPr>
        <p:spPr>
          <a:xfrm>
            <a:off x="-1930752" y="-179778"/>
            <a:ext cx="1769806" cy="1962355"/>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29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9. </a:t>
              </a:r>
              <a:r>
                <a:rPr lang="vi-VN" sz="3467" b="1" kern="0" dirty="0">
                  <a:solidFill>
                    <a:srgbClr val="000000"/>
                  </a:solidFill>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xmlns="" id="{8258549F-1D27-E378-D4D5-D29FFA41CC63}"/>
              </a:ext>
            </a:extLst>
          </p:cNvPr>
          <p:cNvSpPr/>
          <p:nvPr/>
        </p:nvSpPr>
        <p:spPr>
          <a:xfrm>
            <a:off x="963748" y="2252618"/>
            <a:ext cx="10241280" cy="2496457"/>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a:solidFill>
                  <a:srgbClr val="FF0000"/>
                </a:solidFill>
                <a:latin typeface="Cambria" panose="02040503050406030204" pitchFamily="18" charset="0"/>
                <a:ea typeface="Cambria" panose="02040503050406030204" pitchFamily="18" charset="0"/>
                <a:sym typeface="Arial"/>
              </a:rPr>
              <a:t>Khi bánh </a:t>
            </a:r>
            <a:r>
              <a:rPr lang="en-US" sz="3733" kern="0" dirty="0" err="1">
                <a:solidFill>
                  <a:srgbClr val="FF0000"/>
                </a:solidFill>
                <a:latin typeface="Cambria" panose="02040503050406030204" pitchFamily="18" charset="0"/>
                <a:ea typeface="Cambria" panose="02040503050406030204" pitchFamily="18" charset="0"/>
                <a:sym typeface="Arial"/>
              </a:rPr>
              <a:t>đã</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vớt</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ra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đầy</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mâm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ghé</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đầu</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ra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cửa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gọi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gia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đình</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bác</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thợ</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gỗ</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bên</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hàng</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xóm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mời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họ</a:t>
            </a:r>
            <a:r>
              <a:rPr lang="en-US" sz="3733" kern="0" dirty="0">
                <a:solidFill>
                  <a:srgbClr val="FF0000"/>
                </a:solidFill>
                <a:latin typeface="Cambria" panose="02040503050406030204" pitchFamily="18" charset="0"/>
                <a:ea typeface="Cambria" panose="02040503050406030204" pitchFamily="18" charset="0"/>
                <a:sym typeface="Arial"/>
              </a:rPr>
              <a:t> sang </a:t>
            </a:r>
            <a:r>
              <a:rPr lang="en-US" sz="3733" kern="0" dirty="0" err="1">
                <a:solidFill>
                  <a:srgbClr val="FF0000"/>
                </a:solidFill>
                <a:latin typeface="Cambria" panose="02040503050406030204" pitchFamily="18" charset="0"/>
                <a:ea typeface="Cambria" panose="02040503050406030204" pitchFamily="18" charset="0"/>
                <a:sym typeface="Arial"/>
              </a:rPr>
              <a:t>nếm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mật</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mới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và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ăn</a:t>
            </a:r>
            <a:r>
              <a:rPr lang="en-US" sz="3733" kern="0" dirty="0">
                <a:solidFill>
                  <a:srgbClr val="FF0000"/>
                </a:solidFill>
                <a:latin typeface="Cambria" panose="02040503050406030204" pitchFamily="18" charset="0"/>
                <a:ea typeface="Cambria" panose="02040503050406030204" pitchFamily="18" charset="0"/>
                <a:sym typeface="Arial"/>
              </a:rPr>
              <a:t> bánh, </a:t>
            </a:r>
            <a:r>
              <a:rPr lang="en-US" sz="3733" kern="0" dirty="0" err="1">
                <a:solidFill>
                  <a:srgbClr val="FF0000"/>
                </a:solidFill>
                <a:latin typeface="Cambria" panose="02040503050406030204" pitchFamily="18" charset="0"/>
                <a:ea typeface="Cambria" panose="02040503050406030204" pitchFamily="18" charset="0"/>
                <a:sym typeface="Arial"/>
              </a:rPr>
              <a:t>mừng</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mùa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mật</a:t>
            </a:r>
            <a:r>
              <a:rPr lang="en-US" sz="3733" kern="0" dirty="0">
                <a:solidFill>
                  <a:srgbClr val="FF000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384485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11631" y="1090415"/>
              <a:ext cx="5431293" cy="384837"/>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10. </a:t>
              </a:r>
              <a:r>
                <a:rPr lang="vi-VN" sz="3467" b="1" kern="0" dirty="0">
                  <a:solidFill>
                    <a:srgbClr val="000000"/>
                  </a:solidFill>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xmlns="" id="{13A9B52F-22C9-A952-BF69-8F556CD156A3}"/>
              </a:ext>
            </a:extLst>
          </p:cNvPr>
          <p:cNvPicPr>
            <a:picLocks noChangeAspect="1"/>
          </p:cNvPicPr>
          <p:nvPr/>
        </p:nvPicPr>
        <p:blipFill>
          <a:blip r:embed="rId4"/>
          <a:stretch>
            <a:fillRect/>
          </a:stretch>
        </p:blipFill>
        <p:spPr>
          <a:xfrm>
            <a:off x="839041" y="2675287"/>
            <a:ext cx="10746148" cy="3040136"/>
          </a:xfrm>
          <a:prstGeom prst="rect">
            <a:avLst/>
          </a:prstGeom>
        </p:spPr>
      </p:pic>
    </p:spTree>
    <p:extLst>
      <p:ext uri="{BB962C8B-B14F-4D97-AF65-F5344CB8AC3E}">
        <p14:creationId xmlns:p14="http://schemas.microsoft.com/office/powerpoint/2010/main" val="59629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xmlns="" id="{77B6EA4F-D0EA-2F2F-9000-2612B1616E2B}"/>
              </a:ext>
            </a:extLst>
          </p:cNvPr>
          <p:cNvSpPr txBox="1"/>
          <p:nvPr/>
        </p:nvSpPr>
        <p:spPr>
          <a:xfrm>
            <a:off x="998583" y="359955"/>
            <a:ext cx="2241005" cy="748988"/>
          </a:xfrm>
          <a:prstGeom prst="rect">
            <a:avLst/>
          </a:prstGeom>
          <a:noFill/>
        </p:spPr>
        <p:txBody>
          <a:bodyPr wrap="square" rtlCol="0">
            <a:spAutoFit/>
          </a:bodyPr>
          <a:lstStyle/>
          <a:p>
            <a:pPr defTabSz="1219170">
              <a:buClr>
                <a:srgbClr val="000000"/>
              </a:buClr>
              <a:defRPr/>
            </a:pPr>
            <a:r>
              <a:rPr lang="en-US" sz="4267" b="1" kern="0" dirty="0">
                <a:solidFill>
                  <a:srgbClr val="000000"/>
                </a:solidFill>
                <a:latin typeface="Cambria" panose="02040503050406030204" pitchFamily="18" charset="0"/>
                <a:ea typeface="Cambria" panose="02040503050406030204" pitchFamily="18" charset="0"/>
                <a:cs typeface="Arial"/>
                <a:sym typeface="Arial"/>
              </a:rPr>
              <a:t>B. </a:t>
            </a:r>
            <a:r>
              <a:rPr lang="en-US" sz="4267" b="1" kern="0" dirty="0" err="1">
                <a:solidFill>
                  <a:srgbClr val="000000"/>
                </a:solidFill>
                <a:latin typeface="Cambria" panose="02040503050406030204" pitchFamily="18" charset="0"/>
                <a:ea typeface="Cambria" panose="02040503050406030204" pitchFamily="18" charset="0"/>
                <a:cs typeface="Arial"/>
                <a:sym typeface="Arial"/>
              </a:rPr>
              <a:t>Viết</a:t>
            </a:r>
            <a:endParaRPr lang="en-US" sz="42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xmlns="" id="{114EC4B1-DFD6-1B7C-2F38-AE0EB41154F7}"/>
              </a:ext>
            </a:extLst>
          </p:cNvPr>
          <p:cNvSpPr txBox="1"/>
          <p:nvPr/>
        </p:nvSpPr>
        <p:spPr>
          <a:xfrm>
            <a:off x="685075" y="1149531"/>
            <a:ext cx="11054080" cy="4524315"/>
          </a:xfrm>
          <a:prstGeom prst="rect">
            <a:avLst/>
          </a:prstGeom>
          <a:noFill/>
        </p:spPr>
        <p:txBody>
          <a:bodyPr wrap="square" rtlCol="0">
            <a:spAutoFit/>
          </a:bodyPr>
          <a:lstStyle/>
          <a:p>
            <a:pPr algn="just" defTabSz="1219170">
              <a:buClr>
                <a:srgbClr val="000000"/>
              </a:buClr>
            </a:pPr>
            <a:r>
              <a:rPr lang="vi-VN" sz="4800" b="1" kern="0" dirty="0">
                <a:solidFill>
                  <a:srgbClr val="000000"/>
                </a:solidFill>
                <a:latin typeface="Cambria" panose="02040503050406030204" pitchFamily="18" charset="0"/>
                <a:ea typeface="Cambria" panose="02040503050406030204" pitchFamily="18" charset="0"/>
                <a:cs typeface="Arial"/>
                <a:sym typeface="Arial"/>
              </a:rPr>
              <a:t>Chọn 1 trong 2 đề dưới đây:</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Đề 1</a:t>
            </a:r>
            <a:r>
              <a:rPr lang="en-US" sz="4800" kern="0" dirty="0">
                <a:solidFill>
                  <a:srgbClr val="000000"/>
                </a:solidFill>
                <a:latin typeface="Cambria" panose="02040503050406030204" pitchFamily="18" charset="0"/>
                <a:ea typeface="Cambria" panose="02040503050406030204" pitchFamily="18" charset="0"/>
                <a:cs typeface="Arial"/>
                <a:sym typeface="Arial"/>
              </a:rPr>
              <a:t>:</a:t>
            </a:r>
            <a:r>
              <a:rPr lang="vi-VN" sz="4800" kern="0" dirty="0">
                <a:solidFill>
                  <a:srgbClr val="000000"/>
                </a:solidFill>
                <a:latin typeface="Cambria" panose="02040503050406030204" pitchFamily="18" charset="0"/>
                <a:ea typeface="Cambria" panose="02040503050406030204" pitchFamily="18" charset="0"/>
                <a:cs typeface="Arial"/>
                <a:sym typeface="Arial"/>
              </a:rPr>
              <a:t> Viết bài văn tả một người lớn tuổi mà em yêu quý.</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Đề 2</a:t>
            </a:r>
            <a:r>
              <a:rPr lang="en-US" sz="4800" kern="0" dirty="0">
                <a:solidFill>
                  <a:srgbClr val="000000"/>
                </a:solidFill>
                <a:latin typeface="Cambria" panose="02040503050406030204" pitchFamily="18" charset="0"/>
                <a:ea typeface="Cambria" panose="02040503050406030204" pitchFamily="18" charset="0"/>
                <a:cs typeface="Arial"/>
                <a:sym typeface="Arial"/>
              </a:rPr>
              <a:t>:</a:t>
            </a:r>
            <a:r>
              <a:rPr lang="vi-VN" sz="4800" kern="0" dirty="0">
                <a:solidFill>
                  <a:srgbClr val="000000"/>
                </a:solidFill>
                <a:latin typeface="Cambria" panose="02040503050406030204" pitchFamily="18" charset="0"/>
                <a:ea typeface="Cambria" panose="02040503050406030204" pitchFamily="18" charset="0"/>
                <a:cs typeface="Arial"/>
                <a:sym typeface="Arial"/>
              </a:rPr>
              <a:t> Viết đoạn văn thể hiện tình cảm, cảm xúc về một sự việc khiến em xúc động.</a:t>
            </a:r>
          </a:p>
        </p:txBody>
      </p:sp>
    </p:spTree>
    <p:extLst>
      <p:ext uri="{BB962C8B-B14F-4D97-AF65-F5344CB8AC3E}">
        <p14:creationId xmlns:p14="http://schemas.microsoft.com/office/powerpoint/2010/main" val="2567556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xmlns="" id="{BD8C2766-B7E6-206C-B885-F6EA9C7A92A9}"/>
              </a:ext>
            </a:extLst>
          </p:cNvPr>
          <p:cNvSpPr/>
          <p:nvPr/>
        </p:nvSpPr>
        <p:spPr>
          <a:xfrm>
            <a:off x="7162656" y="508000"/>
            <a:ext cx="3539067" cy="3376243"/>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1283" name="Google Shape;1283;p40"/>
          <p:cNvGrpSpPr/>
          <p:nvPr/>
        </p:nvGrpSpPr>
        <p:grpSpPr>
          <a:xfrm>
            <a:off x="6148973" y="2171615"/>
            <a:ext cx="6811280" cy="5984872"/>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21" name="Hình ảnh 20">
            <a:extLst>
              <a:ext uri="{FF2B5EF4-FFF2-40B4-BE49-F238E27FC236}">
                <a16:creationId xmlns:a16="http://schemas.microsoft.com/office/drawing/2014/main" xmlns="" id="{7B00A702-E9F4-8A5E-2C48-48FA56595BA7}"/>
              </a:ext>
            </a:extLst>
          </p:cNvPr>
          <p:cNvPicPr>
            <a:picLocks noChangeAspect="1"/>
          </p:cNvPicPr>
          <p:nvPr/>
        </p:nvPicPr>
        <p:blipFill rotWithShape="1">
          <a:blip r:embed="rId3"/>
          <a:srcRect l="64216" b="46565"/>
          <a:stretch/>
        </p:blipFill>
        <p:spPr>
          <a:xfrm>
            <a:off x="9229137" y="-358317"/>
            <a:ext cx="3095468" cy="2600040"/>
          </a:xfrm>
          <a:prstGeom prst="rect">
            <a:avLst/>
          </a:prstGeom>
        </p:spPr>
      </p:pic>
      <p:pic>
        <p:nvPicPr>
          <p:cNvPr id="38" name="Picture 2">
            <a:extLst>
              <a:ext uri="{FF2B5EF4-FFF2-40B4-BE49-F238E27FC236}">
                <a16:creationId xmlns:a16="http://schemas.microsoft.com/office/drawing/2014/main" xmlns="" id="{DD94496A-87B6-2898-D213-42CDF2475616}"/>
              </a:ext>
            </a:extLst>
          </p:cNvPr>
          <p:cNvPicPr>
            <a:picLocks noChangeAspect="1"/>
          </p:cNvPicPr>
          <p:nvPr/>
        </p:nvPicPr>
        <p:blipFill>
          <a:blip r:embed="rId4"/>
          <a:srcRect/>
          <a:stretch>
            <a:fillRect/>
          </a:stretch>
        </p:blipFill>
        <p:spPr>
          <a:xfrm>
            <a:off x="231235" y="287235"/>
            <a:ext cx="7276403" cy="4656051"/>
          </a:xfrm>
          <a:prstGeom prst="rect">
            <a:avLst/>
          </a:prstGeom>
        </p:spPr>
      </p:pic>
      <p:pic>
        <p:nvPicPr>
          <p:cNvPr id="2" name="Picture 1">
            <a:extLst>
              <a:ext uri="{FF2B5EF4-FFF2-40B4-BE49-F238E27FC236}">
                <a16:creationId xmlns:a16="http://schemas.microsoft.com/office/drawing/2014/main" xmlns="" id="{EE2C22CE-298C-F990-FFF8-BD6A60BB42F6}"/>
              </a:ext>
            </a:extLst>
          </p:cNvPr>
          <p:cNvPicPr>
            <a:picLocks noChangeAspect="1"/>
          </p:cNvPicPr>
          <p:nvPr/>
        </p:nvPicPr>
        <p:blipFill>
          <a:blip r:embed="rId5"/>
          <a:stretch>
            <a:fillRect/>
          </a:stretch>
        </p:blipFill>
        <p:spPr>
          <a:xfrm>
            <a:off x="1076716" y="1688357"/>
            <a:ext cx="5649449" cy="2064691"/>
          </a:xfrm>
          <a:prstGeom prst="rect">
            <a:avLst/>
          </a:prstGeom>
        </p:spPr>
      </p:pic>
    </p:spTree>
    <p:extLst>
      <p:ext uri="{BB962C8B-B14F-4D97-AF65-F5344CB8AC3E}">
        <p14:creationId xmlns:p14="http://schemas.microsoft.com/office/powerpoint/2010/main" val="382537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xmlns="" id="{77B6EA4F-D0EA-2F2F-9000-2612B1616E2B}"/>
              </a:ext>
            </a:extLst>
          </p:cNvPr>
          <p:cNvSpPr txBox="1"/>
          <p:nvPr/>
        </p:nvSpPr>
        <p:spPr>
          <a:xfrm>
            <a:off x="998583" y="359955"/>
            <a:ext cx="2241005" cy="502766"/>
          </a:xfrm>
          <a:prstGeom prst="rect">
            <a:avLst/>
          </a:prstGeom>
          <a:noFill/>
        </p:spPr>
        <p:txBody>
          <a:bodyPr wrap="square" rtlCol="0">
            <a:spAutoFit/>
          </a:bodyPr>
          <a:lstStyle/>
          <a:p>
            <a:pPr defTabSz="1219170">
              <a:buClr>
                <a:srgbClr val="000000"/>
              </a:buClr>
            </a:pPr>
            <a:r>
              <a:rPr lang="en-US" sz="2667" b="1" kern="0" dirty="0">
                <a:solidFill>
                  <a:srgbClr val="000000"/>
                </a:solidFill>
                <a:latin typeface="Cambria" panose="02040503050406030204" pitchFamily="18" charset="0"/>
                <a:ea typeface="Cambria" panose="02040503050406030204" pitchFamily="18" charset="0"/>
                <a:cs typeface="Arial"/>
                <a:sym typeface="Arial"/>
              </a:rPr>
              <a:t>II. </a:t>
            </a:r>
            <a:r>
              <a:rPr lang="en-US" sz="2667" b="1" kern="0" dirty="0" err="1">
                <a:solidFill>
                  <a:srgbClr val="000000"/>
                </a:solidFill>
                <a:latin typeface="Cambria" panose="02040503050406030204" pitchFamily="18" charset="0"/>
                <a:ea typeface="Cambria" panose="02040503050406030204" pitchFamily="18" charset="0"/>
                <a:cs typeface="Arial"/>
                <a:sym typeface="Arial"/>
              </a:rPr>
              <a:t>Đọc</a:t>
            </a:r>
            <a:r>
              <a:rPr lang="en-US" sz="2667" b="1" kern="0" dirty="0">
                <a:solidFill>
                  <a:srgbClr val="000000"/>
                </a:solidFill>
                <a:latin typeface="Cambria" panose="02040503050406030204" pitchFamily="18" charset="0"/>
                <a:ea typeface="Cambria" panose="02040503050406030204" pitchFamily="18" charset="0"/>
                <a:cs typeface="Arial"/>
                <a:sym typeface="Arial"/>
              </a:rPr>
              <a:t> </a:t>
            </a:r>
            <a:r>
              <a:rPr lang="en-US" sz="2667" b="1" kern="0" dirty="0" err="1">
                <a:solidFill>
                  <a:srgbClr val="000000"/>
                </a:solidFill>
                <a:latin typeface="Cambria" panose="02040503050406030204" pitchFamily="18" charset="0"/>
                <a:ea typeface="Cambria" panose="02040503050406030204" pitchFamily="18" charset="0"/>
                <a:cs typeface="Arial"/>
                <a:sym typeface="Arial"/>
              </a:rPr>
              <a:t>hiểu</a:t>
            </a:r>
            <a:r>
              <a:rPr lang="en-US" sz="2667" b="1" kern="0" dirty="0">
                <a:solidFill>
                  <a:srgbClr val="000000"/>
                </a:solidFill>
                <a:latin typeface="Cambria" panose="02040503050406030204" pitchFamily="18" charset="0"/>
                <a:ea typeface="Cambria" panose="02040503050406030204" pitchFamily="18" charset="0"/>
                <a:cs typeface="Arial"/>
                <a:sym typeface="Arial"/>
              </a:rPr>
              <a:t>.</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xmlns="" id="{114EC4B1-DFD6-1B7C-2F38-AE0EB41154F7}"/>
              </a:ext>
            </a:extLst>
          </p:cNvPr>
          <p:cNvSpPr txBox="1"/>
          <p:nvPr/>
        </p:nvSpPr>
        <p:spPr>
          <a:xfrm>
            <a:off x="847635" y="1149531"/>
            <a:ext cx="10647680" cy="5262979"/>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Những đêm mùa mật, cuộc sống lặng yên quen thuộc ở làng Mật vụt đổi khác. Nhà nào cũng tấp nập, sáng sủa.</a:t>
            </a:r>
          </a:p>
          <a:p>
            <a:pPr algn="just"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Trên miệng chõ, bà đặt cái chậu sành, bên trong góc chậu, bà gác những lá mật. Hơi nóng bốc nghi ngút, sáp bịt các lỗ mật chảy ra. Mật lẫn sáp rỏ đều đều xuống chậu.</a:t>
            </a:r>
          </a:p>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
        <p:nvSpPr>
          <p:cNvPr id="3" name="TextBox 2">
            <a:extLst>
              <a:ext uri="{FF2B5EF4-FFF2-40B4-BE49-F238E27FC236}">
                <a16:creationId xmlns:a16="http://schemas.microsoft.com/office/drawing/2014/main" xmlns="" id="{8D2CCBCD-3512-06FE-C2D5-BF9BC947EFCC}"/>
              </a:ext>
            </a:extLst>
          </p:cNvPr>
          <p:cNvSpPr txBox="1"/>
          <p:nvPr/>
        </p:nvSpPr>
        <p:spPr>
          <a:xfrm>
            <a:off x="4889777" y="626695"/>
            <a:ext cx="2563395" cy="502766"/>
          </a:xfrm>
          <a:prstGeom prst="rect">
            <a:avLst/>
          </a:prstGeom>
          <a:noFill/>
        </p:spPr>
        <p:txBody>
          <a:bodyPr wrap="square" rtlCol="0">
            <a:spAutoFit/>
          </a:bodyPr>
          <a:lstStyle/>
          <a:p>
            <a:pPr defTabSz="1219170">
              <a:buClr>
                <a:srgbClr val="000000"/>
              </a:buClr>
            </a:pPr>
            <a:r>
              <a:rPr lang="vi-VN" sz="2667" b="1" kern="0" dirty="0">
                <a:solidFill>
                  <a:srgbClr val="0070C0"/>
                </a:solidFill>
                <a:latin typeface="Cambria" panose="02040503050406030204" pitchFamily="18" charset="0"/>
                <a:ea typeface="Cambria" panose="02040503050406030204" pitchFamily="18" charset="0"/>
                <a:cs typeface="Arial"/>
                <a:sym typeface="Arial"/>
              </a:rPr>
              <a:t>Mùa mật mới</a:t>
            </a:r>
            <a:endParaRPr lang="en-US" sz="2667" kern="0" dirty="0">
              <a:solidFill>
                <a:srgbClr val="0070C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14391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4" name="TextBox 3">
            <a:extLst>
              <a:ext uri="{FF2B5EF4-FFF2-40B4-BE49-F238E27FC236}">
                <a16:creationId xmlns:a16="http://schemas.microsoft.com/office/drawing/2014/main" xmlns="" id="{114EC4B1-DFD6-1B7C-2F38-AE0EB41154F7}"/>
              </a:ext>
            </a:extLst>
          </p:cNvPr>
          <p:cNvSpPr txBox="1"/>
          <p:nvPr/>
        </p:nvSpPr>
        <p:spPr>
          <a:xfrm>
            <a:off x="615407" y="487680"/>
            <a:ext cx="11112136" cy="6248827"/>
          </a:xfrm>
          <a:prstGeom prst="rect">
            <a:avLst/>
          </a:prstGeom>
          <a:noFill/>
        </p:spPr>
        <p:txBody>
          <a:bodyPr wrap="square" rtlCol="0">
            <a:spAutoFit/>
          </a:bodyPr>
          <a:lstStyle/>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Chưa năm nào được mùa mật như năm nay. – Bà sung sướng bảo. – Các cháu muốn mua gì nào?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Phựng muốn mua cái dây lưng da, cây bút máy. Nôốc Kham muốn mua cái trâm cài tóc có bông hoa to kết bằng hạt cườm và một cái gương to.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Thế bà định mua gì ạ?</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mua bộ ấm tích, cái chảo và con dao to.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Mua riêng cho bà cơ, những thứ bà nói là mua chung cho cả nhà mà.</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chẳng cần gì. Bà đủ cả rồi.</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hay kêu đau xương. Lần này cháu sẽ mua cao cho bà. – Phựng nói.</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defTabSz="1219170">
              <a:buClr>
                <a:srgbClr val="000000"/>
              </a:buClr>
            </a:pPr>
            <a:r>
              <a:rPr lang="vi-VN" sz="2667" kern="0" dirty="0">
                <a:solidFill>
                  <a:srgbClr val="000000"/>
                </a:solidFill>
                <a:latin typeface="Cambria" panose="02040503050406030204" pitchFamily="18" charset="0"/>
                <a:ea typeface="Cambria" panose="02040503050406030204" pitchFamily="18" charset="0"/>
                <a:cs typeface="Arial"/>
                <a:sym typeface="Arial"/>
              </a:rPr>
              <a:t>(</a:t>
            </a:r>
            <a:r>
              <a:rPr lang="vi-VN" sz="2667" i="1" kern="0" dirty="0">
                <a:solidFill>
                  <a:srgbClr val="000000"/>
                </a:solidFill>
                <a:latin typeface="Cambria" panose="02040503050406030204" pitchFamily="18" charset="0"/>
                <a:ea typeface="Cambria" panose="02040503050406030204" pitchFamily="18" charset="0"/>
                <a:cs typeface="Arial"/>
                <a:sym typeface="Arial"/>
              </a:rPr>
              <a:t>Theo</a:t>
            </a:r>
            <a:r>
              <a:rPr lang="vi-VN" sz="2667" kern="0" dirty="0">
                <a:solidFill>
                  <a:srgbClr val="000000"/>
                </a:solidFill>
                <a:latin typeface="Cambria" panose="02040503050406030204" pitchFamily="18" charset="0"/>
                <a:ea typeface="Cambria" panose="02040503050406030204" pitchFamily="18" charset="0"/>
                <a:cs typeface="Arial"/>
                <a:sym typeface="Arial"/>
              </a:rPr>
              <a:t> Vũ Hùng)</a:t>
            </a:r>
          </a:p>
        </p:txBody>
      </p:sp>
    </p:spTree>
    <p:extLst>
      <p:ext uri="{BB962C8B-B14F-4D97-AF65-F5344CB8AC3E}">
        <p14:creationId xmlns:p14="http://schemas.microsoft.com/office/powerpoint/2010/main" val="3200993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xmlns="" id="{64DB07FC-D6CB-F703-64B5-40A9A730CD30}"/>
              </a:ext>
            </a:extLst>
          </p:cNvPr>
          <p:cNvSpPr txBox="1"/>
          <p:nvPr/>
        </p:nvSpPr>
        <p:spPr>
          <a:xfrm>
            <a:off x="1413249" y="1877252"/>
            <a:ext cx="9644176" cy="913007"/>
          </a:xfrm>
          <a:prstGeom prst="rect">
            <a:avLst/>
          </a:prstGeom>
          <a:noFill/>
        </p:spPr>
        <p:txBody>
          <a:bodyPr wrap="square">
            <a:spAutoFit/>
          </a:bodyPr>
          <a:lstStyle/>
          <a:p>
            <a:pPr algn="just" defTabSz="1219170">
              <a:buClr>
                <a:srgbClr val="000000"/>
              </a:buClr>
            </a:pPr>
            <a:r>
              <a:rPr lang="vi-VN" sz="5333" b="1" kern="0" dirty="0">
                <a:solidFill>
                  <a:srgbClr val="000000"/>
                </a:solidFill>
                <a:latin typeface="Calibri" panose="020F0502020204030204" pitchFamily="34" charset="0"/>
                <a:cs typeface="Calibri" panose="020F0502020204030204" pitchFamily="34" charset="0"/>
                <a:sym typeface="Arial"/>
              </a:rPr>
              <a:t>Lá mật: </a:t>
            </a:r>
            <a:r>
              <a:rPr lang="vi-VN" sz="5333" b="1" kern="0" dirty="0">
                <a:solidFill>
                  <a:srgbClr val="FF0000"/>
                </a:solidFill>
                <a:latin typeface="Calibri" panose="020F0502020204030204" pitchFamily="34" charset="0"/>
                <a:cs typeface="Calibri" panose="020F0502020204030204" pitchFamily="34" charset="0"/>
                <a:sym typeface="Arial"/>
              </a:rPr>
              <a:t>bánh sáp ong chứa mật.</a:t>
            </a:r>
          </a:p>
        </p:txBody>
      </p:sp>
    </p:spTree>
    <p:extLst>
      <p:ext uri="{BB962C8B-B14F-4D97-AF65-F5344CB8AC3E}">
        <p14:creationId xmlns:p14="http://schemas.microsoft.com/office/powerpoint/2010/main" val="138818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xmlns="" id="{64DB07FC-D6CB-F703-64B5-40A9A730CD30}"/>
              </a:ext>
            </a:extLst>
          </p:cNvPr>
          <p:cNvSpPr txBox="1"/>
          <p:nvPr/>
        </p:nvSpPr>
        <p:spPr>
          <a:xfrm>
            <a:off x="1195977" y="1877253"/>
            <a:ext cx="9861448" cy="4195700"/>
          </a:xfrm>
          <a:prstGeom prst="rect">
            <a:avLst/>
          </a:prstGeom>
          <a:noFill/>
        </p:spPr>
        <p:txBody>
          <a:bodyPr wrap="square">
            <a:spAutoFit/>
          </a:bodyPr>
          <a:lstStyle/>
          <a:p>
            <a:pPr algn="just" defTabSz="1219170">
              <a:buClr>
                <a:srgbClr val="000000"/>
              </a:buClr>
            </a:pPr>
            <a:r>
              <a:rPr lang="vi-VN" sz="5333" b="1" kern="0" dirty="0">
                <a:solidFill>
                  <a:srgbClr val="000000"/>
                </a:solidFill>
                <a:latin typeface="Calibri" panose="020F0502020204030204" pitchFamily="34" charset="0"/>
                <a:cs typeface="Calibri" panose="020F0502020204030204" pitchFamily="34" charset="0"/>
                <a:sym typeface="Arial"/>
              </a:rPr>
              <a:t>Canh lá mật: </a:t>
            </a:r>
            <a:r>
              <a:rPr lang="vi-VN" sz="5333" b="1" kern="0" dirty="0">
                <a:solidFill>
                  <a:srgbClr val="FF0000"/>
                </a:solidFill>
                <a:latin typeface="Calibri" panose="020F0502020204030204" pitchFamily="34" charset="0"/>
                <a:cs typeface="Calibri" panose="020F0502020204030204" pitchFamily="34" charset="0"/>
                <a:sym typeface="Arial"/>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128442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xmlns=""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xmlns=""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xmlns="" id="{64DB07FC-D6CB-F703-64B5-40A9A730CD30}"/>
              </a:ext>
            </a:extLst>
          </p:cNvPr>
          <p:cNvSpPr txBox="1"/>
          <p:nvPr/>
        </p:nvSpPr>
        <p:spPr>
          <a:xfrm>
            <a:off x="1413249" y="1877252"/>
            <a:ext cx="9644176" cy="1077218"/>
          </a:xfrm>
          <a:prstGeom prst="rect">
            <a:avLst/>
          </a:prstGeom>
          <a:noFill/>
        </p:spPr>
        <p:txBody>
          <a:bodyPr wrap="square">
            <a:spAutoFit/>
          </a:bodyPr>
          <a:lstStyle/>
          <a:p>
            <a:pPr algn="ctr" defTabSz="1219170">
              <a:buClr>
                <a:srgbClr val="000000"/>
              </a:buClr>
            </a:pPr>
            <a:r>
              <a:rPr lang="vi-VN" sz="6400" b="1" kern="0" dirty="0">
                <a:solidFill>
                  <a:srgbClr val="000000"/>
                </a:solidFill>
                <a:latin typeface="Calibri" panose="020F0502020204030204" pitchFamily="34" charset="0"/>
                <a:cs typeface="Calibri" panose="020F0502020204030204" pitchFamily="34" charset="0"/>
                <a:sym typeface="Arial"/>
              </a:rPr>
              <a:t>Vò: </a:t>
            </a:r>
            <a:r>
              <a:rPr lang="vi-VN" sz="6400" b="1" kern="0" dirty="0">
                <a:solidFill>
                  <a:srgbClr val="FF0000"/>
                </a:solidFill>
                <a:latin typeface="Calibri" panose="020F0502020204030204" pitchFamily="34" charset="0"/>
                <a:cs typeface="Calibri" panose="020F0502020204030204" pitchFamily="34" charset="0"/>
                <a:sym typeface="Arial"/>
              </a:rPr>
              <a:t>hũ (bình) lớn.</a:t>
            </a:r>
          </a:p>
        </p:txBody>
      </p:sp>
    </p:spTree>
    <p:extLst>
      <p:ext uri="{BB962C8B-B14F-4D97-AF65-F5344CB8AC3E}">
        <p14:creationId xmlns:p14="http://schemas.microsoft.com/office/powerpoint/2010/main" val="1203086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xmlns=""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xmlns=""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xmlns=""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1. </a:t>
              </a:r>
              <a:r>
                <a:rPr lang="en-US" sz="4267" b="1" kern="0" dirty="0" err="1">
                  <a:solidFill>
                    <a:srgbClr val="FF0000"/>
                  </a:solidFill>
                  <a:latin typeface="Calibri"/>
                  <a:cs typeface="Arial"/>
                  <a:sym typeface="Arial"/>
                </a:rPr>
                <a:t>Để</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lấy</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mật</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bà</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đã</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chuẩn</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bị</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những</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gì</a:t>
              </a:r>
              <a:r>
                <a:rPr lang="en-US" sz="4267" b="1" kern="0" dirty="0">
                  <a:solidFill>
                    <a:srgbClr val="FF0000"/>
                  </a:solidFill>
                  <a:latin typeface="Calibri"/>
                  <a:cs typeface="Arial"/>
                  <a:sym typeface="Arial"/>
                </a:rPr>
                <a:t>?</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xmlns=""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xmlns=""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xmlns=""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xmlns=""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5333" kern="0" dirty="0">
                <a:solidFill>
                  <a:srgbClr val="002060"/>
                </a:solidFill>
                <a:latin typeface="Cambria" panose="02040503050406030204" pitchFamily="18" charset="0"/>
                <a:ea typeface="Cambria" panose="02040503050406030204" pitchFamily="18" charset="0"/>
                <a:sym typeface="Arial"/>
              </a:rPr>
              <a:t>nồi, chõ, chậu sành, gùi lá mật, bếp.</a:t>
            </a:r>
          </a:p>
        </p:txBody>
      </p:sp>
    </p:spTree>
    <p:extLst>
      <p:ext uri="{BB962C8B-B14F-4D97-AF65-F5344CB8AC3E}">
        <p14:creationId xmlns:p14="http://schemas.microsoft.com/office/powerpoint/2010/main" val="3280724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1386</Words>
  <Application>Microsoft Office PowerPoint</Application>
  <PresentationFormat>Widescreen</PresentationFormat>
  <Paragraphs>75</Paragraphs>
  <Slides>22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vt:lpstr>
      <vt:lpstr>Public Sans</vt:lpstr>
      <vt:lpstr>Satisfy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2025-04-02T08:10:16Z</dcterms:created>
  <dcterms:modified xsi:type="dcterms:W3CDTF">2025-04-02T08:13:48Z</dcterms:modified>
</cp:coreProperties>
</file>