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257" r:id="rId4"/>
    <p:sldId id="339" r:id="rId5"/>
    <p:sldId id="335" r:id="rId6"/>
    <p:sldId id="360" r:id="rId7"/>
    <p:sldId id="347" r:id="rId8"/>
    <p:sldId id="361" r:id="rId9"/>
    <p:sldId id="362" r:id="rId10"/>
    <p:sldId id="363" r:id="rId11"/>
    <p:sldId id="296" r:id="rId12"/>
    <p:sldId id="351" r:id="rId13"/>
    <p:sldId id="364"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1308"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xmlns=""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xmlns=""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xmlns=""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xmlns=""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xmlns=""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xmlns=""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xmlns=""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xmlns=""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6" name="页脚占位符 5">
            <a:extLst>
              <a:ext uri="{FF2B5EF4-FFF2-40B4-BE49-F238E27FC236}">
                <a16:creationId xmlns:a16="http://schemas.microsoft.com/office/drawing/2014/main" xmlns=""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xmlns=""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xmlns=""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xmlns=""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xmlns=""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6" name="页脚占位符 5">
            <a:extLst>
              <a:ext uri="{FF2B5EF4-FFF2-40B4-BE49-F238E27FC236}">
                <a16:creationId xmlns:a16="http://schemas.microsoft.com/office/drawing/2014/main" xmlns=""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xmlns=""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xmlns=""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5" name="页脚占位符 4">
            <a:extLst>
              <a:ext uri="{FF2B5EF4-FFF2-40B4-BE49-F238E27FC236}">
                <a16:creationId xmlns:a16="http://schemas.microsoft.com/office/drawing/2014/main" xmlns=""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xmlns=""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5" name="页脚占位符 4">
            <a:extLst>
              <a:ext uri="{FF2B5EF4-FFF2-40B4-BE49-F238E27FC236}">
                <a16:creationId xmlns:a16="http://schemas.microsoft.com/office/drawing/2014/main" xmlns=""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xmlns=""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xmlns=""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xmlns=""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xmlns=""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xmlns=""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xmlns=""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5" name="页脚占位符 4">
            <a:extLst>
              <a:ext uri="{FF2B5EF4-FFF2-40B4-BE49-F238E27FC236}">
                <a16:creationId xmlns:a16="http://schemas.microsoft.com/office/drawing/2014/main" xmlns=""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xmlns=""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5" name="页脚占位符 4">
            <a:extLst>
              <a:ext uri="{FF2B5EF4-FFF2-40B4-BE49-F238E27FC236}">
                <a16:creationId xmlns:a16="http://schemas.microsoft.com/office/drawing/2014/main" xmlns=""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xmlns=""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xmlns=""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6" name="页脚占位符 5">
            <a:extLst>
              <a:ext uri="{FF2B5EF4-FFF2-40B4-BE49-F238E27FC236}">
                <a16:creationId xmlns:a16="http://schemas.microsoft.com/office/drawing/2014/main" xmlns=""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xmlns=""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xmlns=""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xmlns=""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xmlns=""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xmlns=""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8" name="页脚占位符 7">
            <a:extLst>
              <a:ext uri="{FF2B5EF4-FFF2-40B4-BE49-F238E27FC236}">
                <a16:creationId xmlns:a16="http://schemas.microsoft.com/office/drawing/2014/main" xmlns=""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xmlns=""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xmlns=""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xmlns=""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xmlns=""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xmlns=""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8" name="页脚占位符 7">
            <a:extLst>
              <a:ext uri="{FF2B5EF4-FFF2-40B4-BE49-F238E27FC236}">
                <a16:creationId xmlns:a16="http://schemas.microsoft.com/office/drawing/2014/main" xmlns=""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xmlns=""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xmlns=""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4" name="页脚占位符 3">
            <a:extLst>
              <a:ext uri="{FF2B5EF4-FFF2-40B4-BE49-F238E27FC236}">
                <a16:creationId xmlns:a16="http://schemas.microsoft.com/office/drawing/2014/main" xmlns=""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xmlns=""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2025/3/21</a:t>
            </a:fld>
            <a:endParaRPr lang="zh-CN" altLang="en-US" dirty="0"/>
          </a:p>
        </p:txBody>
      </p:sp>
      <p:sp>
        <p:nvSpPr>
          <p:cNvPr id="3" name="页脚占位符 2">
            <a:extLst>
              <a:ext uri="{FF2B5EF4-FFF2-40B4-BE49-F238E27FC236}">
                <a16:creationId xmlns:a16="http://schemas.microsoft.com/office/drawing/2014/main" xmlns=""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xmlns=""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34130384-7956-DD1C-F94B-0F514016B47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
        <p:nvSpPr>
          <p:cNvPr id="2" name="Oval 1"/>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xmlns="" id="{1FC607C6-57EB-6559-FF91-BA95B6F0AD73}"/>
              </a:ext>
            </a:extLst>
          </p:cNvPr>
          <p:cNvGraphicFramePr>
            <a:graphicFrameLocks noGrp="1"/>
          </p:cNvGraphicFramePr>
          <p:nvPr>
            <p:extLst>
              <p:ext uri="{D42A27DB-BD31-4B8C-83A1-F6EECF244321}">
                <p14:modId xmlns:p14="http://schemas.microsoft.com/office/powerpoint/2010/main" val="66849100"/>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xmlns="" val="4087935426"/>
                    </a:ext>
                  </a:extLst>
                </a:gridCol>
                <a:gridCol w="4374361">
                  <a:extLst>
                    <a:ext uri="{9D8B030D-6E8A-4147-A177-3AD203B41FA5}">
                      <a16:colId xmlns:a16="http://schemas.microsoft.com/office/drawing/2014/main" xmlns="" val="2414323729"/>
                    </a:ext>
                  </a:extLst>
                </a:gridCol>
                <a:gridCol w="2751361">
                  <a:extLst>
                    <a:ext uri="{9D8B030D-6E8A-4147-A177-3AD203B41FA5}">
                      <a16:colId xmlns:a16="http://schemas.microsoft.com/office/drawing/2014/main" xmlns="" val="3149429599"/>
                    </a:ext>
                  </a:extLst>
                </a:gridCol>
              </a:tblGrid>
              <a:tr h="25349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Cambria" panose="02040503050406030204" pitchFamily="18" charset="0"/>
                          <a:ea typeface="Cambria" panose="02040503050406030204" pitchFamily="18" charset="0"/>
                        </a:rPr>
                        <a:t>Người phụ trách</a:t>
                      </a:r>
                      <a:endParaRPr lang="vi-VN"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253263721"/>
                  </a:ext>
                </a:extLst>
              </a:tr>
              <a:tr h="785825">
                <a:tc>
                  <a:txBody>
                    <a:bodyPr/>
                    <a:lstStyle/>
                    <a:p>
                      <a:pPr algn="ctr"/>
                      <a:r>
                        <a:rPr lang="en-US" sz="1200">
                          <a:solidFill>
                            <a:srgbClr val="000000"/>
                          </a:solidFill>
                          <a:effectLst/>
                          <a:latin typeface="Cambria" panose="02040503050406030204" pitchFamily="18" charset="0"/>
                          <a:ea typeface="Cambria" panose="02040503050406030204" pitchFamily="18" charset="0"/>
                        </a:rPr>
                        <a:t>15 giờ –17 giờ</a:t>
                      </a:r>
                    </a:p>
                    <a:p>
                      <a:pPr algn="ctr"/>
                      <a:r>
                        <a:rPr lang="en-US" sz="1200">
                          <a:solidFill>
                            <a:srgbClr val="000000"/>
                          </a:solidFill>
                          <a:effectLst/>
                          <a:latin typeface="Cambria" panose="02040503050406030204" pitchFamily="18" charset="0"/>
                          <a:ea typeface="Cambria" panose="020405030504060302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Cambria" panose="02040503050406030204" pitchFamily="18" charset="0"/>
                          <a:ea typeface="Cambria" panose="020405030504060302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611072356"/>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7 giờ 40 –</a:t>
                      </a:r>
                    </a:p>
                    <a:p>
                      <a:pPr algn="ctr"/>
                      <a:r>
                        <a:rPr lang="en-US" sz="1200">
                          <a:solidFill>
                            <a:srgbClr val="000000"/>
                          </a:solidFill>
                          <a:effectLst/>
                          <a:latin typeface="Cambria" panose="02040503050406030204" pitchFamily="18" charset="0"/>
                          <a:ea typeface="Cambria" panose="02040503050406030204" pitchFamily="18" charset="0"/>
                        </a:rPr>
                        <a:t>8 giờ</a:t>
                      </a:r>
                    </a:p>
                    <a:p>
                      <a:pPr algn="ctr"/>
                      <a:r>
                        <a:rPr lang="en-US" sz="1200">
                          <a:solidFill>
                            <a:srgbClr val="000000"/>
                          </a:solidFill>
                          <a:effectLst/>
                          <a:latin typeface="Cambria" panose="02040503050406030204" pitchFamily="18" charset="0"/>
                          <a:ea typeface="Cambria" panose="020405030504060302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Kê xếp sân khấu, chuẩn bị màn hình led, ghế ngồi đại biểu, học sinh. Ổn định vị trí cho học sinh và đại biểu.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823340809"/>
                  </a:ext>
                </a:extLst>
              </a:tr>
              <a:tr h="861873">
                <a:tc>
                  <a:txBody>
                    <a:bodyPr/>
                    <a:lstStyle/>
                    <a:p>
                      <a:pPr algn="ctr"/>
                      <a:r>
                        <a:rPr lang="en-US" sz="1200">
                          <a:solidFill>
                            <a:srgbClr val="000000"/>
                          </a:solidFill>
                          <a:effectLst/>
                          <a:latin typeface="Cambria" panose="02040503050406030204" pitchFamily="18" charset="0"/>
                          <a:ea typeface="Cambria" panose="020405030504060302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Cambria" panose="02040503050406030204" pitchFamily="18" charset="0"/>
                          <a:ea typeface="Cambria" panose="020405030504060302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371943517"/>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11 giờ –</a:t>
                      </a:r>
                    </a:p>
                    <a:p>
                      <a:pPr algn="ctr"/>
                      <a:r>
                        <a:rPr lang="en-US" sz="1200">
                          <a:solidFill>
                            <a:srgbClr val="000000"/>
                          </a:solidFill>
                          <a:effectLst/>
                          <a:latin typeface="Cambria" panose="02040503050406030204" pitchFamily="18" charset="0"/>
                          <a:ea typeface="Cambria" panose="020405030504060302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908067786"/>
                  </a:ext>
                </a:extLst>
              </a:tr>
            </a:tbl>
          </a:graphicData>
        </a:graphic>
      </p:graphicFrame>
      <p:sp>
        <p:nvSpPr>
          <p:cNvPr id="5" name="TextBox 4">
            <a:extLst>
              <a:ext uri="{FF2B5EF4-FFF2-40B4-BE49-F238E27FC236}">
                <a16:creationId xmlns:a16="http://schemas.microsoft.com/office/drawing/2014/main" xmlns=""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sp>
        <p:nvSpPr>
          <p:cNvPr id="6" name="Oval 5"/>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63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xmlns=""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xmlns=""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5" name="Oval 4"/>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xmlns=""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xmlns=""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
        <p:nvSpPr>
          <p:cNvPr id="5" name="Oval 4"/>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xmlns="" id="{012626AA-BEEB-1D46-CED8-CC2C69B0A86E}"/>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xmlns=""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ề nhà</a:t>
              </a:r>
              <a:r>
                <a:rPr lang="en-US" sz="4000" b="1" dirty="0">
                  <a:solidFill>
                    <a:srgbClr val="002060"/>
                  </a:solidFill>
                  <a:latin typeface="Arial" panose="020B0604020202020204" pitchFamily="34" charset="0"/>
                  <a:cs typeface="Arial" panose="020B0604020202020204" pitchFamily="34" charset="0"/>
                </a:rPr>
                <a:t>:</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xmlns=""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6" name="Oval 5"/>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0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xmlns=""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xmlns=""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
        <p:nvSpPr>
          <p:cNvPr id="4" name="Oval 3"/>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4032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pic>
        <p:nvPicPr>
          <p:cNvPr id="4" name="Picture 3">
            <a:extLst>
              <a:ext uri="{FF2B5EF4-FFF2-40B4-BE49-F238E27FC236}">
                <a16:creationId xmlns:a16="http://schemas.microsoft.com/office/drawing/2014/main" xmlns=""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xmlns=""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66850" y="412657"/>
            <a:ext cx="9729470" cy="1304383"/>
          </a:xfrm>
          <a:prstGeom prst="rect">
            <a:avLst/>
          </a:prstGeom>
        </p:spPr>
      </p:pic>
      <p:sp>
        <p:nvSpPr>
          <p:cNvPr id="5" name="TextBox 4">
            <a:extLst>
              <a:ext uri="{FF2B5EF4-FFF2-40B4-BE49-F238E27FC236}">
                <a16:creationId xmlns:a16="http://schemas.microsoft.com/office/drawing/2014/main" xmlns="" id="{C745FE1B-6CDF-D8A5-F979-8CAD9F250881}"/>
              </a:ext>
            </a:extLst>
          </p:cNvPr>
          <p:cNvSpPr txBox="1"/>
          <p:nvPr/>
        </p:nvSpPr>
        <p:spPr>
          <a:xfrm>
            <a:off x="1316354" y="346196"/>
            <a:ext cx="9412605" cy="1200329"/>
          </a:xfrm>
          <a:prstGeom prst="rect">
            <a:avLst/>
          </a:prstGeom>
          <a:noFill/>
        </p:spPr>
        <p:txBody>
          <a:bodyPr wrap="square" rtlCol="0">
            <a:spAutoFit/>
          </a:bodyPr>
          <a:lstStyle/>
          <a:p>
            <a:pPr lvl="0" algn="ct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hắc lại các mục trong một bản chương trình hoạt động để chuẩn bị cho bài viết số 2.</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xmlns="" id="{2B5DE4F1-CFEA-25B9-0C12-96947D30BB9E}"/>
              </a:ext>
            </a:extLst>
          </p:cNvPr>
          <p:cNvSpPr txBox="1"/>
          <p:nvPr/>
        </p:nvSpPr>
        <p:spPr>
          <a:xfrm>
            <a:off x="3799840" y="1960880"/>
            <a:ext cx="6217920" cy="4181209"/>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Tên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chương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trình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1. </a:t>
            </a:r>
            <a:r>
              <a:rPr lang="en-US" sz="2800" dirty="0" err="1">
                <a:effectLst/>
                <a:latin typeface="Cambria" panose="02040503050406030204" pitchFamily="18" charset="0"/>
                <a:ea typeface="Cambria" panose="02040503050406030204" pitchFamily="18" charset="0"/>
              </a:rPr>
              <a:t>Mục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đích</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2.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3. </a:t>
            </a:r>
            <a:r>
              <a:rPr lang="en-US" sz="2800" dirty="0" err="1">
                <a:effectLst/>
                <a:latin typeface="Cambria" panose="02040503050406030204" pitchFamily="18" charset="0"/>
                <a:ea typeface="Cambria" panose="02040503050406030204" pitchFamily="18" charset="0"/>
              </a:rPr>
              <a:t>Chuẩn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bị</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4. </a:t>
            </a:r>
            <a:r>
              <a:rPr lang="en-US" sz="2800" dirty="0" err="1">
                <a:effectLst/>
                <a:latin typeface="Cambria" panose="02040503050406030204" pitchFamily="18" charset="0"/>
                <a:ea typeface="Cambria" panose="02040503050406030204" pitchFamily="18" charset="0"/>
              </a:rPr>
              <a:t>Kế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hoạch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hiện</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Nội</a:t>
            </a:r>
            <a:r>
              <a:rPr lang="en-US" sz="2800" dirty="0">
                <a:effectLst/>
                <a:latin typeface="Cambria" panose="02040503050406030204" pitchFamily="18" charset="0"/>
                <a:ea typeface="Cambria" panose="02040503050406030204" pitchFamily="18" charset="0"/>
              </a:rPr>
              <a:t> dung</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phụ</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trách</a:t>
            </a:r>
            <a:r>
              <a:rPr lang="en-US" sz="2800" dirty="0">
                <a:effectLst/>
                <a:latin typeface="Cambria" panose="02040503050406030204" pitchFamily="18" charset="0"/>
                <a:ea typeface="Cambria" panose="02040503050406030204" pitchFamily="18" charset="0"/>
              </a:rPr>
              <a:t>,….</a:t>
            </a:r>
          </a:p>
        </p:txBody>
      </p:sp>
      <p:sp>
        <p:nvSpPr>
          <p:cNvPr id="7" name="Oval 6"/>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xmlns=""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xmlns="" id="{D3A34C35-C162-84E6-F700-70752C859868}"/>
              </a:ext>
            </a:extLst>
          </p:cNvPr>
          <p:cNvPicPr>
            <a:picLocks noChangeAspect="1"/>
          </p:cNvPicPr>
          <p:nvPr/>
        </p:nvPicPr>
        <p:blipFill>
          <a:blip r:embed="rId3"/>
          <a:stretch>
            <a:fillRect/>
          </a:stretch>
        </p:blipFill>
        <p:spPr>
          <a:xfrm rot="486726">
            <a:off x="4544403" y="740388"/>
            <a:ext cx="4585144" cy="1616311"/>
          </a:xfrm>
          <a:prstGeom prst="rect">
            <a:avLst/>
          </a:prstGeom>
        </p:spPr>
      </p:pic>
      <p:pic>
        <p:nvPicPr>
          <p:cNvPr id="6" name="Picture 5">
            <a:extLst>
              <a:ext uri="{FF2B5EF4-FFF2-40B4-BE49-F238E27FC236}">
                <a16:creationId xmlns:a16="http://schemas.microsoft.com/office/drawing/2014/main" xmlns="" id="{02ACB464-C42B-CA0C-F55F-85EB9BD7DECD}"/>
              </a:ext>
            </a:extLst>
          </p:cNvPr>
          <p:cNvPicPr>
            <a:picLocks noChangeAspect="1"/>
          </p:cNvPicPr>
          <p:nvPr/>
        </p:nvPicPr>
        <p:blipFill>
          <a:blip r:embed="rId4"/>
          <a:stretch>
            <a:fillRect/>
          </a:stretch>
        </p:blipFill>
        <p:spPr>
          <a:xfrm>
            <a:off x="1741113" y="2200552"/>
            <a:ext cx="8961897" cy="1847248"/>
          </a:xfrm>
          <a:prstGeom prst="rect">
            <a:avLst/>
          </a:prstGeom>
        </p:spPr>
      </p:pic>
      <p:sp>
        <p:nvSpPr>
          <p:cNvPr id="7" name="Oval 6"/>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30870" y="840658"/>
            <a:ext cx="2185214" cy="707886"/>
          </a:xfrm>
          <a:prstGeom prst="rect">
            <a:avLst/>
          </a:prstGeom>
          <a:noFill/>
        </p:spPr>
        <p:txBody>
          <a:bodyPr wrap="none" lIns="91440" tIns="45720" rIns="91440" bIns="45720">
            <a:spAutoFit/>
          </a:bodyPr>
          <a:lstStyle/>
          <a:p>
            <a:pPr algn="ctr"/>
            <a:r>
              <a:rPr lang="en-US" sz="4000" dirty="0" err="1" smtClean="0">
                <a:ln w="0"/>
                <a:solidFill>
                  <a:schemeClr val="accent1"/>
                </a:solidFill>
                <a:effectLst>
                  <a:outerShdw blurRad="38100" dist="25400" dir="5400000" algn="ctr" rotWithShape="0">
                    <a:srgbClr val="6E747A">
                      <a:alpha val="43000"/>
                    </a:srgbClr>
                  </a:outerShdw>
                </a:effectLst>
              </a:rPr>
              <a:t>Tuần</a:t>
            </a:r>
            <a:r>
              <a:rPr lang="en-US" sz="4000" dirty="0" smtClean="0">
                <a:ln w="0"/>
                <a:solidFill>
                  <a:schemeClr val="accent1"/>
                </a:solidFill>
                <a:effectLst>
                  <a:outerShdw blurRad="38100" dist="25400" dir="5400000" algn="ctr" rotWithShape="0">
                    <a:srgbClr val="6E747A">
                      <a:alpha val="43000"/>
                    </a:srgbClr>
                  </a:outerShdw>
                </a:effectLst>
              </a:rPr>
              <a:t> 26:</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xmlns="" id="{6CD3DF93-FF10-EA3F-C657-EAD7A1D29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xmlns=""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Cambria" panose="02040503050406030204" pitchFamily="18" charset="0"/>
                <a:ea typeface="Cambria" panose="02040503050406030204" pitchFamily="18" charset="0"/>
              </a:rPr>
              <a:t>Viết chương trình cho 1 trong 2 hoạt động dưới đây:</a:t>
            </a:r>
          </a:p>
          <a:p>
            <a:pPr lvl="0" algn="just"/>
            <a:r>
              <a:rPr lang="vi-VN" sz="4000" dirty="0">
                <a:solidFill>
                  <a:sysClr val="windowText" lastClr="000000"/>
                </a:solidFill>
                <a:latin typeface="Cambria" panose="02040503050406030204" pitchFamily="18" charset="0"/>
                <a:ea typeface="Cambria" panose="02040503050406030204" pitchFamily="18" charset="0"/>
              </a:rPr>
              <a:t>– Quyên góp ủng hộ đồng bào vùng lũ lụt.</a:t>
            </a:r>
          </a:p>
          <a:p>
            <a:pPr lvl="0" algn="just"/>
            <a:r>
              <a:rPr lang="vi-VN" sz="4000" dirty="0">
                <a:solidFill>
                  <a:sysClr val="windowText" lastClr="000000"/>
                </a:solidFill>
                <a:latin typeface="Cambria" panose="02040503050406030204" pitchFamily="18" charset="0"/>
                <a:ea typeface="Cambria" panose="020405030504060302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4" name="Oval 3"/>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xmlns="" id="{DA50C652-59F2-3A5E-4F97-44B6A59D6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xmlns="" id="{12864600-116C-B493-7390-EC0CADF28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xmlns="" id="{820A6A54-20D5-C973-271A-9DE32C9DEC5B}"/>
                </a:ext>
              </a:extLst>
            </p:cNvPr>
            <p:cNvSpPr txBox="1"/>
            <p:nvPr/>
          </p:nvSpPr>
          <p:spPr>
            <a:xfrm>
              <a:off x="857655" y="935619"/>
              <a:ext cx="10655365" cy="2521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Chuẩn</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bị</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xmlns=""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Cambria" panose="02040503050406030204" pitchFamily="18" charset="0"/>
                <a:ea typeface="Cambria" panose="02040503050406030204" pitchFamily="18" charset="0"/>
              </a:rPr>
              <a:t>– Chọn một hoạt động theo yêu cầu của đề bài.</a:t>
            </a:r>
          </a:p>
          <a:p>
            <a:pPr algn="just">
              <a:lnSpc>
                <a:spcPct val="150000"/>
              </a:lnSpc>
            </a:pPr>
            <a:r>
              <a:rPr lang="vi-VN" sz="4000" dirty="0">
                <a:latin typeface="Cambria" panose="02040503050406030204" pitchFamily="18" charset="0"/>
                <a:ea typeface="Cambria" panose="02040503050406030204" pitchFamily="18" charset="0"/>
              </a:rPr>
              <a:t>– Xác định nội dung từng mục cho bản chương trình hoạt động.</a:t>
            </a:r>
            <a:endParaRPr lang="en-US" sz="4000" dirty="0">
              <a:latin typeface="Cambria" panose="02040503050406030204" pitchFamily="18" charset="0"/>
              <a:ea typeface="Cambria" panose="02040503050406030204" pitchFamily="18" charset="0"/>
            </a:endParaRPr>
          </a:p>
        </p:txBody>
      </p:sp>
      <p:sp>
        <p:nvSpPr>
          <p:cNvPr id="11" name="Oval 10"/>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xmlns="" id="{012626AA-BEEB-1D46-CED8-CC2C69B0A86E}"/>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xmlns="" id="{D985A251-7F08-9DE7-E9ED-F1AD5EC433A4}"/>
                </a:ext>
              </a:extLst>
            </p:cNvPr>
            <p:cNvSpPr txBox="1"/>
            <p:nvPr/>
          </p:nvSpPr>
          <p:spPr>
            <a:xfrm>
              <a:off x="857656" y="935619"/>
              <a:ext cx="10655365" cy="2521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xmlns=""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xmlns=""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quyên góp, ủng hộ đồng bào lũ lụt có thể gồm những việc như: </a:t>
            </a:r>
            <a:r>
              <a:rPr lang="vi-VN" sz="2800" dirty="0">
                <a:solidFill>
                  <a:sysClr val="windowText" lastClr="000000"/>
                </a:solidFill>
                <a:latin typeface="Cambria" panose="02040503050406030204" pitchFamily="18" charset="0"/>
                <a:ea typeface="Cambria" panose="02040503050406030204" pitchFamily="18" charset="0"/>
              </a:rPr>
              <a:t>quyên góp sách vở, đồ dùng, quần áo; phân loại, đóng gói;…</a:t>
            </a:r>
          </a:p>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tham gia hội diễn văn nghệ chào mừng ngày Nhà giáo Việt Nam</a:t>
            </a:r>
            <a:r>
              <a:rPr lang="en-US" sz="2800" b="1" dirty="0">
                <a:solidFill>
                  <a:sysClr val="windowText" lastClr="000000"/>
                </a:solidFill>
                <a:latin typeface="Cambria" panose="02040503050406030204" pitchFamily="18" charset="0"/>
                <a:ea typeface="Cambria" panose="02040503050406030204" pitchFamily="18" charset="0"/>
              </a:rPr>
              <a:t> </a:t>
            </a:r>
            <a:r>
              <a:rPr lang="vi-VN" sz="2800" b="1" dirty="0">
                <a:solidFill>
                  <a:sysClr val="windowText" lastClr="000000"/>
                </a:solidFill>
                <a:latin typeface="Cambria" panose="02040503050406030204" pitchFamily="18" charset="0"/>
                <a:ea typeface="Cambria" panose="02040503050406030204" pitchFamily="18" charset="0"/>
              </a:rPr>
              <a:t>(20 tháng 11) </a:t>
            </a:r>
            <a:r>
              <a:rPr lang="vi-VN" sz="2800" dirty="0">
                <a:solidFill>
                  <a:sysClr val="windowText" lastClr="000000"/>
                </a:solidFill>
                <a:latin typeface="Cambria" panose="02040503050406030204" pitchFamily="18" charset="0"/>
                <a:ea typeface="Cambria" panose="020405030504060302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7" name="Oval 6"/>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xmlns=""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xmlns="" id="{DA50C652-59F2-3A5E-4F97-44B6A59D6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xmlns="" id="{12864600-116C-B493-7390-EC0CADF28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xmlns=""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xmlns=""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Cambria" panose="02040503050406030204" pitchFamily="18" charset="0"/>
                <a:ea typeface="Cambria" panose="020405030504060302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Oval 10"/>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8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sp>
        <p:nvSpPr>
          <p:cNvPr id="3" name="Oval 2"/>
          <p:cNvSpPr/>
          <p:nvPr/>
        </p:nvSpPr>
        <p:spPr>
          <a:xfrm>
            <a:off x="-1976284" y="0"/>
            <a:ext cx="1976284" cy="16813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89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852</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微软雅黑</vt:lpstr>
      <vt:lpstr>#9Slide03 Arima Madurai Black</vt:lpstr>
      <vt:lpstr>Alibaba PuHuiTi</vt:lpstr>
      <vt:lpstr>Arial</vt:lpstr>
      <vt:lpstr>Cambria</vt:lpstr>
      <vt:lpstr>KaiTi</vt:lpstr>
      <vt:lpstr>义启小魏楷</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2024-01-04T06:44:16Z</dcterms:created>
  <dcterms:modified xsi:type="dcterms:W3CDTF">2025-03-21T11:07:00Z</dcterms:modified>
</cp:coreProperties>
</file>