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9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F5A9-9BF5-4041-AAC9-06BCC3C47F2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2A356-2FD4-43F4-B5DF-C9BFE49AD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9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0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70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7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19044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58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504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3696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07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713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56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135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461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9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597877"/>
            <a:ext cx="11218985" cy="57765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0787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6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8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2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8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83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5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1F140-8F0E-4366-A8DF-8AE0C6E6BA1F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66471-A1E5-4537-A8BD-4F79602CE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7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2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15C49B2-F870-E211-DE5D-28FAEC3C5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019" y="2304528"/>
            <a:ext cx="7901962" cy="4086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74299"/>
            <a:ext cx="9461812" cy="153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3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208" r="29305"/>
          <a:stretch/>
        </p:blipFill>
        <p:spPr>
          <a:xfrm>
            <a:off x="4133273" y="797224"/>
            <a:ext cx="3925455" cy="1347333"/>
          </a:xfrm>
          <a:prstGeom prst="rect">
            <a:avLst/>
          </a:prstGeom>
        </p:spPr>
      </p:pic>
      <p:pic>
        <p:nvPicPr>
          <p:cNvPr id="7" name="Graphic 5">
            <a:extLst>
              <a:ext uri="{FF2B5EF4-FFF2-40B4-BE49-F238E27FC236}">
                <a16:creationId xmlns:a16="http://schemas.microsoft.com/office/drawing/2014/main" xmlns="" id="{6FA4BF41-4099-D0F9-9632-ADEF7162C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28099" y="3844984"/>
            <a:ext cx="4534950" cy="2495066"/>
          </a:xfrm>
          <a:prstGeom prst="rect">
            <a:avLst/>
          </a:prstGeom>
        </p:spPr>
      </p:pic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xmlns="" id="{65B4A42F-422E-7208-788D-F410CC4E7120}"/>
              </a:ext>
            </a:extLst>
          </p:cNvPr>
          <p:cNvSpPr/>
          <p:nvPr/>
        </p:nvSpPr>
        <p:spPr>
          <a:xfrm>
            <a:off x="2016416" y="2468999"/>
            <a:ext cx="8159167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:a16="http://schemas.microsoft.com/office/drawing/2014/main" xmlns="" id="{57C2345C-88CD-B503-6872-1D94D1C3CF3A}"/>
              </a:ext>
            </a:extLst>
          </p:cNvPr>
          <p:cNvSpPr/>
          <p:nvPr/>
        </p:nvSpPr>
        <p:spPr>
          <a:xfrm>
            <a:off x="5710698" y="4204941"/>
            <a:ext cx="5427353" cy="907635"/>
          </a:xfrm>
          <a:prstGeom prst="roundRect">
            <a:avLst>
              <a:gd name="adj" fmla="val 33903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628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42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8">
            <a:extLst>
              <a:ext uri="{FF2B5EF4-FFF2-40B4-BE49-F238E27FC236}">
                <a16:creationId xmlns:a16="http://schemas.microsoft.com/office/drawing/2014/main" xmlns="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97680" y="853440"/>
            <a:ext cx="6504901" cy="4820765"/>
            <a:chOff x="4815790" y="1162774"/>
            <a:chExt cx="5986791" cy="45114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392107" y="2264327"/>
              <a:ext cx="5097517" cy="2851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4800" b="1" i="1" dirty="0">
                  <a:latin typeface="Cambria" panose="02040503050406030204" pitchFamily="18" charset="0"/>
                  <a:ea typeface="Cambria" panose="02040503050406030204" pitchFamily="18" charset="0"/>
                </a:rPr>
                <a:t>Em đã được tham gia lễ hội nào chưa? Lễ hội đó có những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220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2551"/>
            <a:ext cx="5145118" cy="34300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811F68E-F742-0367-0E8A-9A3D612A5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789" y="2281795"/>
            <a:ext cx="9383500" cy="20422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2683D12-D58C-8CB8-E9D6-F802373B590F}"/>
              </a:ext>
            </a:extLst>
          </p:cNvPr>
          <p:cNvSpPr/>
          <p:nvPr/>
        </p:nvSpPr>
        <p:spPr>
          <a:xfrm>
            <a:off x="5290967" y="1512354"/>
            <a:ext cx="218714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44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4400" i="1" dirty="0">
                <a:latin typeface="Cambria" panose="02040503050406030204" pitchFamily="18" charset="0"/>
                <a:ea typeface="Cambria" panose="02040503050406030204" pitchFamily="18" charset="0"/>
              </a:rPr>
              <a:t> 25</a:t>
            </a:r>
            <a:endParaRPr lang="vi-VN" sz="44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8345" y="452835"/>
            <a:ext cx="6507166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Hoạt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động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trải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nghiệm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47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3" name="Picture 2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xmlns="" id="{9F8FF277-46FC-3EBD-A543-F2906226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24" y="701040"/>
            <a:ext cx="7971713" cy="2709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9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4" y="1623060"/>
            <a:ext cx="5664516" cy="414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9AD058-16C0-D2A6-30AE-2ED221C539FA}"/>
              </a:ext>
            </a:extLst>
          </p:cNvPr>
          <p:cNvSpPr/>
          <p:nvPr/>
        </p:nvSpPr>
        <p:spPr>
          <a:xfrm>
            <a:off x="5913120" y="1758442"/>
            <a:ext cx="563355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000" b="1" i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</a:t>
            </a: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</a:rPr>
              <a:t>Tìm hiểu về lễ hội truyền thống ở địa phương.</a:t>
            </a:r>
          </a:p>
        </p:txBody>
      </p:sp>
    </p:spTree>
    <p:extLst>
      <p:ext uri="{BB962C8B-B14F-4D97-AF65-F5344CB8AC3E}">
        <p14:creationId xmlns:p14="http://schemas.microsoft.com/office/powerpoint/2010/main" val="724870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 về một lễ hội truyền thống ở địa phương mà em biết hoặc từng tham gia:</a:t>
              </a:r>
              <a:endParaRPr lang="vi-VN" sz="3200" b="1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9E901253-935B-0CB2-A11B-33F49F2C14B4}"/>
              </a:ext>
            </a:extLst>
          </p:cNvPr>
          <p:cNvSpPr/>
          <p:nvPr/>
        </p:nvSpPr>
        <p:spPr>
          <a:xfrm>
            <a:off x="844601" y="2296922"/>
            <a:ext cx="4438599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Tên, địa điểm và thời gian tổ chức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trong lễ hội.</a:t>
            </a:r>
          </a:p>
          <a:p>
            <a:pPr algn="just"/>
            <a:r>
              <a:rPr lang="vi-VN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41A1035-7760-CB33-5E7F-2E74A6FE9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227" y="2121535"/>
            <a:ext cx="56864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88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30C412E-976B-E110-46DC-648564159B5F}"/>
              </a:ext>
            </a:extLst>
          </p:cNvPr>
          <p:cNvSpPr/>
          <p:nvPr/>
        </p:nvSpPr>
        <p:spPr>
          <a:xfrm>
            <a:off x="1098601" y="701802"/>
            <a:ext cx="9884359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4400" b="1" i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Tên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hội đền Hai Bà Trưng (huyện Mê Linh, Hà Nội)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Địa điểm: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Đền thờ Hai Bà Trưng, thôn Hạ Lôi, xã Mê Linh, huyện Mê Linh, thành phố Hà Nội.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Thời gian: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tổ chức vào ngày mùng 6 đến hết mùng 8 tháng giêng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Các hoạt động diễn ra của lễ hội: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Lễ rước kiệu, tế lễ theo nghi thức truyền thống, Chương trình nghệ thuật” Âm vang Mê Linh”.</a:t>
            </a:r>
          </a:p>
          <a:p>
            <a:pPr algn="just"/>
            <a:r>
              <a:rPr lang="vi-VN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+ Ý nghĩa của lễ hội: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i="1" dirty="0">
                <a:latin typeface="Cambria" panose="02040503050406030204" pitchFamily="18" charset="0"/>
                <a:ea typeface="Cambria" panose="02040503050406030204" pitchFamily="18" charset="0"/>
              </a:rPr>
              <a:t>Để tôn vinh tinh thần đấu tranh quật cường, ý chí anh hùng của Hai Bà Trưng đồng thời cũng thể hiện ý chí anh hùng của người phụ nữ Việt Nam. Khơi dậy niềm tự hào dân tộc và khối đoàn kết cộng đồng.</a:t>
            </a:r>
          </a:p>
        </p:txBody>
      </p:sp>
    </p:spTree>
    <p:extLst>
      <p:ext uri="{BB962C8B-B14F-4D97-AF65-F5344CB8AC3E}">
        <p14:creationId xmlns:p14="http://schemas.microsoft.com/office/powerpoint/2010/main" val="277379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E3E9882-8FBC-B3C1-D5C5-88D10E1C1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4" y="1663700"/>
            <a:ext cx="5373139" cy="393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9AD058-16C0-D2A6-30AE-2ED221C539FA}"/>
              </a:ext>
            </a:extLst>
          </p:cNvPr>
          <p:cNvSpPr/>
          <p:nvPr/>
        </p:nvSpPr>
        <p:spPr>
          <a:xfrm>
            <a:off x="5638800" y="2012442"/>
            <a:ext cx="600456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</a:t>
            </a:r>
            <a:r>
              <a:rPr lang="en-US" sz="4000" i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oạ</a:t>
            </a:r>
            <a:r>
              <a:rPr lang="vi-VN" sz="40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 tham gia lễ hội truyền thống ở địa phương.</a:t>
            </a:r>
            <a:endParaRPr kumimoji="0" lang="vi-VN" sz="40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86992" y="176342"/>
            <a:ext cx="8692896" cy="1185097"/>
            <a:chOff x="926592" y="4523231"/>
            <a:chExt cx="4082977" cy="735757"/>
          </a:xfrm>
        </p:grpSpPr>
        <p:sp>
          <p:nvSpPr>
            <p:cNvPr id="13" name="Rounded Rectangle 12"/>
            <p:cNvSpPr/>
            <p:nvPr/>
          </p:nvSpPr>
          <p:spPr>
            <a:xfrm>
              <a:off x="926592" y="4523231"/>
              <a:ext cx="4082977" cy="735757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26592" y="4588307"/>
              <a:ext cx="4082977" cy="668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- Thảo luận để lập kế hoạch tham gia lễ hội truyền thống ở địa phương.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1ED033C-44BD-C284-F183-5C5505D8C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1602050"/>
            <a:ext cx="8784907" cy="467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4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289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2025-03-21T10:53:45Z</dcterms:created>
  <dcterms:modified xsi:type="dcterms:W3CDTF">2025-03-21T10:54:36Z</dcterms:modified>
</cp:coreProperties>
</file>